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689" r:id="rId2"/>
    <p:sldId id="690" r:id="rId3"/>
    <p:sldId id="691" r:id="rId4"/>
    <p:sldId id="692" r:id="rId5"/>
    <p:sldId id="693" r:id="rId6"/>
    <p:sldId id="694" r:id="rId7"/>
    <p:sldId id="695" r:id="rId8"/>
    <p:sldId id="696" r:id="rId9"/>
    <p:sldId id="697" r:id="rId10"/>
    <p:sldId id="698" r:id="rId11"/>
    <p:sldId id="699" r:id="rId12"/>
    <p:sldId id="700" r:id="rId13"/>
    <p:sldId id="701" r:id="rId14"/>
    <p:sldId id="702" r:id="rId15"/>
    <p:sldId id="703" r:id="rId16"/>
    <p:sldId id="704" r:id="rId17"/>
    <p:sldId id="705" r:id="rId18"/>
    <p:sldId id="706" r:id="rId19"/>
    <p:sldId id="707" r:id="rId20"/>
    <p:sldId id="708" r:id="rId21"/>
    <p:sldId id="709" r:id="rId22"/>
    <p:sldId id="710" r:id="rId23"/>
    <p:sldId id="711"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7A8"/>
    <a:srgbClr val="BF1C20"/>
    <a:srgbClr val="FFFFFF"/>
    <a:srgbClr val="291D13"/>
    <a:srgbClr val="C00000"/>
    <a:srgbClr val="E40000"/>
    <a:srgbClr val="235737"/>
    <a:srgbClr val="E1EDC5"/>
    <a:srgbClr val="66CC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50" d="100"/>
          <a:sy n="50" d="100"/>
        </p:scale>
        <p:origin x="-456" y="-1710"/>
      </p:cViewPr>
      <p:guideLst>
        <p:guide orient="horz" pos="2554"/>
        <p:guide pos="3840"/>
      </p:guideLst>
    </p:cSldViewPr>
  </p:slideViewPr>
  <p:notesTextViewPr>
    <p:cViewPr>
      <p:scale>
        <a:sx n="3" d="2"/>
        <a:sy n="3" d="2"/>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R" panose="00020600040101010101" charset="-122"/>
                <a:ea typeface="阿里巴巴普惠体 R" panose="00020600040101010101" charset="-122"/>
              </a:rPr>
              <a:t>2023-01-10</a:t>
            </a:fld>
            <a:endParaRPr lang="zh-CN" altLang="en-US">
              <a:latin typeface="阿里巴巴普惠体 R" panose="00020600040101010101" charset="-122"/>
              <a:ea typeface="阿里巴巴普惠体 R"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R" panose="00020600040101010101" charset="-122"/>
                <a:ea typeface="阿里巴巴普惠体 R" panose="00020600040101010101" charset="-122"/>
              </a:rPr>
              <a:t>‹#›</a:t>
            </a:fld>
            <a:endParaRPr lang="zh-CN" altLang="en-US">
              <a:latin typeface="阿里巴巴普惠体 R" panose="00020600040101010101" charset="-122"/>
              <a:ea typeface="阿里巴巴普惠体 R"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charset="-122"/>
                <a:ea typeface="阿里巴巴普惠体 R"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charset="-122"/>
                <a:ea typeface="阿里巴巴普惠体 R" panose="00020600040101010101" charset="-122"/>
              </a:defRPr>
            </a:lvl1pPr>
          </a:lstStyle>
          <a:p>
            <a:fld id="{1AC49D05-6128-4D0D-A32A-06A5E73B38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charset="-122"/>
                <a:ea typeface="阿里巴巴普惠体 R"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charset="-122"/>
                <a:ea typeface="阿里巴巴普惠体 R" panose="00020600040101010101"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R" panose="00020600040101010101" charset="-122"/>
        <a:ea typeface="阿里巴巴普惠体 R" panose="00020600040101010101" charset="-122"/>
        <a:cs typeface="+mn-cs"/>
      </a:defRPr>
    </a:lvl1pPr>
    <a:lvl2pPr marL="4572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2pPr>
    <a:lvl3pPr marL="9144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3pPr>
    <a:lvl4pPr marL="13716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4pPr>
    <a:lvl5pPr marL="18288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75D44-29BC-45AD-8F9D-519EEF5619E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p:spPr>
        <p:txBody>
          <a:bodyPr/>
          <a:lstStyle>
            <a:lvl1pPr>
              <a:defRPr>
                <a:solidFill>
                  <a:schemeClr val="accent4">
                    <a:lumMod val="100000"/>
                  </a:schemeClr>
                </a:solidFill>
              </a:defRPr>
            </a:lvl1pPr>
            <a:lvl2pPr>
              <a:defRPr>
                <a:solidFill>
                  <a:schemeClr val="accent4">
                    <a:lumMod val="100000"/>
                  </a:schemeClr>
                </a:solidFill>
              </a:defRPr>
            </a:lvl2pPr>
            <a:lvl3pPr>
              <a:defRPr>
                <a:solidFill>
                  <a:schemeClr val="accent4">
                    <a:lumMod val="100000"/>
                  </a:schemeClr>
                </a:solidFill>
              </a:defRPr>
            </a:lvl3pPr>
            <a:lvl4pPr>
              <a:defRPr>
                <a:solidFill>
                  <a:schemeClr val="accent4">
                    <a:lumMod val="100000"/>
                  </a:schemeClr>
                </a:solidFill>
              </a:defRPr>
            </a:lvl4pPr>
            <a:lvl5pPr>
              <a:defRPr>
                <a:solidFill>
                  <a:schemeClr val="accent4">
                    <a:lumMod val="100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lvl1pPr>
              <a:defRPr>
                <a:solidFill>
                  <a:schemeClr val="accent4">
                    <a:lumMod val="100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solidFill>
                  <a:schemeClr val="accent4">
                    <a:lumMod val="100000"/>
                  </a:schemeClr>
                </a:solidFill>
              </a:defRPr>
            </a:lvl1pPr>
          </a:lstStyle>
          <a:p>
            <a:fld id="{7D9BB5D0-35E4-459D-AEF3-FE4D7C45CC19}" type="slidenum">
              <a:rPr lang="zh-CN" altLang="en-US" smtClean="0"/>
              <a:t>‹#›</a:t>
            </a:fld>
            <a:endParaRPr lang="zh-CN" altLang="en-US"/>
          </a:p>
        </p:txBody>
      </p:sp>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4F71950F-9D9C-4160-AA15-90B96B17138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5" name="平行四边形 4"/>
          <p:cNvSpPr/>
          <p:nvPr userDrawn="1"/>
        </p:nvSpPr>
        <p:spPr>
          <a:xfrm>
            <a:off x="146342" y="231648"/>
            <a:ext cx="731711" cy="694944"/>
          </a:xfrm>
          <a:prstGeom prst="parallelogram">
            <a:avLst/>
          </a:prstGeom>
          <a:noFill/>
          <a:ln w="3175">
            <a:gradFill>
              <a:gsLst>
                <a:gs pos="0">
                  <a:srgbClr val="93C3C2"/>
                </a:gs>
                <a:gs pos="99000">
                  <a:srgbClr val="BAD7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4" name="平行四边形 3"/>
          <p:cNvSpPr/>
          <p:nvPr userDrawn="1"/>
        </p:nvSpPr>
        <p:spPr>
          <a:xfrm>
            <a:off x="298782" y="353568"/>
            <a:ext cx="731711" cy="694944"/>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2" name="平行四边形 1"/>
          <p:cNvSpPr/>
          <p:nvPr userDrawn="1"/>
        </p:nvSpPr>
        <p:spPr>
          <a:xfrm>
            <a:off x="219513" y="292608"/>
            <a:ext cx="731711" cy="694944"/>
          </a:xfrm>
          <a:prstGeom prst="parallelogram">
            <a:avLst/>
          </a:prstGeom>
          <a:gradFill>
            <a:gsLst>
              <a:gs pos="0">
                <a:srgbClr val="93C3C2"/>
              </a:gs>
              <a:gs pos="99000">
                <a:srgbClr val="B7D5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6" name="文本框 5"/>
          <p:cNvSpPr txBox="1"/>
          <p:nvPr userDrawn="1"/>
        </p:nvSpPr>
        <p:spPr>
          <a:xfrm>
            <a:off x="228386" y="312102"/>
            <a:ext cx="702310" cy="534035"/>
          </a:xfrm>
          <a:prstGeom prst="rect">
            <a:avLst/>
          </a:prstGeom>
          <a:noFill/>
        </p:spPr>
        <p:txBody>
          <a:bodyPr wrap="none" rtlCol="0" anchor="ctr">
            <a:spAutoFit/>
          </a:bodyPr>
          <a:lstStyle/>
          <a:p>
            <a:pPr algn="ctr">
              <a:lnSpc>
                <a:spcPct val="120000"/>
              </a:lnSpc>
            </a:pPr>
            <a:fld id="{5F8123CF-E7D1-454A-B20C-763221F63EFA}" type="slidenum">
              <a:rPr kumimoji="1" lang="zh-CN" altLang="en-US" sz="2400" dirty="0" smtClean="0">
                <a:solidFill>
                  <a:schemeClr val="bg1"/>
                </a:solidFill>
                <a:latin typeface="阿里巴巴普惠体 R" panose="00020600040101010101" charset="-122"/>
                <a:cs typeface="Arial" panose="020B0604020202020204" pitchFamily="34" charset="0"/>
              </a:rPr>
              <a:t>‹#›</a:t>
            </a:fld>
            <a:endParaRPr kumimoji="1" lang="zh-CN" altLang="en-US" sz="2400" dirty="0">
              <a:solidFill>
                <a:schemeClr val="bg1"/>
              </a:solidFill>
              <a:latin typeface="阿里巴巴普惠体 R" panose="00020600040101010101"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矩形 10"/>
          <p:cNvSpPr/>
          <p:nvPr userDrawn="1"/>
        </p:nvSpPr>
        <p:spPr>
          <a:xfrm>
            <a:off x="9100364" y="6363968"/>
            <a:ext cx="775136"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阿里巴巴普惠体 R" panose="00020600040101010101"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阿里巴巴普惠体 R" panose="00020600040101010101"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阿里巴巴普惠体 R" panose="00020600040101010101"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阿里巴巴普惠体 R"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阿里巴巴普惠体 R"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4"/>
          <a:srcRect/>
          <a:stretch>
            <a:fillRect/>
          </a:stretch>
        </p:blipFill>
        <p:spPr>
          <a:xfrm rot="16200000">
            <a:off x="-378145" y="378146"/>
            <a:ext cx="4675241" cy="3918950"/>
          </a:xfrm>
          <a:prstGeom prst="rect">
            <a:avLst/>
          </a:prstGeom>
        </p:spPr>
      </p:pic>
      <p:pic>
        <p:nvPicPr>
          <p:cNvPr id="41" name="图片 40"/>
          <p:cNvPicPr>
            <a:picLocks noChangeAspect="1"/>
          </p:cNvPicPr>
          <p:nvPr/>
        </p:nvPicPr>
        <p:blipFill rotWithShape="1">
          <a:blip r:embed="rId5"/>
          <a:srcRect/>
          <a:stretch>
            <a:fillRect/>
          </a:stretch>
        </p:blipFill>
        <p:spPr>
          <a:xfrm rot="14400000" flipV="1">
            <a:off x="7983002" y="2109795"/>
            <a:ext cx="5732998" cy="3620541"/>
          </a:xfrm>
          <a:prstGeom prst="rect">
            <a:avLst/>
          </a:prstGeom>
        </p:spPr>
      </p:pic>
      <p:pic>
        <p:nvPicPr>
          <p:cNvPr id="40" name="图片 39"/>
          <p:cNvPicPr>
            <a:picLocks noChangeAspect="1"/>
          </p:cNvPicPr>
          <p:nvPr/>
        </p:nvPicPr>
        <p:blipFill rotWithShape="1">
          <a:blip r:embed="rId6"/>
          <a:srcRect/>
          <a:stretch>
            <a:fillRect/>
          </a:stretch>
        </p:blipFill>
        <p:spPr>
          <a:xfrm rot="16200000">
            <a:off x="9465103" y="4131103"/>
            <a:ext cx="2415626" cy="3038168"/>
          </a:xfrm>
          <a:prstGeom prst="rect">
            <a:avLst/>
          </a:prstGeom>
        </p:spPr>
      </p:pic>
      <p:sp>
        <p:nvSpPr>
          <p:cNvPr id="50" name="文本框 49"/>
          <p:cNvSpPr txBox="1"/>
          <p:nvPr/>
        </p:nvSpPr>
        <p:spPr>
          <a:xfrm>
            <a:off x="4538773" y="5142270"/>
            <a:ext cx="3497580" cy="368300"/>
          </a:xfrm>
          <a:prstGeom prst="rect">
            <a:avLst/>
          </a:prstGeom>
          <a:noFill/>
        </p:spPr>
        <p:txBody>
          <a:bodyPr wrap="none" rtlCol="0">
            <a:spAutoFit/>
          </a:bodyPr>
          <a:lstStyle/>
          <a:p>
            <a:pPr algn="ctr"/>
            <a:r>
              <a:rPr lang="zh-CN" altLang="en-US" dirty="0">
                <a:solidFill>
                  <a:srgbClr val="3187A8"/>
                </a:solidFill>
                <a:latin typeface="阿里巴巴普惠体 R" panose="00020600040101010101" charset="-122"/>
                <a:ea typeface="阿里巴巴普惠体 R" panose="00020600040101010101" charset="-122"/>
              </a:rPr>
              <a:t>汇报人：</a:t>
            </a:r>
            <a:r>
              <a:rPr lang="en-US" dirty="0">
                <a:solidFill>
                  <a:srgbClr val="3187A8"/>
                </a:solidFill>
                <a:latin typeface="阿里巴巴普惠体 R" panose="00020600040101010101" charset="-122"/>
                <a:ea typeface="阿里巴巴普惠体 R" panose="00020600040101010101" charset="-122"/>
              </a:rPr>
              <a:t>xxx</a:t>
            </a:r>
            <a:r>
              <a:rPr lang="en-US" altLang="zh-CN" dirty="0">
                <a:solidFill>
                  <a:srgbClr val="3187A8"/>
                </a:solidFill>
                <a:latin typeface="阿里巴巴普惠体 R" panose="00020600040101010101" charset="-122"/>
                <a:ea typeface="阿里巴巴普惠体 R" panose="00020600040101010101" charset="-122"/>
              </a:rPr>
              <a:t>  </a:t>
            </a:r>
            <a:r>
              <a:rPr lang="zh-CN" altLang="en-US" dirty="0">
                <a:solidFill>
                  <a:srgbClr val="3187A8"/>
                </a:solidFill>
                <a:latin typeface="阿里巴巴普惠体 R" panose="00020600040101010101" charset="-122"/>
                <a:ea typeface="阿里巴巴普惠体 R" panose="00020600040101010101" charset="-122"/>
              </a:rPr>
              <a:t>时间：</a:t>
            </a:r>
            <a:r>
              <a:rPr lang="en-US" altLang="zh-CN" dirty="0">
                <a:solidFill>
                  <a:srgbClr val="3187A8"/>
                </a:solidFill>
                <a:latin typeface="阿里巴巴普惠体 R" panose="00020600040101010101" charset="-122"/>
                <a:ea typeface="阿里巴巴普惠体 R" panose="00020600040101010101" charset="-122"/>
              </a:rPr>
              <a:t>2030.12.12</a:t>
            </a:r>
          </a:p>
        </p:txBody>
      </p:sp>
      <p:sp>
        <p:nvSpPr>
          <p:cNvPr id="8" name="TextBox 7"/>
          <p:cNvSpPr txBox="1"/>
          <p:nvPr/>
        </p:nvSpPr>
        <p:spPr>
          <a:xfrm>
            <a:off x="3573780" y="1070610"/>
            <a:ext cx="3134191" cy="1862048"/>
          </a:xfrm>
          <a:prstGeom prst="rect">
            <a:avLst/>
          </a:prstGeom>
          <a:noFill/>
        </p:spPr>
        <p:txBody>
          <a:bodyPr wrap="none" rtlCol="0">
            <a:spAutoFit/>
          </a:bodyPr>
          <a:lstStyle/>
          <a:p>
            <a:r>
              <a:rPr lang="zh-CN" altLang="en-US" sz="11500" dirty="0" smtClean="0">
                <a:solidFill>
                  <a:srgbClr val="3187A8"/>
                </a:solidFill>
                <a:latin typeface="汉仪大宋简" panose="02010609000101010101" pitchFamily="49" charset="-122"/>
                <a:ea typeface="汉仪大宋简" panose="02010609000101010101" pitchFamily="49" charset="-122"/>
              </a:rPr>
              <a:t>教师</a:t>
            </a:r>
            <a:endParaRPr lang="zh-CN" altLang="en-US" sz="11500" dirty="0">
              <a:solidFill>
                <a:srgbClr val="3187A8"/>
              </a:solidFill>
              <a:latin typeface="汉仪大宋简" panose="02010609000101010101" pitchFamily="49" charset="-122"/>
              <a:ea typeface="汉仪大宋简" panose="02010609000101010101" pitchFamily="49" charset="-122"/>
            </a:endParaRPr>
          </a:p>
        </p:txBody>
      </p:sp>
      <p:sp>
        <p:nvSpPr>
          <p:cNvPr id="9" name="TextBox 8"/>
          <p:cNvSpPr txBox="1"/>
          <p:nvPr/>
        </p:nvSpPr>
        <p:spPr>
          <a:xfrm>
            <a:off x="6479371" y="441960"/>
            <a:ext cx="3249608" cy="3770263"/>
          </a:xfrm>
          <a:prstGeom prst="rect">
            <a:avLst/>
          </a:prstGeom>
          <a:noFill/>
        </p:spPr>
        <p:txBody>
          <a:bodyPr wrap="none" rtlCol="0">
            <a:spAutoFit/>
          </a:bodyPr>
          <a:lstStyle/>
          <a:p>
            <a:r>
              <a:rPr lang="zh-CN" altLang="en-US" sz="23900" dirty="0" smtClean="0">
                <a:solidFill>
                  <a:srgbClr val="3187A8"/>
                </a:solidFill>
                <a:latin typeface="汉仪大宋简" panose="02010609000101010101" pitchFamily="49" charset="-122"/>
                <a:ea typeface="汉仪大宋简" panose="02010609000101010101" pitchFamily="49" charset="-122"/>
              </a:rPr>
              <a:t>节</a:t>
            </a:r>
            <a:endParaRPr lang="zh-CN" altLang="en-US" sz="23900" dirty="0">
              <a:solidFill>
                <a:srgbClr val="3187A8"/>
              </a:solidFill>
              <a:latin typeface="汉仪大宋简" panose="02010609000101010101" pitchFamily="49" charset="-122"/>
              <a:ea typeface="汉仪大宋简" panose="02010609000101010101" pitchFamily="49" charset="-122"/>
            </a:endParaRPr>
          </a:p>
        </p:txBody>
      </p:sp>
      <p:sp>
        <p:nvSpPr>
          <p:cNvPr id="10" name="矩形 9"/>
          <p:cNvSpPr/>
          <p:nvPr/>
        </p:nvSpPr>
        <p:spPr>
          <a:xfrm>
            <a:off x="3811905" y="2932658"/>
            <a:ext cx="2305050" cy="728752"/>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solidFill>
                  <a:schemeClr val="bg1"/>
                </a:solidFill>
                <a:latin typeface="方正细谭黑简体" panose="02000000000000000000" pitchFamily="2" charset="-122"/>
                <a:ea typeface="方正细谭黑简体" panose="02000000000000000000" pitchFamily="2" charset="-122"/>
              </a:rPr>
              <a:t>9</a:t>
            </a:r>
            <a:r>
              <a:rPr lang="zh-CN" altLang="en-US" sz="4000" dirty="0" smtClean="0">
                <a:solidFill>
                  <a:schemeClr val="bg1"/>
                </a:solidFill>
                <a:latin typeface="方正细谭黑简体" panose="02000000000000000000" pitchFamily="2" charset="-122"/>
                <a:ea typeface="方正细谭黑简体" panose="02000000000000000000" pitchFamily="2" charset="-122"/>
              </a:rPr>
              <a:t>月</a:t>
            </a:r>
            <a:r>
              <a:rPr lang="en-US" altLang="zh-CN" sz="4000" dirty="0" smtClean="0">
                <a:solidFill>
                  <a:schemeClr val="bg1"/>
                </a:solidFill>
                <a:latin typeface="方正细谭黑简体" panose="02000000000000000000" pitchFamily="2" charset="-122"/>
                <a:ea typeface="方正细谭黑简体" panose="02000000000000000000" pitchFamily="2" charset="-122"/>
              </a:rPr>
              <a:t>10</a:t>
            </a:r>
            <a:r>
              <a:rPr lang="zh-CN" altLang="en-US" sz="4000" dirty="0" smtClean="0">
                <a:solidFill>
                  <a:schemeClr val="bg1"/>
                </a:solidFill>
                <a:latin typeface="方正细谭黑简体" panose="02000000000000000000" pitchFamily="2" charset="-122"/>
                <a:ea typeface="方正细谭黑简体" panose="02000000000000000000" pitchFamily="2" charset="-122"/>
              </a:rPr>
              <a:t>日</a:t>
            </a:r>
            <a:endParaRPr lang="zh-CN" altLang="en-US" sz="4000" dirty="0">
              <a:solidFill>
                <a:schemeClr val="bg1"/>
              </a:solidFill>
              <a:latin typeface="方正细谭黑简体" panose="02000000000000000000" pitchFamily="2" charset="-122"/>
              <a:ea typeface="方正细谭黑简体" panose="02000000000000000000" pitchFamily="2" charset="-122"/>
            </a:endParaRPr>
          </a:p>
        </p:txBody>
      </p:sp>
      <p:sp>
        <p:nvSpPr>
          <p:cNvPr id="11" name="TextBox 10"/>
          <p:cNvSpPr txBox="1"/>
          <p:nvPr/>
        </p:nvSpPr>
        <p:spPr>
          <a:xfrm>
            <a:off x="6088379" y="2851502"/>
            <a:ext cx="1132041" cy="461665"/>
          </a:xfrm>
          <a:prstGeom prst="rect">
            <a:avLst/>
          </a:prstGeom>
          <a:noFill/>
        </p:spPr>
        <p:txBody>
          <a:bodyPr wrap="none" rtlCol="0">
            <a:spAutoFit/>
          </a:bodyPr>
          <a:lstStyle/>
          <a:p>
            <a:r>
              <a:rPr lang="en-US" altLang="zh-CN" sz="2400" dirty="0" smtClean="0">
                <a:solidFill>
                  <a:srgbClr val="3187A8"/>
                </a:solidFill>
                <a:latin typeface="Agency FB" panose="020B0503020202020204" pitchFamily="34" charset="0"/>
                <a:ea typeface="汉仪中圆简" panose="02010609000101010101" pitchFamily="49" charset="-122"/>
              </a:rPr>
              <a:t>Teachers’</a:t>
            </a:r>
            <a:endParaRPr lang="zh-CN" altLang="en-US" sz="2400" dirty="0">
              <a:solidFill>
                <a:srgbClr val="3187A8"/>
              </a:solidFill>
              <a:latin typeface="Agency FB" panose="020B0503020202020204" pitchFamily="34" charset="0"/>
              <a:ea typeface="汉仪中圆简" panose="02010609000101010101" pitchFamily="49" charset="-122"/>
            </a:endParaRPr>
          </a:p>
        </p:txBody>
      </p:sp>
      <p:sp>
        <p:nvSpPr>
          <p:cNvPr id="12" name="TextBox 11"/>
          <p:cNvSpPr txBox="1"/>
          <p:nvPr/>
        </p:nvSpPr>
        <p:spPr>
          <a:xfrm>
            <a:off x="6145529" y="3147060"/>
            <a:ext cx="718466" cy="646331"/>
          </a:xfrm>
          <a:prstGeom prst="rect">
            <a:avLst/>
          </a:prstGeom>
          <a:noFill/>
        </p:spPr>
        <p:txBody>
          <a:bodyPr wrap="none" rtlCol="0">
            <a:spAutoFit/>
          </a:bodyPr>
          <a:lstStyle/>
          <a:p>
            <a:r>
              <a:rPr lang="en-US" altLang="zh-CN" sz="3600" dirty="0" smtClean="0">
                <a:solidFill>
                  <a:srgbClr val="3187A8"/>
                </a:solidFill>
                <a:latin typeface="Agency FB" panose="020B0503020202020204" pitchFamily="34" charset="0"/>
                <a:ea typeface="汉仪中圆简" panose="02010609000101010101" pitchFamily="49" charset="-122"/>
              </a:rPr>
              <a:t>Day</a:t>
            </a:r>
            <a:endParaRPr lang="zh-CN" altLang="en-US" sz="3600" dirty="0">
              <a:solidFill>
                <a:srgbClr val="3187A8"/>
              </a:solidFill>
              <a:latin typeface="Agency FB" panose="020B0503020202020204" pitchFamily="34" charset="0"/>
              <a:ea typeface="汉仪中圆简"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randombar(horizontal)">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stretch>
            <a:fillRect/>
          </a:stretch>
        </p:blipFill>
        <p:spPr>
          <a:xfrm rot="1800000">
            <a:off x="3867972" y="-1299961"/>
            <a:ext cx="7256075" cy="7055115"/>
          </a:xfrm>
          <a:prstGeom prst="rect">
            <a:avLst/>
          </a:prstGeom>
        </p:spPr>
      </p:pic>
      <p:cxnSp>
        <p:nvCxnSpPr>
          <p:cNvPr id="12" name="直接箭头连接符 4"/>
          <p:cNvCxnSpPr/>
          <p:nvPr/>
        </p:nvCxnSpPr>
        <p:spPr>
          <a:xfrm flipV="1">
            <a:off x="1828049" y="1713015"/>
            <a:ext cx="2" cy="4477250"/>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箭头连接符 5"/>
          <p:cNvCxnSpPr/>
          <p:nvPr/>
        </p:nvCxnSpPr>
        <p:spPr>
          <a:xfrm>
            <a:off x="1828710" y="6190264"/>
            <a:ext cx="8959396" cy="772"/>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组合 6"/>
          <p:cNvGrpSpPr/>
          <p:nvPr/>
        </p:nvGrpSpPr>
        <p:grpSpPr>
          <a:xfrm>
            <a:off x="2114462" y="4905152"/>
            <a:ext cx="1851041" cy="785818"/>
            <a:chOff x="2200848" y="4495235"/>
            <a:chExt cx="1851041" cy="785818"/>
          </a:xfrm>
          <a:solidFill>
            <a:srgbClr val="267F42"/>
          </a:solidFill>
        </p:grpSpPr>
        <p:sp>
          <p:nvSpPr>
            <p:cNvPr id="18" name="圆角矩形 17"/>
            <p:cNvSpPr/>
            <p:nvPr/>
          </p:nvSpPr>
          <p:spPr bwMode="auto">
            <a:xfrm>
              <a:off x="2200848" y="4495235"/>
              <a:ext cx="1851041" cy="785818"/>
            </a:xfrm>
            <a:prstGeom prst="roundRect">
              <a:avLst>
                <a:gd name="adj" fmla="val 10568"/>
              </a:avLst>
            </a:prstGeom>
            <a:solidFill>
              <a:srgbClr val="3187A8"/>
            </a:solidFill>
            <a:ln w="7" cap="flat">
              <a:noFill/>
              <a:prstDash val="solid"/>
              <a:miter lim="800000"/>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阿里巴巴普惠体 R" panose="00020600040101010101" charset="-122"/>
              </a:endParaRPr>
            </a:p>
          </p:txBody>
        </p:sp>
        <p:sp>
          <p:nvSpPr>
            <p:cNvPr id="19" name="矩形 18"/>
            <p:cNvSpPr>
              <a:spLocks noChangeArrowheads="1"/>
            </p:cNvSpPr>
            <p:nvPr/>
          </p:nvSpPr>
          <p:spPr bwMode="auto">
            <a:xfrm>
              <a:off x="2404638" y="4685303"/>
              <a:ext cx="1456155" cy="430887"/>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dirty="0">
                  <a:solidFill>
                    <a:schemeClr val="bg1"/>
                  </a:solidFill>
                  <a:latin typeface="阿里巴巴普惠体 R" panose="00020600040101010101" charset="-122"/>
                  <a:ea typeface="阿里巴巴普惠体 R" panose="00020600040101010101" charset="-122"/>
                </a:rPr>
                <a:t>1983</a:t>
              </a:r>
              <a:r>
                <a:rPr lang="zh-CN" altLang="en-US" dirty="0">
                  <a:solidFill>
                    <a:schemeClr val="bg1"/>
                  </a:solidFill>
                  <a:latin typeface="阿里巴巴普惠体 R" panose="00020600040101010101" charset="-122"/>
                  <a:ea typeface="阿里巴巴普惠体 R" panose="00020600040101010101" charset="-122"/>
                </a:rPr>
                <a:t>年</a:t>
              </a:r>
              <a:r>
                <a:rPr lang="en-US" altLang="zh-CN" dirty="0">
                  <a:solidFill>
                    <a:schemeClr val="bg1"/>
                  </a:solidFill>
                  <a:latin typeface="阿里巴巴普惠体 R" panose="00020600040101010101" charset="-122"/>
                  <a:ea typeface="阿里巴巴普惠体 R" panose="00020600040101010101" charset="-122"/>
                </a:rPr>
                <a:t>12</a:t>
              </a:r>
              <a:r>
                <a:rPr lang="zh-CN" altLang="en-US" dirty="0">
                  <a:solidFill>
                    <a:schemeClr val="bg1"/>
                  </a:solidFill>
                  <a:latin typeface="阿里巴巴普惠体 R" panose="00020600040101010101" charset="-122"/>
                  <a:ea typeface="阿里巴巴普惠体 R" panose="00020600040101010101" charset="-122"/>
                </a:rPr>
                <a:t>月</a:t>
              </a:r>
            </a:p>
          </p:txBody>
        </p:sp>
      </p:grpSp>
      <p:sp>
        <p:nvSpPr>
          <p:cNvPr id="20" name="矩形 87"/>
          <p:cNvSpPr>
            <a:spLocks noChangeArrowheads="1"/>
          </p:cNvSpPr>
          <p:nvPr/>
        </p:nvSpPr>
        <p:spPr bwMode="auto">
          <a:xfrm>
            <a:off x="2118972" y="2801987"/>
            <a:ext cx="1811215" cy="1902059"/>
          </a:xfrm>
          <a:prstGeom prst="rect">
            <a:avLst/>
          </a:prstGeom>
          <a:noFill/>
          <a:ln w="9525">
            <a:noFill/>
            <a:miter lim="800000"/>
          </a:ln>
        </p:spPr>
        <p:txBody>
          <a:bodyPr wrap="square">
            <a:spAutoFit/>
          </a:bodyPr>
          <a:lstStyle/>
          <a:p>
            <a:pPr>
              <a:lnSpc>
                <a:spcPct val="12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1983</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12</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月，由教育部何东昌部长和方明共同签发的教育部党组和全国教育工会分党组“关于恢复‘教师节’的请示”送中央宣传部</a:t>
            </a:r>
          </a:p>
        </p:txBody>
      </p:sp>
      <p:grpSp>
        <p:nvGrpSpPr>
          <p:cNvPr id="23" name="组合 11"/>
          <p:cNvGrpSpPr/>
          <p:nvPr/>
        </p:nvGrpSpPr>
        <p:grpSpPr>
          <a:xfrm>
            <a:off x="4335506" y="4078957"/>
            <a:ext cx="1851041" cy="785818"/>
            <a:chOff x="4272550" y="3669040"/>
            <a:chExt cx="1851041" cy="785818"/>
          </a:xfrm>
          <a:solidFill>
            <a:srgbClr val="D24E7E"/>
          </a:solidFill>
        </p:grpSpPr>
        <p:sp>
          <p:nvSpPr>
            <p:cNvPr id="24" name="圆角矩形 11"/>
            <p:cNvSpPr/>
            <p:nvPr/>
          </p:nvSpPr>
          <p:spPr bwMode="auto">
            <a:xfrm>
              <a:off x="4272550" y="3669040"/>
              <a:ext cx="1851041" cy="785818"/>
            </a:xfrm>
            <a:prstGeom prst="roundRect">
              <a:avLst>
                <a:gd name="adj" fmla="val 10568"/>
              </a:avLst>
            </a:prstGeom>
            <a:solidFill>
              <a:srgbClr val="3187A8"/>
            </a:solidFill>
            <a:ln w="7" cap="flat">
              <a:noFill/>
              <a:prstDash val="solid"/>
              <a:miter lim="800000"/>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阿里巴巴普惠体 R" panose="00020600040101010101" charset="-122"/>
              </a:endParaRPr>
            </a:p>
          </p:txBody>
        </p:sp>
        <p:sp>
          <p:nvSpPr>
            <p:cNvPr id="25" name="矩形 24"/>
            <p:cNvSpPr>
              <a:spLocks noChangeArrowheads="1"/>
            </p:cNvSpPr>
            <p:nvPr/>
          </p:nvSpPr>
          <p:spPr bwMode="auto">
            <a:xfrm>
              <a:off x="4469993" y="3841027"/>
              <a:ext cx="1456155" cy="430887"/>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dirty="0">
                  <a:solidFill>
                    <a:schemeClr val="bg1"/>
                  </a:solidFill>
                  <a:latin typeface="阿里巴巴普惠体 R" panose="00020600040101010101" charset="-122"/>
                  <a:ea typeface="阿里巴巴普惠体 R" panose="00020600040101010101" charset="-122"/>
                </a:rPr>
                <a:t>1984</a:t>
              </a:r>
              <a:r>
                <a:rPr lang="zh-CN" altLang="en-US" dirty="0">
                  <a:solidFill>
                    <a:schemeClr val="bg1"/>
                  </a:solidFill>
                  <a:latin typeface="阿里巴巴普惠体 R" panose="00020600040101010101" charset="-122"/>
                  <a:ea typeface="阿里巴巴普惠体 R" panose="00020600040101010101" charset="-122"/>
                </a:rPr>
                <a:t>年</a:t>
              </a:r>
              <a:r>
                <a:rPr lang="en-US" altLang="zh-CN" dirty="0">
                  <a:solidFill>
                    <a:schemeClr val="bg1"/>
                  </a:solidFill>
                  <a:latin typeface="阿里巴巴普惠体 R" panose="00020600040101010101" charset="-122"/>
                  <a:ea typeface="阿里巴巴普惠体 R" panose="00020600040101010101" charset="-122"/>
                </a:rPr>
                <a:t>10</a:t>
              </a:r>
              <a:r>
                <a:rPr lang="zh-CN" altLang="en-US" dirty="0">
                  <a:solidFill>
                    <a:schemeClr val="bg1"/>
                  </a:solidFill>
                  <a:latin typeface="阿里巴巴普惠体 R" panose="00020600040101010101" charset="-122"/>
                  <a:ea typeface="阿里巴巴普惠体 R" panose="00020600040101010101" charset="-122"/>
                </a:rPr>
                <a:t>月</a:t>
              </a:r>
            </a:p>
          </p:txBody>
        </p:sp>
      </p:grpSp>
      <p:sp>
        <p:nvSpPr>
          <p:cNvPr id="26" name="矩形 87"/>
          <p:cNvSpPr>
            <a:spLocks noChangeArrowheads="1"/>
          </p:cNvSpPr>
          <p:nvPr/>
        </p:nvSpPr>
        <p:spPr bwMode="auto">
          <a:xfrm>
            <a:off x="4247242" y="2420295"/>
            <a:ext cx="1970049" cy="1126462"/>
          </a:xfrm>
          <a:prstGeom prst="rect">
            <a:avLst/>
          </a:prstGeom>
          <a:noFill/>
          <a:ln w="9525">
            <a:noFill/>
            <a:miter lim="800000"/>
          </a:ln>
        </p:spPr>
        <p:txBody>
          <a:bodyPr wrap="square">
            <a:spAutoFit/>
          </a:bodyPr>
          <a:lstStyle/>
          <a:p>
            <a:pPr>
              <a:lnSpc>
                <a:spcPct val="12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1984</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月，万里、习仲勋等中央领导对教育部党组和全国教育工会分党组的请示圈阅</a:t>
            </a:r>
          </a:p>
        </p:txBody>
      </p:sp>
      <p:cxnSp>
        <p:nvCxnSpPr>
          <p:cNvPr id="27" name="直接连接符 15"/>
          <p:cNvCxnSpPr/>
          <p:nvPr/>
        </p:nvCxnSpPr>
        <p:spPr>
          <a:xfrm flipH="1">
            <a:off x="4235378" y="1713015"/>
            <a:ext cx="1588" cy="4406583"/>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 name="组合 16"/>
          <p:cNvGrpSpPr/>
          <p:nvPr/>
        </p:nvGrpSpPr>
        <p:grpSpPr>
          <a:xfrm>
            <a:off x="6432745" y="3262078"/>
            <a:ext cx="1851041" cy="785818"/>
            <a:chOff x="6279161" y="2852161"/>
            <a:chExt cx="1851041" cy="785818"/>
          </a:xfrm>
          <a:solidFill>
            <a:srgbClr val="267F42"/>
          </a:solidFill>
        </p:grpSpPr>
        <p:sp>
          <p:nvSpPr>
            <p:cNvPr id="29" name="圆角矩形 16"/>
            <p:cNvSpPr/>
            <p:nvPr/>
          </p:nvSpPr>
          <p:spPr bwMode="auto">
            <a:xfrm>
              <a:off x="6279161" y="2852161"/>
              <a:ext cx="1851041" cy="785818"/>
            </a:xfrm>
            <a:prstGeom prst="roundRect">
              <a:avLst>
                <a:gd name="adj" fmla="val 10568"/>
              </a:avLst>
            </a:prstGeom>
            <a:solidFill>
              <a:srgbClr val="3187A8"/>
            </a:solidFill>
            <a:ln w="7" cap="flat">
              <a:noFill/>
              <a:prstDash val="solid"/>
              <a:miter lim="800000"/>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阿里巴巴普惠体 R" panose="00020600040101010101" charset="-122"/>
              </a:endParaRPr>
            </a:p>
          </p:txBody>
        </p:sp>
        <p:sp>
          <p:nvSpPr>
            <p:cNvPr id="30" name="矩形 29"/>
            <p:cNvSpPr>
              <a:spLocks noChangeArrowheads="1"/>
            </p:cNvSpPr>
            <p:nvPr/>
          </p:nvSpPr>
          <p:spPr bwMode="auto">
            <a:xfrm>
              <a:off x="6476604" y="3055209"/>
              <a:ext cx="1456155" cy="430887"/>
            </a:xfrm>
            <a:prstGeom prst="rect">
              <a:avLst/>
            </a:prstGeom>
            <a:noFill/>
            <a:ln w="7" cap="flat">
              <a:noFill/>
              <a:prstDash val="solid"/>
              <a:miter lim="800000"/>
            </a:ln>
          </p:spPr>
          <p:txBody>
            <a:bodyPr vert="horz" wrap="square" lIns="91440" tIns="45720" rIns="91440" bIns="45720" numCol="1" anchor="t" anchorCtr="0" compatLnSpc="1"/>
            <a:lstStyle/>
            <a:p>
              <a:r>
                <a:rPr lang="en-US" altLang="zh-CN" dirty="0">
                  <a:solidFill>
                    <a:schemeClr val="bg1"/>
                  </a:solidFill>
                  <a:latin typeface="阿里巴巴普惠体 R" panose="00020600040101010101" charset="-122"/>
                  <a:ea typeface="阿里巴巴普惠体 R" panose="00020600040101010101" charset="-122"/>
                </a:rPr>
                <a:t>1984</a:t>
              </a:r>
              <a:r>
                <a:rPr lang="zh-CN" altLang="en-US" dirty="0">
                  <a:solidFill>
                    <a:schemeClr val="bg1"/>
                  </a:solidFill>
                  <a:latin typeface="阿里巴巴普惠体 R" panose="00020600040101010101" charset="-122"/>
                  <a:ea typeface="阿里巴巴普惠体 R" panose="00020600040101010101" charset="-122"/>
                </a:rPr>
                <a:t>年</a:t>
              </a:r>
              <a:r>
                <a:rPr lang="en-US" altLang="zh-CN" dirty="0">
                  <a:solidFill>
                    <a:schemeClr val="bg1"/>
                  </a:solidFill>
                  <a:latin typeface="阿里巴巴普惠体 R" panose="00020600040101010101" charset="-122"/>
                  <a:ea typeface="阿里巴巴普惠体 R" panose="00020600040101010101" charset="-122"/>
                </a:rPr>
                <a:t>12</a:t>
              </a:r>
              <a:r>
                <a:rPr lang="zh-CN" altLang="en-US" dirty="0">
                  <a:solidFill>
                    <a:schemeClr val="bg1"/>
                  </a:solidFill>
                  <a:latin typeface="阿里巴巴普惠体 R" panose="00020600040101010101" charset="-122"/>
                  <a:ea typeface="阿里巴巴普惠体 R" panose="00020600040101010101" charset="-122"/>
                </a:rPr>
                <a:t>月</a:t>
              </a:r>
            </a:p>
          </p:txBody>
        </p:sp>
      </p:grpSp>
      <p:cxnSp>
        <p:nvCxnSpPr>
          <p:cNvPr id="31" name="直接连接符 19"/>
          <p:cNvCxnSpPr/>
          <p:nvPr/>
        </p:nvCxnSpPr>
        <p:spPr>
          <a:xfrm flipH="1">
            <a:off x="6353372" y="1713015"/>
            <a:ext cx="1588" cy="4406583"/>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矩形 87"/>
          <p:cNvSpPr>
            <a:spLocks noChangeArrowheads="1"/>
          </p:cNvSpPr>
          <p:nvPr/>
        </p:nvSpPr>
        <p:spPr bwMode="auto">
          <a:xfrm>
            <a:off x="6372830" y="4206141"/>
            <a:ext cx="1988711" cy="1643527"/>
          </a:xfrm>
          <a:prstGeom prst="rect">
            <a:avLst/>
          </a:prstGeom>
          <a:noFill/>
          <a:ln w="9525">
            <a:noFill/>
            <a:miter lim="800000"/>
          </a:ln>
        </p:spPr>
        <p:txBody>
          <a:bodyPr wrap="square">
            <a:spAutoFit/>
          </a:bodyPr>
          <a:lstStyle/>
          <a:p>
            <a:pPr>
              <a:lnSpc>
                <a:spcPct val="12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1984</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12</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月，教育部党组和全国教育工会分党组“关于建立‘教师节’的报告”送中央书记处并报国务院。</a:t>
            </a:r>
            <a:endPar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20000"/>
              </a:lnSpc>
            </a:pPr>
            <a:endPar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3" name="组合 21"/>
          <p:cNvGrpSpPr/>
          <p:nvPr/>
        </p:nvGrpSpPr>
        <p:grpSpPr>
          <a:xfrm>
            <a:off x="8577025" y="2404822"/>
            <a:ext cx="1851041" cy="785818"/>
            <a:chOff x="8279425" y="1994905"/>
            <a:chExt cx="1851041" cy="785818"/>
          </a:xfrm>
          <a:solidFill>
            <a:srgbClr val="D24E7E"/>
          </a:solidFill>
        </p:grpSpPr>
        <p:sp>
          <p:nvSpPr>
            <p:cNvPr id="34" name="圆角矩形 21"/>
            <p:cNvSpPr/>
            <p:nvPr/>
          </p:nvSpPr>
          <p:spPr bwMode="auto">
            <a:xfrm>
              <a:off x="8279425" y="1994905"/>
              <a:ext cx="1851041" cy="785818"/>
            </a:xfrm>
            <a:prstGeom prst="roundRect">
              <a:avLst>
                <a:gd name="adj" fmla="val 10568"/>
              </a:avLst>
            </a:prstGeom>
            <a:solidFill>
              <a:srgbClr val="3187A8"/>
            </a:solidFill>
            <a:ln w="7" cap="flat">
              <a:noFill/>
              <a:prstDash val="solid"/>
              <a:miter lim="800000"/>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阿里巴巴普惠体 R" panose="00020600040101010101" charset="-122"/>
              </a:endParaRPr>
            </a:p>
          </p:txBody>
        </p:sp>
        <p:sp>
          <p:nvSpPr>
            <p:cNvPr id="35" name="矩形 34"/>
            <p:cNvSpPr>
              <a:spLocks noChangeArrowheads="1"/>
            </p:cNvSpPr>
            <p:nvPr/>
          </p:nvSpPr>
          <p:spPr bwMode="auto">
            <a:xfrm>
              <a:off x="8476868" y="2197953"/>
              <a:ext cx="1456155" cy="430887"/>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dirty="0">
                  <a:solidFill>
                    <a:schemeClr val="bg1"/>
                  </a:solidFill>
                  <a:latin typeface="阿里巴巴普惠体 R" panose="00020600040101010101" charset="-122"/>
                  <a:ea typeface="阿里巴巴普惠体 R" panose="00020600040101010101" charset="-122"/>
                </a:rPr>
                <a:t>1985</a:t>
              </a:r>
              <a:r>
                <a:rPr lang="zh-CN" altLang="en-US" dirty="0">
                  <a:solidFill>
                    <a:schemeClr val="bg1"/>
                  </a:solidFill>
                  <a:latin typeface="阿里巴巴普惠体 R" panose="00020600040101010101" charset="-122"/>
                  <a:ea typeface="阿里巴巴普惠体 R" panose="00020600040101010101" charset="-122"/>
                </a:rPr>
                <a:t>年</a:t>
              </a:r>
              <a:r>
                <a:rPr lang="en-US" altLang="zh-CN" dirty="0">
                  <a:solidFill>
                    <a:schemeClr val="bg1"/>
                  </a:solidFill>
                  <a:latin typeface="阿里巴巴普惠体 R" panose="00020600040101010101" charset="-122"/>
                  <a:ea typeface="阿里巴巴普惠体 R" panose="00020600040101010101" charset="-122"/>
                </a:rPr>
                <a:t>1</a:t>
              </a:r>
              <a:r>
                <a:rPr lang="zh-CN" altLang="en-US" dirty="0">
                  <a:solidFill>
                    <a:schemeClr val="bg1"/>
                  </a:solidFill>
                  <a:latin typeface="阿里巴巴普惠体 R" panose="00020600040101010101" charset="-122"/>
                  <a:ea typeface="阿里巴巴普惠体 R" panose="00020600040101010101" charset="-122"/>
                </a:rPr>
                <a:t>月</a:t>
              </a:r>
            </a:p>
          </p:txBody>
        </p:sp>
      </p:grpSp>
      <p:sp>
        <p:nvSpPr>
          <p:cNvPr id="36" name="矩形 87"/>
          <p:cNvSpPr>
            <a:spLocks noChangeArrowheads="1"/>
          </p:cNvSpPr>
          <p:nvPr/>
        </p:nvSpPr>
        <p:spPr bwMode="auto">
          <a:xfrm>
            <a:off x="8642116" y="3231017"/>
            <a:ext cx="1785950" cy="1902059"/>
          </a:xfrm>
          <a:prstGeom prst="rect">
            <a:avLst/>
          </a:prstGeom>
          <a:noFill/>
          <a:ln w="9525">
            <a:noFill/>
            <a:miter lim="800000"/>
          </a:ln>
        </p:spPr>
        <p:txBody>
          <a:bodyPr wrap="square">
            <a:spAutoFit/>
          </a:bodyPr>
          <a:lstStyle/>
          <a:p>
            <a:pPr>
              <a:lnSpc>
                <a:spcPct val="120000"/>
              </a:lnSpc>
            </a:pP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1985</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月，国务院总理在全国人大常委会上提出建立教师节的议案，全国人大常委会通过了这一议案，确定每年的</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9</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日为教师节。</a:t>
            </a:r>
          </a:p>
        </p:txBody>
      </p:sp>
      <p:cxnSp>
        <p:nvCxnSpPr>
          <p:cNvPr id="37" name="直接连接符 25"/>
          <p:cNvCxnSpPr/>
          <p:nvPr/>
        </p:nvCxnSpPr>
        <p:spPr>
          <a:xfrm>
            <a:off x="8499240" y="1713015"/>
            <a:ext cx="0" cy="4406583"/>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28"/>
          <p:cNvSpPr txBox="1"/>
          <p:nvPr/>
        </p:nvSpPr>
        <p:spPr>
          <a:xfrm>
            <a:off x="1347474" y="1986991"/>
            <a:ext cx="492443" cy="2694840"/>
          </a:xfrm>
          <a:prstGeom prst="rect">
            <a:avLst/>
          </a:prstGeom>
          <a:noFill/>
        </p:spPr>
        <p:txBody>
          <a:bodyPr vert="eaVert" wrap="square" rtlCol="0">
            <a:spAutoFit/>
          </a:bodyPr>
          <a:lstStyle/>
          <a:p>
            <a:r>
              <a:rPr lang="zh-CN" altLang="en-US" sz="2000" dirty="0">
                <a:solidFill>
                  <a:schemeClr val="tx1">
                    <a:lumMod val="75000"/>
                    <a:lumOff val="25000"/>
                  </a:schemeClr>
                </a:solidFill>
                <a:latin typeface="阿里巴巴普惠体 R" panose="00020600040101010101" charset="-122"/>
                <a:ea typeface="阿里巴巴普惠体 R" panose="00020600040101010101" charset="-122"/>
              </a:rPr>
              <a:t>中国</a:t>
            </a:r>
            <a:r>
              <a:rPr lang="zh-CN" altLang="en-US" sz="2000">
                <a:solidFill>
                  <a:schemeClr val="tx1">
                    <a:lumMod val="75000"/>
                    <a:lumOff val="25000"/>
                  </a:schemeClr>
                </a:solidFill>
                <a:latin typeface="阿里巴巴普惠体 R" panose="00020600040101010101" charset="-122"/>
                <a:ea typeface="阿里巴巴普惠体 R" panose="00020600040101010101" charset="-122"/>
              </a:rPr>
              <a:t>教师节的由来</a:t>
            </a:r>
            <a:endParaRPr lang="zh-CN" altLang="en-US" sz="2000" dirty="0">
              <a:solidFill>
                <a:schemeClr val="tx1">
                  <a:lumMod val="75000"/>
                  <a:lumOff val="25000"/>
                </a:schemeClr>
              </a:solidFill>
              <a:latin typeface="阿里巴巴普惠体 R" panose="00020600040101010101" charset="-122"/>
              <a:ea typeface="阿里巴巴普惠体 R" panose="00020600040101010101" charset="-122"/>
            </a:endParaRPr>
          </a:p>
        </p:txBody>
      </p:sp>
      <p:grpSp>
        <p:nvGrpSpPr>
          <p:cNvPr id="39" name="组合 38"/>
          <p:cNvGrpSpPr/>
          <p:nvPr/>
        </p:nvGrpSpPr>
        <p:grpSpPr>
          <a:xfrm>
            <a:off x="289560" y="274319"/>
            <a:ext cx="4465320" cy="741942"/>
            <a:chOff x="289560" y="274319"/>
            <a:chExt cx="4465320" cy="741942"/>
          </a:xfrm>
        </p:grpSpPr>
        <p:sp>
          <p:nvSpPr>
            <p:cNvPr id="40" name="文本框 39"/>
            <p:cNvSpPr txBox="1"/>
            <p:nvPr/>
          </p:nvSpPr>
          <p:spPr>
            <a:xfrm>
              <a:off x="1630680" y="345208"/>
              <a:ext cx="3124200"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中国教师节由来</a:t>
              </a:r>
            </a:p>
          </p:txBody>
        </p:sp>
        <p:pic>
          <p:nvPicPr>
            <p:cNvPr id="41" name="图片 40"/>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0000">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8"/>
                                            </p:tgtEl>
                                            <p:attrNameLst>
                                              <p:attrName>ppt_y</p:attrName>
                                            </p:attrNameLst>
                                          </p:cBhvr>
                                          <p:tavLst>
                                            <p:tav tm="0">
                                              <p:val>
                                                <p:strVal val="#ppt_y"/>
                                              </p:val>
                                            </p:tav>
                                            <p:tav tm="100000">
                                              <p:val>
                                                <p:strVal val="#ppt_y"/>
                                              </p:val>
                                            </p:tav>
                                          </p:tavLst>
                                        </p:anim>
                                        <p:anim calcmode="lin" valueType="num">
                                          <p:cBhvr>
                                            <p:cTn id="21"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8"/>
                                            </p:tgtEl>
                                          </p:cBhvr>
                                        </p:animEffect>
                                      </p:childTnLst>
                                    </p:cTn>
                                  </p:par>
                                </p:childTnLst>
                              </p:cTn>
                            </p:par>
                            <p:par>
                              <p:cTn id="24" fill="hold">
                                <p:stCondLst>
                                  <p:cond delay="2349"/>
                                </p:stCondLst>
                                <p:childTnLst>
                                  <p:par>
                                    <p:cTn id="25" presetID="22" presetClass="entr" presetSubtype="4"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par>
                                    <p:cTn id="31" presetID="22" presetClass="entr" presetSubtype="4"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par>
                              <p:cTn id="34" fill="hold">
                                <p:stCondLst>
                                  <p:cond delay="2849"/>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300"/>
                                            <p:tgtEl>
                                              <p:spTgt spid="17"/>
                                            </p:tgtEl>
                                          </p:cBhvr>
                                        </p:animEffect>
                                        <p:anim calcmode="lin" valueType="num">
                                          <p:cBhvr>
                                            <p:cTn id="38" dur="300" fill="hold"/>
                                            <p:tgtEl>
                                              <p:spTgt spid="17"/>
                                            </p:tgtEl>
                                            <p:attrNameLst>
                                              <p:attrName>ppt_x</p:attrName>
                                            </p:attrNameLst>
                                          </p:cBhvr>
                                          <p:tavLst>
                                            <p:tav tm="0">
                                              <p:val>
                                                <p:strVal val="#ppt_x"/>
                                              </p:val>
                                            </p:tav>
                                            <p:tav tm="100000">
                                              <p:val>
                                                <p:strVal val="#ppt_x"/>
                                              </p:val>
                                            </p:tav>
                                          </p:tavLst>
                                        </p:anim>
                                        <p:anim calcmode="lin" valueType="num">
                                          <p:cBhvr>
                                            <p:cTn id="39" dur="3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349"/>
                                </p:stCondLst>
                                <p:childTnLst>
                                  <p:par>
                                    <p:cTn id="41" presetID="22"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3849"/>
                                </p:stCondLst>
                                <p:childTnLst>
                                  <p:par>
                                    <p:cTn id="45" presetID="42"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300"/>
                                            <p:tgtEl>
                                              <p:spTgt spid="23"/>
                                            </p:tgtEl>
                                          </p:cBhvr>
                                        </p:animEffect>
                                        <p:anim calcmode="lin" valueType="num">
                                          <p:cBhvr>
                                            <p:cTn id="48" dur="300" fill="hold"/>
                                            <p:tgtEl>
                                              <p:spTgt spid="23"/>
                                            </p:tgtEl>
                                            <p:attrNameLst>
                                              <p:attrName>ppt_x</p:attrName>
                                            </p:attrNameLst>
                                          </p:cBhvr>
                                          <p:tavLst>
                                            <p:tav tm="0">
                                              <p:val>
                                                <p:strVal val="#ppt_x"/>
                                              </p:val>
                                            </p:tav>
                                            <p:tav tm="100000">
                                              <p:val>
                                                <p:strVal val="#ppt_x"/>
                                              </p:val>
                                            </p:tav>
                                          </p:tavLst>
                                        </p:anim>
                                        <p:anim calcmode="lin" valueType="num">
                                          <p:cBhvr>
                                            <p:cTn id="49" dur="3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4349"/>
                                </p:stCondLst>
                                <p:childTnLst>
                                  <p:par>
                                    <p:cTn id="51" presetID="2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par>
                              <p:cTn id="54" fill="hold">
                                <p:stCondLst>
                                  <p:cond delay="4849"/>
                                </p:stCondLst>
                                <p:childTnLst>
                                  <p:par>
                                    <p:cTn id="55" presetID="47"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300"/>
                                            <p:tgtEl>
                                              <p:spTgt spid="28"/>
                                            </p:tgtEl>
                                          </p:cBhvr>
                                        </p:animEffect>
                                        <p:anim calcmode="lin" valueType="num">
                                          <p:cBhvr>
                                            <p:cTn id="58" dur="300" fill="hold"/>
                                            <p:tgtEl>
                                              <p:spTgt spid="28"/>
                                            </p:tgtEl>
                                            <p:attrNameLst>
                                              <p:attrName>ppt_x</p:attrName>
                                            </p:attrNameLst>
                                          </p:cBhvr>
                                          <p:tavLst>
                                            <p:tav tm="0">
                                              <p:val>
                                                <p:strVal val="#ppt_x"/>
                                              </p:val>
                                            </p:tav>
                                            <p:tav tm="100000">
                                              <p:val>
                                                <p:strVal val="#ppt_x"/>
                                              </p:val>
                                            </p:tav>
                                          </p:tavLst>
                                        </p:anim>
                                        <p:anim calcmode="lin" valueType="num">
                                          <p:cBhvr>
                                            <p:cTn id="59" dur="3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5349"/>
                                </p:stCondLst>
                                <p:childTnLst>
                                  <p:par>
                                    <p:cTn id="61" presetID="22" presetClass="entr" presetSubtype="1"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up)">
                                          <p:cBhvr>
                                            <p:cTn id="63" dur="500"/>
                                            <p:tgtEl>
                                              <p:spTgt spid="32"/>
                                            </p:tgtEl>
                                          </p:cBhvr>
                                        </p:animEffect>
                                      </p:childTnLst>
                                    </p:cTn>
                                  </p:par>
                                </p:childTnLst>
                              </p:cTn>
                            </p:par>
                            <p:par>
                              <p:cTn id="64" fill="hold">
                                <p:stCondLst>
                                  <p:cond delay="5849"/>
                                </p:stCondLst>
                                <p:childTnLst>
                                  <p:par>
                                    <p:cTn id="65" presetID="47" presetClass="entr" presetSubtype="0"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300"/>
                                            <p:tgtEl>
                                              <p:spTgt spid="33"/>
                                            </p:tgtEl>
                                          </p:cBhvr>
                                        </p:animEffect>
                                        <p:anim calcmode="lin" valueType="num">
                                          <p:cBhvr>
                                            <p:cTn id="68" dur="300" fill="hold"/>
                                            <p:tgtEl>
                                              <p:spTgt spid="33"/>
                                            </p:tgtEl>
                                            <p:attrNameLst>
                                              <p:attrName>ppt_x</p:attrName>
                                            </p:attrNameLst>
                                          </p:cBhvr>
                                          <p:tavLst>
                                            <p:tav tm="0">
                                              <p:val>
                                                <p:strVal val="#ppt_x"/>
                                              </p:val>
                                            </p:tav>
                                            <p:tav tm="100000">
                                              <p:val>
                                                <p:strVal val="#ppt_x"/>
                                              </p:val>
                                            </p:tav>
                                          </p:tavLst>
                                        </p:anim>
                                        <p:anim calcmode="lin" valueType="num">
                                          <p:cBhvr>
                                            <p:cTn id="69" dur="300" fill="hold"/>
                                            <p:tgtEl>
                                              <p:spTgt spid="33"/>
                                            </p:tgtEl>
                                            <p:attrNameLst>
                                              <p:attrName>ppt_y</p:attrName>
                                            </p:attrNameLst>
                                          </p:cBhvr>
                                          <p:tavLst>
                                            <p:tav tm="0">
                                              <p:val>
                                                <p:strVal val="#ppt_y-.1"/>
                                              </p:val>
                                            </p:tav>
                                            <p:tav tm="100000">
                                              <p:val>
                                                <p:strVal val="#ppt_y"/>
                                              </p:val>
                                            </p:tav>
                                          </p:tavLst>
                                        </p:anim>
                                      </p:childTnLst>
                                    </p:cTn>
                                  </p:par>
                                </p:childTnLst>
                              </p:cTn>
                            </p:par>
                            <p:par>
                              <p:cTn id="70" fill="hold">
                                <p:stCondLst>
                                  <p:cond delay="6349"/>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2" grpId="0"/>
          <p:bldP spid="36"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8"/>
                                            </p:tgtEl>
                                            <p:attrNameLst>
                                              <p:attrName>ppt_y</p:attrName>
                                            </p:attrNameLst>
                                          </p:cBhvr>
                                          <p:tavLst>
                                            <p:tav tm="0">
                                              <p:val>
                                                <p:strVal val="#ppt_y"/>
                                              </p:val>
                                            </p:tav>
                                            <p:tav tm="100000">
                                              <p:val>
                                                <p:strVal val="#ppt_y"/>
                                              </p:val>
                                            </p:tav>
                                          </p:tavLst>
                                        </p:anim>
                                        <p:anim calcmode="lin" valueType="num">
                                          <p:cBhvr>
                                            <p:cTn id="21"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8"/>
                                            </p:tgtEl>
                                          </p:cBhvr>
                                        </p:animEffect>
                                      </p:childTnLst>
                                    </p:cTn>
                                  </p:par>
                                </p:childTnLst>
                              </p:cTn>
                            </p:par>
                            <p:par>
                              <p:cTn id="24" fill="hold">
                                <p:stCondLst>
                                  <p:cond delay="2349"/>
                                </p:stCondLst>
                                <p:childTnLst>
                                  <p:par>
                                    <p:cTn id="25" presetID="22" presetClass="entr" presetSubtype="4"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par>
                                    <p:cTn id="31" presetID="22" presetClass="entr" presetSubtype="4"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par>
                              <p:cTn id="34" fill="hold">
                                <p:stCondLst>
                                  <p:cond delay="2849"/>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300"/>
                                            <p:tgtEl>
                                              <p:spTgt spid="17"/>
                                            </p:tgtEl>
                                          </p:cBhvr>
                                        </p:animEffect>
                                        <p:anim calcmode="lin" valueType="num">
                                          <p:cBhvr>
                                            <p:cTn id="38" dur="300" fill="hold"/>
                                            <p:tgtEl>
                                              <p:spTgt spid="17"/>
                                            </p:tgtEl>
                                            <p:attrNameLst>
                                              <p:attrName>ppt_x</p:attrName>
                                            </p:attrNameLst>
                                          </p:cBhvr>
                                          <p:tavLst>
                                            <p:tav tm="0">
                                              <p:val>
                                                <p:strVal val="#ppt_x"/>
                                              </p:val>
                                            </p:tav>
                                            <p:tav tm="100000">
                                              <p:val>
                                                <p:strVal val="#ppt_x"/>
                                              </p:val>
                                            </p:tav>
                                          </p:tavLst>
                                        </p:anim>
                                        <p:anim calcmode="lin" valueType="num">
                                          <p:cBhvr>
                                            <p:cTn id="39" dur="3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349"/>
                                </p:stCondLst>
                                <p:childTnLst>
                                  <p:par>
                                    <p:cTn id="41" presetID="22"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3849"/>
                                </p:stCondLst>
                                <p:childTnLst>
                                  <p:par>
                                    <p:cTn id="45" presetID="42"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300"/>
                                            <p:tgtEl>
                                              <p:spTgt spid="23"/>
                                            </p:tgtEl>
                                          </p:cBhvr>
                                        </p:animEffect>
                                        <p:anim calcmode="lin" valueType="num">
                                          <p:cBhvr>
                                            <p:cTn id="48" dur="300" fill="hold"/>
                                            <p:tgtEl>
                                              <p:spTgt spid="23"/>
                                            </p:tgtEl>
                                            <p:attrNameLst>
                                              <p:attrName>ppt_x</p:attrName>
                                            </p:attrNameLst>
                                          </p:cBhvr>
                                          <p:tavLst>
                                            <p:tav tm="0">
                                              <p:val>
                                                <p:strVal val="#ppt_x"/>
                                              </p:val>
                                            </p:tav>
                                            <p:tav tm="100000">
                                              <p:val>
                                                <p:strVal val="#ppt_x"/>
                                              </p:val>
                                            </p:tav>
                                          </p:tavLst>
                                        </p:anim>
                                        <p:anim calcmode="lin" valueType="num">
                                          <p:cBhvr>
                                            <p:cTn id="49" dur="3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4349"/>
                                </p:stCondLst>
                                <p:childTnLst>
                                  <p:par>
                                    <p:cTn id="51" presetID="2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par>
                              <p:cTn id="54" fill="hold">
                                <p:stCondLst>
                                  <p:cond delay="4849"/>
                                </p:stCondLst>
                                <p:childTnLst>
                                  <p:par>
                                    <p:cTn id="55" presetID="47"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300"/>
                                            <p:tgtEl>
                                              <p:spTgt spid="28"/>
                                            </p:tgtEl>
                                          </p:cBhvr>
                                        </p:animEffect>
                                        <p:anim calcmode="lin" valueType="num">
                                          <p:cBhvr>
                                            <p:cTn id="58" dur="300" fill="hold"/>
                                            <p:tgtEl>
                                              <p:spTgt spid="28"/>
                                            </p:tgtEl>
                                            <p:attrNameLst>
                                              <p:attrName>ppt_x</p:attrName>
                                            </p:attrNameLst>
                                          </p:cBhvr>
                                          <p:tavLst>
                                            <p:tav tm="0">
                                              <p:val>
                                                <p:strVal val="#ppt_x"/>
                                              </p:val>
                                            </p:tav>
                                            <p:tav tm="100000">
                                              <p:val>
                                                <p:strVal val="#ppt_x"/>
                                              </p:val>
                                            </p:tav>
                                          </p:tavLst>
                                        </p:anim>
                                        <p:anim calcmode="lin" valueType="num">
                                          <p:cBhvr>
                                            <p:cTn id="59" dur="3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5349"/>
                                </p:stCondLst>
                                <p:childTnLst>
                                  <p:par>
                                    <p:cTn id="61" presetID="22" presetClass="entr" presetSubtype="1"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up)">
                                          <p:cBhvr>
                                            <p:cTn id="63" dur="500"/>
                                            <p:tgtEl>
                                              <p:spTgt spid="32"/>
                                            </p:tgtEl>
                                          </p:cBhvr>
                                        </p:animEffect>
                                      </p:childTnLst>
                                    </p:cTn>
                                  </p:par>
                                </p:childTnLst>
                              </p:cTn>
                            </p:par>
                            <p:par>
                              <p:cTn id="64" fill="hold">
                                <p:stCondLst>
                                  <p:cond delay="5849"/>
                                </p:stCondLst>
                                <p:childTnLst>
                                  <p:par>
                                    <p:cTn id="65" presetID="47" presetClass="entr" presetSubtype="0"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300"/>
                                            <p:tgtEl>
                                              <p:spTgt spid="33"/>
                                            </p:tgtEl>
                                          </p:cBhvr>
                                        </p:animEffect>
                                        <p:anim calcmode="lin" valueType="num">
                                          <p:cBhvr>
                                            <p:cTn id="68" dur="300" fill="hold"/>
                                            <p:tgtEl>
                                              <p:spTgt spid="33"/>
                                            </p:tgtEl>
                                            <p:attrNameLst>
                                              <p:attrName>ppt_x</p:attrName>
                                            </p:attrNameLst>
                                          </p:cBhvr>
                                          <p:tavLst>
                                            <p:tav tm="0">
                                              <p:val>
                                                <p:strVal val="#ppt_x"/>
                                              </p:val>
                                            </p:tav>
                                            <p:tav tm="100000">
                                              <p:val>
                                                <p:strVal val="#ppt_x"/>
                                              </p:val>
                                            </p:tav>
                                          </p:tavLst>
                                        </p:anim>
                                        <p:anim calcmode="lin" valueType="num">
                                          <p:cBhvr>
                                            <p:cTn id="69" dur="300" fill="hold"/>
                                            <p:tgtEl>
                                              <p:spTgt spid="33"/>
                                            </p:tgtEl>
                                            <p:attrNameLst>
                                              <p:attrName>ppt_y</p:attrName>
                                            </p:attrNameLst>
                                          </p:cBhvr>
                                          <p:tavLst>
                                            <p:tav tm="0">
                                              <p:val>
                                                <p:strVal val="#ppt_y-.1"/>
                                              </p:val>
                                            </p:tav>
                                            <p:tav tm="100000">
                                              <p:val>
                                                <p:strVal val="#ppt_y"/>
                                              </p:val>
                                            </p:tav>
                                          </p:tavLst>
                                        </p:anim>
                                      </p:childTnLst>
                                    </p:cTn>
                                  </p:par>
                                </p:childTnLst>
                              </p:cTn>
                            </p:par>
                            <p:par>
                              <p:cTn id="70" fill="hold">
                                <p:stCondLst>
                                  <p:cond delay="6349"/>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2" grpId="0"/>
          <p:bldP spid="36" grpId="0"/>
          <p:bldP spid="3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srcRect/>
          <a:stretch>
            <a:fillRect/>
          </a:stretch>
        </p:blipFill>
        <p:spPr>
          <a:xfrm flipV="1">
            <a:off x="-589463" y="1362938"/>
            <a:ext cx="5732998" cy="3620541"/>
          </a:xfrm>
          <a:prstGeom prst="rect">
            <a:avLst/>
          </a:prstGeom>
        </p:spPr>
      </p:pic>
      <p:pic>
        <p:nvPicPr>
          <p:cNvPr id="46" name="图片 45"/>
          <p:cNvPicPr>
            <a:picLocks noChangeAspect="1"/>
          </p:cNvPicPr>
          <p:nvPr/>
        </p:nvPicPr>
        <p:blipFill rotWithShape="1">
          <a:blip r:embed="rId5"/>
          <a:srcRect/>
          <a:stretch>
            <a:fillRect/>
          </a:stretch>
        </p:blipFill>
        <p:spPr>
          <a:xfrm rot="5400000" flipH="1">
            <a:off x="8682429" y="3348429"/>
            <a:ext cx="3108959" cy="3910183"/>
          </a:xfrm>
          <a:prstGeom prst="rect">
            <a:avLst/>
          </a:prstGeom>
        </p:spPr>
      </p:pic>
      <p:pic>
        <p:nvPicPr>
          <p:cNvPr id="45" name="图片 44"/>
          <p:cNvPicPr>
            <a:picLocks noChangeAspect="1"/>
          </p:cNvPicPr>
          <p:nvPr/>
        </p:nvPicPr>
        <p:blipFill rotWithShape="1">
          <a:blip r:embed="rId5"/>
          <a:srcRect/>
          <a:stretch>
            <a:fillRect/>
          </a:stretch>
        </p:blipFill>
        <p:spPr>
          <a:xfrm rot="16200000" flipH="1">
            <a:off x="400612" y="-400612"/>
            <a:ext cx="3108959" cy="3910183"/>
          </a:xfrm>
          <a:prstGeom prst="rect">
            <a:avLst/>
          </a:prstGeom>
        </p:spPr>
      </p:pic>
      <p:grpSp>
        <p:nvGrpSpPr>
          <p:cNvPr id="55" name="组合 54"/>
          <p:cNvGrpSpPr/>
          <p:nvPr/>
        </p:nvGrpSpPr>
        <p:grpSpPr>
          <a:xfrm>
            <a:off x="4342880" y="980750"/>
            <a:ext cx="3506240" cy="3443766"/>
            <a:chOff x="4342880" y="980750"/>
            <a:chExt cx="3506240" cy="3443766"/>
          </a:xfrm>
        </p:grpSpPr>
        <p:grpSp>
          <p:nvGrpSpPr>
            <p:cNvPr id="56" name="组合 55"/>
            <p:cNvGrpSpPr/>
            <p:nvPr/>
          </p:nvGrpSpPr>
          <p:grpSpPr>
            <a:xfrm>
              <a:off x="4342880" y="980750"/>
              <a:ext cx="3506240" cy="3443766"/>
              <a:chOff x="2030487" y="2508174"/>
              <a:chExt cx="1655400" cy="1625904"/>
            </a:xfrm>
          </p:grpSpPr>
          <p:sp>
            <p:nvSpPr>
              <p:cNvPr id="58" name="椭圆 57"/>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59" name="图片 58"/>
              <p:cNvPicPr>
                <a:picLocks noChangeAspect="1"/>
              </p:cNvPicPr>
              <p:nvPr/>
            </p:nvPicPr>
            <p:blipFill>
              <a:blip r:embed="rId6"/>
              <a:stretch>
                <a:fillRect/>
              </a:stretch>
            </p:blipFill>
            <p:spPr>
              <a:xfrm>
                <a:off x="2030487" y="3130712"/>
                <a:ext cx="1272532" cy="1003366"/>
              </a:xfrm>
              <a:prstGeom prst="rect">
                <a:avLst/>
              </a:prstGeom>
            </p:spPr>
          </p:pic>
        </p:grpSp>
        <p:sp>
          <p:nvSpPr>
            <p:cNvPr id="57" name="文本框 56"/>
            <p:cNvSpPr txBox="1"/>
            <p:nvPr/>
          </p:nvSpPr>
          <p:spPr>
            <a:xfrm>
              <a:off x="5500806" y="1236187"/>
              <a:ext cx="1377301" cy="2400657"/>
            </a:xfrm>
            <a:prstGeom prst="rect">
              <a:avLst/>
            </a:prstGeom>
            <a:noFill/>
          </p:spPr>
          <p:txBody>
            <a:bodyPr wrap="none" rtlCol="0">
              <a:spAutoFit/>
            </a:bodyPr>
            <a:lstStyle/>
            <a:p>
              <a:pPr algn="ctr"/>
              <a:r>
                <a:rPr lang="en-US" altLang="zh-CN" sz="15000" dirty="0">
                  <a:solidFill>
                    <a:srgbClr val="3187A8"/>
                  </a:solidFill>
                  <a:latin typeface="阿里巴巴普惠体 R" panose="00020600040101010101" charset="-122"/>
                  <a:ea typeface="阿里巴巴普惠体 R" panose="00020600040101010101" charset="-122"/>
                </a:rPr>
                <a:t>3</a:t>
              </a:r>
              <a:endParaRPr lang="zh-CN" altLang="en-US" sz="15000" dirty="0">
                <a:solidFill>
                  <a:srgbClr val="3187A8"/>
                </a:solidFill>
                <a:latin typeface="阿里巴巴普惠体 R" panose="00020600040101010101" charset="-122"/>
                <a:ea typeface="阿里巴巴普惠体 R" panose="00020600040101010101" charset="-122"/>
              </a:endParaRPr>
            </a:p>
          </p:txBody>
        </p:sp>
      </p:grpSp>
      <p:sp>
        <p:nvSpPr>
          <p:cNvPr id="60" name="文本框 59"/>
          <p:cNvSpPr txBox="1"/>
          <p:nvPr/>
        </p:nvSpPr>
        <p:spPr>
          <a:xfrm>
            <a:off x="3233678" y="5023407"/>
            <a:ext cx="5724645" cy="923330"/>
          </a:xfrm>
          <a:prstGeom prst="rect">
            <a:avLst/>
          </a:prstGeom>
          <a:noFill/>
          <a:effectLst/>
        </p:spPr>
        <p:txBody>
          <a:bodyPr wrap="none" rtlCol="0">
            <a:spAutoFit/>
          </a:bodyPr>
          <a:lstStyle/>
          <a:p>
            <a:pPr algn="ctr"/>
            <a:r>
              <a:rPr kumimoji="1" lang="zh-CN" altLang="en-US" sz="54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古代的“教师节”</a:t>
            </a:r>
          </a:p>
        </p:txBody>
      </p:sp>
      <p:pic>
        <p:nvPicPr>
          <p:cNvPr id="2" name="图片 1" descr="图片2"/>
          <p:cNvPicPr>
            <a:picLocks noChangeAspect="1"/>
          </p:cNvPicPr>
          <p:nvPr/>
        </p:nvPicPr>
        <p:blipFill>
          <a:blip r:embed="rId7"/>
          <a:stretch>
            <a:fillRect/>
          </a:stretch>
        </p:blipFill>
        <p:spPr>
          <a:xfrm>
            <a:off x="9721215" y="440055"/>
            <a:ext cx="1908175" cy="876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1"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1000" fill="hold"/>
                                        <p:tgtEl>
                                          <p:spTgt spid="55"/>
                                        </p:tgtEl>
                                        <p:attrNameLst>
                                          <p:attrName>ppt_w</p:attrName>
                                        </p:attrNameLst>
                                      </p:cBhvr>
                                      <p:tavLst>
                                        <p:tav tm="0">
                                          <p:val>
                                            <p:fltVal val="0"/>
                                          </p:val>
                                        </p:tav>
                                        <p:tav tm="100000">
                                          <p:val>
                                            <p:strVal val="#ppt_w"/>
                                          </p:val>
                                        </p:tav>
                                      </p:tavLst>
                                    </p:anim>
                                    <p:anim calcmode="lin" valueType="num">
                                      <p:cBhvr>
                                        <p:cTn id="21" dur="1000" fill="hold"/>
                                        <p:tgtEl>
                                          <p:spTgt spid="55"/>
                                        </p:tgtEl>
                                        <p:attrNameLst>
                                          <p:attrName>ppt_h</p:attrName>
                                        </p:attrNameLst>
                                      </p:cBhvr>
                                      <p:tavLst>
                                        <p:tav tm="0">
                                          <p:val>
                                            <p:fltVal val="0"/>
                                          </p:val>
                                        </p:tav>
                                        <p:tav tm="100000">
                                          <p:val>
                                            <p:strVal val="#ppt_h"/>
                                          </p:val>
                                        </p:tav>
                                      </p:tavLst>
                                    </p:anim>
                                    <p:anim calcmode="lin" valueType="num">
                                      <p:cBhvr>
                                        <p:cTn id="22" dur="1000" fill="hold"/>
                                        <p:tgtEl>
                                          <p:spTgt spid="55"/>
                                        </p:tgtEl>
                                        <p:attrNameLst>
                                          <p:attrName>style.rotation</p:attrName>
                                        </p:attrNameLst>
                                      </p:cBhvr>
                                      <p:tavLst>
                                        <p:tav tm="0">
                                          <p:val>
                                            <p:fltVal val="90"/>
                                          </p:val>
                                        </p:tav>
                                        <p:tav tm="100000">
                                          <p:val>
                                            <p:fltVal val="0"/>
                                          </p:val>
                                        </p:tav>
                                      </p:tavLst>
                                    </p:anim>
                                    <p:animEffect transition="in" filter="fade">
                                      <p:cBhvr>
                                        <p:cTn id="23" dur="1000"/>
                                        <p:tgtEl>
                                          <p:spTgt spid="55"/>
                                        </p:tgtEl>
                                      </p:cBhvr>
                                    </p:animEffect>
                                  </p:childTnLst>
                                </p:cTn>
                              </p:par>
                            </p:childTnLst>
                          </p:cTn>
                        </p:par>
                        <p:par>
                          <p:cTn id="24" fill="hold">
                            <p:stCondLst>
                              <p:cond delay="15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60"/>
                                        </p:tgtEl>
                                        <p:attrNameLst>
                                          <p:attrName>style.visibility</p:attrName>
                                        </p:attrNameLst>
                                      </p:cBhvr>
                                      <p:to>
                                        <p:strVal val="visible"/>
                                      </p:to>
                                    </p:set>
                                    <p:anim calcmode="lin" valueType="num">
                                      <p:cBhvr>
                                        <p:cTn id="27" dur="1000" fill="hold"/>
                                        <p:tgtEl>
                                          <p:spTgt spid="60"/>
                                        </p:tgtEl>
                                        <p:attrNameLst>
                                          <p:attrName>ppt_w</p:attrName>
                                        </p:attrNameLst>
                                      </p:cBhvr>
                                      <p:tavLst>
                                        <p:tav tm="0">
                                          <p:val>
                                            <p:strVal val="#ppt_w*0.70"/>
                                          </p:val>
                                        </p:tav>
                                        <p:tav tm="100000">
                                          <p:val>
                                            <p:strVal val="#ppt_w"/>
                                          </p:val>
                                        </p:tav>
                                      </p:tavLst>
                                    </p:anim>
                                    <p:anim calcmode="lin" valueType="num">
                                      <p:cBhvr>
                                        <p:cTn id="28" dur="1000" fill="hold"/>
                                        <p:tgtEl>
                                          <p:spTgt spid="60"/>
                                        </p:tgtEl>
                                        <p:attrNameLst>
                                          <p:attrName>ppt_h</p:attrName>
                                        </p:attrNameLst>
                                      </p:cBhvr>
                                      <p:tavLst>
                                        <p:tav tm="0">
                                          <p:val>
                                            <p:strVal val="#ppt_h"/>
                                          </p:val>
                                        </p:tav>
                                        <p:tav tm="100000">
                                          <p:val>
                                            <p:strVal val="#ppt_h"/>
                                          </p:val>
                                        </p:tav>
                                      </p:tavLst>
                                    </p:anim>
                                    <p:animEffect transition="in" filter="fade">
                                      <p:cBhvr>
                                        <p:cTn id="2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51291" y="2139436"/>
            <a:ext cx="5186597" cy="3432747"/>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39" name="矩形 38"/>
          <p:cNvSpPr/>
          <p:nvPr/>
        </p:nvSpPr>
        <p:spPr>
          <a:xfrm>
            <a:off x="5770177" y="2258449"/>
            <a:ext cx="4948823" cy="3194721"/>
          </a:xfrm>
          <a:prstGeom prst="rect">
            <a:avLst/>
          </a:prstGeom>
          <a:noFill/>
          <a:ln w="9525">
            <a:noFill/>
            <a:miter lim="800000"/>
          </a:ln>
        </p:spPr>
        <p:txBody>
          <a:bodyPr wrap="square">
            <a:spAutoFit/>
          </a:bodyPr>
          <a:lstStyle/>
          <a:p>
            <a:pPr algn="just">
              <a:lnSpc>
                <a:spcPct val="120000"/>
              </a:lnSpc>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我国自古以来就有尊师重教的传统，在中国古代，教师一直是备受尊重的职业，汉武帝便是一位尊师有礼的贤君。据</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通鉴</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汉纪三十九</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载，有一天，汉武帝到东郡巡视，顺便去看望自己做太子时的老师，“丙辰，帝东巡，幸东郡，引及门生并郡县掾史并会庭中。帝先备弟子之仪，使讲</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尚书</a:t>
            </a:r>
            <a:r>
              <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一篇，然后修君臣之礼。”之后， 就这一个小小的举动，便使得天下大化。尊师重教，孝亲友善，的风俗随即弥漫开去。蝴蝶效应，使得后汉前期，“天下安平，人无徭役，岁比登稔，百姓殷富，粟斛三十（物价超便宜），牛羊被野。”由此可见，老师一职，由传道授业到改政移风，都有着不可忽视的作用。好在中国社会历来对师者都极为敬重，自古以来就有“教师节”，只是日期不同于现代。</a:t>
            </a:r>
          </a:p>
        </p:txBody>
      </p:sp>
      <p:grpSp>
        <p:nvGrpSpPr>
          <p:cNvPr id="6" name="组 5"/>
          <p:cNvGrpSpPr/>
          <p:nvPr/>
        </p:nvGrpSpPr>
        <p:grpSpPr>
          <a:xfrm>
            <a:off x="1012212" y="1952058"/>
            <a:ext cx="3807502" cy="3807502"/>
            <a:chOff x="1012212" y="1391619"/>
            <a:chExt cx="3807502" cy="3807502"/>
          </a:xfrm>
        </p:grpSpPr>
        <p:pic>
          <p:nvPicPr>
            <p:cNvPr id="4" name="图片 3"/>
            <p:cNvPicPr>
              <a:picLocks noChangeAspect="1"/>
            </p:cNvPicPr>
            <p:nvPr/>
          </p:nvPicPr>
          <p:blipFill>
            <a:blip r:embed="rId3"/>
            <a:stretch>
              <a:fillRect/>
            </a:stretch>
          </p:blipFill>
          <p:spPr>
            <a:xfrm>
              <a:off x="1152637" y="1578996"/>
              <a:ext cx="3526652" cy="3432747"/>
            </a:xfrm>
            <a:prstGeom prst="ellipse">
              <a:avLst/>
            </a:prstGeom>
          </p:spPr>
        </p:pic>
        <p:sp>
          <p:nvSpPr>
            <p:cNvPr id="5" name="椭圆 4"/>
            <p:cNvSpPr/>
            <p:nvPr/>
          </p:nvSpPr>
          <p:spPr>
            <a:xfrm>
              <a:off x="1012212" y="1391619"/>
              <a:ext cx="3807502" cy="3807502"/>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grpSp>
      <p:grpSp>
        <p:nvGrpSpPr>
          <p:cNvPr id="13" name="组合 12"/>
          <p:cNvGrpSpPr/>
          <p:nvPr/>
        </p:nvGrpSpPr>
        <p:grpSpPr>
          <a:xfrm>
            <a:off x="289560" y="274319"/>
            <a:ext cx="4465320" cy="741942"/>
            <a:chOff x="289560" y="274319"/>
            <a:chExt cx="4465320" cy="741942"/>
          </a:xfrm>
        </p:grpSpPr>
        <p:sp>
          <p:nvSpPr>
            <p:cNvPr id="14" name="文本框 13"/>
            <p:cNvSpPr txBox="1"/>
            <p:nvPr/>
          </p:nvSpPr>
          <p:spPr>
            <a:xfrm>
              <a:off x="1630680" y="345208"/>
              <a:ext cx="3124200"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古代的“教师节”</a:t>
              </a:r>
            </a:p>
          </p:txBody>
        </p:sp>
        <p:pic>
          <p:nvPicPr>
            <p:cNvPr id="15" name="图片 14"/>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linds(horizont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0623" y="2031368"/>
            <a:ext cx="6096000" cy="985604"/>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24E7E"/>
              </a:solidFill>
              <a:latin typeface="阿里巴巴普惠体 R" panose="00020600040101010101" charset="-122"/>
              <a:ea typeface="阿里巴巴普惠体 R" panose="00020600040101010101" charset="-122"/>
            </a:endParaRPr>
          </a:p>
        </p:txBody>
      </p:sp>
      <p:sp>
        <p:nvSpPr>
          <p:cNvPr id="5" name="矩形 4"/>
          <p:cNvSpPr/>
          <p:nvPr/>
        </p:nvSpPr>
        <p:spPr>
          <a:xfrm>
            <a:off x="1160623" y="3330898"/>
            <a:ext cx="6096000" cy="985604"/>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24E7E"/>
              </a:solidFill>
              <a:latin typeface="阿里巴巴普惠体 R" panose="00020600040101010101" charset="-122"/>
              <a:ea typeface="阿里巴巴普惠体 R" panose="00020600040101010101" charset="-122"/>
            </a:endParaRPr>
          </a:p>
        </p:txBody>
      </p:sp>
      <p:sp>
        <p:nvSpPr>
          <p:cNvPr id="6" name="矩形 5"/>
          <p:cNvSpPr/>
          <p:nvPr/>
        </p:nvSpPr>
        <p:spPr>
          <a:xfrm>
            <a:off x="1160622" y="4630428"/>
            <a:ext cx="6096000" cy="985604"/>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24E7E"/>
              </a:solidFill>
              <a:latin typeface="阿里巴巴普惠体 R" panose="00020600040101010101" charset="-122"/>
              <a:ea typeface="阿里巴巴普惠体 R" panose="00020600040101010101" charset="-122"/>
            </a:endParaRPr>
          </a:p>
        </p:txBody>
      </p:sp>
      <p:sp>
        <p:nvSpPr>
          <p:cNvPr id="2" name="矩形 1"/>
          <p:cNvSpPr/>
          <p:nvPr/>
        </p:nvSpPr>
        <p:spPr>
          <a:xfrm>
            <a:off x="1268474" y="2161662"/>
            <a:ext cx="5880295" cy="757130"/>
          </a:xfrm>
          <a:prstGeom prst="rect">
            <a:avLst/>
          </a:prstGeom>
        </p:spPr>
        <p:txBody>
          <a:bodyPr wrap="square">
            <a:spAutoFit/>
          </a:bodyPr>
          <a:lstStyle/>
          <a:p>
            <a:pPr>
              <a:lnSpc>
                <a:spcPct val="120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古代的教师节和孔子有莫大的关系。在汉、晋时期，每到孔子诞辰日（农历</a:t>
            </a:r>
            <a:r>
              <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8</a:t>
            </a: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27</a:t>
            </a: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日），皇帝就会率领文武官员去祭拜孔庙，还会请教师们吃饭，当时虽没有确立孔子诞辰日为教师节，但教师已开始享受节日休假、会餐等福利待遇了。</a:t>
            </a:r>
          </a:p>
        </p:txBody>
      </p:sp>
      <p:sp>
        <p:nvSpPr>
          <p:cNvPr id="7" name="矩形 6"/>
          <p:cNvSpPr/>
          <p:nvPr/>
        </p:nvSpPr>
        <p:spPr>
          <a:xfrm>
            <a:off x="1160622" y="3408201"/>
            <a:ext cx="6096000" cy="978729"/>
          </a:xfrm>
          <a:prstGeom prst="rect">
            <a:avLst/>
          </a:prstGeom>
        </p:spPr>
        <p:txBody>
          <a:bodyPr wrap="square">
            <a:spAutoFit/>
          </a:bodyPr>
          <a:lstStyle/>
          <a:p>
            <a:pPr>
              <a:lnSpc>
                <a:spcPct val="120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唐宋时代，每到这一天国都和各州、府、县都要举行孔子诞辰祭典，当时的祭典非常隆重。并且，国子监、书院以及州、府、县也会选拔成绩突出者为“司业”，报送朝廷，这些“先进教育工作者”最高可获赏银</a:t>
            </a:r>
            <a:r>
              <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500</a:t>
            </a: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两。</a:t>
            </a:r>
          </a:p>
          <a:p>
            <a:pPr>
              <a:lnSpc>
                <a:spcPct val="120000"/>
              </a:lnSpc>
            </a:pPr>
            <a:endPar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 name="矩形 2"/>
          <p:cNvSpPr/>
          <p:nvPr/>
        </p:nvSpPr>
        <p:spPr>
          <a:xfrm>
            <a:off x="1279121" y="4759380"/>
            <a:ext cx="5869647" cy="757130"/>
          </a:xfrm>
          <a:prstGeom prst="rect">
            <a:avLst/>
          </a:prstGeom>
        </p:spPr>
        <p:txBody>
          <a:bodyPr wrap="square">
            <a:spAutoFit/>
          </a:bodyPr>
          <a:lstStyle/>
          <a:p>
            <a:pPr>
              <a:lnSpc>
                <a:spcPct val="120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到了清代，孔子诞辰祭典的规模和范围愈加宏大，成绩最为卓著的教师在这天会被授予八品职衔，提升为院长、监院、掌教、馆师等。清代许多著名学者如颜元、阮元、惠士奇等就是在那时得到的提拔。</a:t>
            </a:r>
          </a:p>
        </p:txBody>
      </p:sp>
      <p:pic>
        <p:nvPicPr>
          <p:cNvPr id="8" name="图片 7"/>
          <p:cNvPicPr>
            <a:picLocks noChangeAspect="1"/>
          </p:cNvPicPr>
          <p:nvPr/>
        </p:nvPicPr>
        <p:blipFill>
          <a:blip r:embed="rId3"/>
          <a:stretch>
            <a:fillRect/>
          </a:stretch>
        </p:blipFill>
        <p:spPr>
          <a:xfrm rot="603706">
            <a:off x="7364475" y="1764330"/>
            <a:ext cx="3997463" cy="3997463"/>
          </a:xfrm>
          <a:prstGeom prst="rect">
            <a:avLst/>
          </a:prstGeom>
        </p:spPr>
      </p:pic>
      <p:grpSp>
        <p:nvGrpSpPr>
          <p:cNvPr id="10" name="组合 9"/>
          <p:cNvGrpSpPr/>
          <p:nvPr/>
        </p:nvGrpSpPr>
        <p:grpSpPr>
          <a:xfrm>
            <a:off x="289560" y="274319"/>
            <a:ext cx="8131768" cy="741942"/>
            <a:chOff x="289560" y="274319"/>
            <a:chExt cx="8131768" cy="741942"/>
          </a:xfrm>
        </p:grpSpPr>
        <p:sp>
          <p:nvSpPr>
            <p:cNvPr id="12" name="文本框 11"/>
            <p:cNvSpPr txBox="1"/>
            <p:nvPr/>
          </p:nvSpPr>
          <p:spPr>
            <a:xfrm>
              <a:off x="1630679" y="345208"/>
              <a:ext cx="6790649" cy="600164"/>
            </a:xfrm>
            <a:prstGeom prst="rect">
              <a:avLst/>
            </a:prstGeom>
            <a:noFill/>
            <a:effectLst/>
          </p:spPr>
          <p:txBody>
            <a:bodyPr wrap="square" rtlCol="0">
              <a:spAutoFit/>
            </a:bodyPr>
            <a:lstStyle/>
            <a:p>
              <a:r>
                <a:rPr lang="zh-CN" altLang="en-US" sz="3300" dirty="0">
                  <a:solidFill>
                    <a:srgbClr val="3187A8"/>
                  </a:solidFill>
                  <a:latin typeface="阿里巴巴普惠体 R" panose="00020600040101010101" charset="-122"/>
                  <a:ea typeface="阿里巴巴普惠体 R" panose="00020600040101010101" charset="-122"/>
                </a:rPr>
                <a:t>中国古代教师节在哪天？和谁有关？</a:t>
              </a:r>
            </a:p>
          </p:txBody>
        </p:sp>
        <p:pic>
          <p:nvPicPr>
            <p:cNvPr id="13" name="图片 12"/>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2" grpId="0"/>
      <p:bldP spid="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9560" y="274319"/>
            <a:ext cx="8131768" cy="741942"/>
            <a:chOff x="289560" y="274319"/>
            <a:chExt cx="8131768" cy="741942"/>
          </a:xfrm>
        </p:grpSpPr>
        <p:sp>
          <p:nvSpPr>
            <p:cNvPr id="13" name="文本框 12"/>
            <p:cNvSpPr txBox="1"/>
            <p:nvPr/>
          </p:nvSpPr>
          <p:spPr>
            <a:xfrm>
              <a:off x="1630679" y="345208"/>
              <a:ext cx="6790649" cy="600164"/>
            </a:xfrm>
            <a:prstGeom prst="rect">
              <a:avLst/>
            </a:prstGeom>
            <a:noFill/>
            <a:effectLst/>
          </p:spPr>
          <p:txBody>
            <a:bodyPr wrap="square" rtlCol="0">
              <a:spAutoFit/>
            </a:bodyPr>
            <a:lstStyle/>
            <a:p>
              <a:r>
                <a:rPr lang="zh-CN" altLang="en-US" sz="3300" dirty="0">
                  <a:solidFill>
                    <a:srgbClr val="3187A8"/>
                  </a:solidFill>
                  <a:latin typeface="阿里巴巴普惠体 R" panose="00020600040101010101" charset="-122"/>
                  <a:ea typeface="阿里巴巴普惠体 R" panose="00020600040101010101" charset="-122"/>
                </a:rPr>
                <a:t>中国古代教师的称呼</a:t>
              </a:r>
            </a:p>
          </p:txBody>
        </p:sp>
        <p:pic>
          <p:nvPicPr>
            <p:cNvPr id="14" name="图片 13"/>
            <p:cNvPicPr>
              <a:picLocks noChangeAspect="1"/>
            </p:cNvPicPr>
            <p:nvPr/>
          </p:nvPicPr>
          <p:blipFill rotWithShape="1">
            <a:blip r:embed="rId3"/>
            <a:srcRect/>
            <a:stretch>
              <a:fillRect/>
            </a:stretch>
          </p:blipFill>
          <p:spPr>
            <a:xfrm>
              <a:off x="289560" y="274319"/>
              <a:ext cx="1234440" cy="741942"/>
            </a:xfrm>
            <a:prstGeom prst="rect">
              <a:avLst/>
            </a:prstGeom>
          </p:spPr>
        </p:pic>
      </p:grpSp>
      <p:sp>
        <p:nvSpPr>
          <p:cNvPr id="10" name="矩形 9"/>
          <p:cNvSpPr/>
          <p:nvPr/>
        </p:nvSpPr>
        <p:spPr>
          <a:xfrm>
            <a:off x="755737" y="1504001"/>
            <a:ext cx="10680526" cy="1416486"/>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24E7E"/>
              </a:solidFill>
              <a:latin typeface="阿里巴巴普惠体 R" panose="00020600040101010101" charset="-122"/>
              <a:ea typeface="阿里巴巴普惠体 R" panose="00020600040101010101" charset="-122"/>
            </a:endParaRPr>
          </a:p>
        </p:txBody>
      </p:sp>
      <p:sp>
        <p:nvSpPr>
          <p:cNvPr id="2" name="矩形 1"/>
          <p:cNvSpPr/>
          <p:nvPr/>
        </p:nvSpPr>
        <p:spPr>
          <a:xfrm>
            <a:off x="917331" y="1594767"/>
            <a:ext cx="10357338" cy="1274195"/>
          </a:xfrm>
          <a:prstGeom prst="rect">
            <a:avLst/>
          </a:prstGeom>
        </p:spPr>
        <p:txBody>
          <a:bodyPr wrap="square">
            <a:spAutoFit/>
          </a:bodyPr>
          <a:lstStyle/>
          <a:p>
            <a:pPr>
              <a:lnSpc>
                <a:spcPct val="120000"/>
              </a:lnSpc>
            </a:pP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“老师”最初指年老资深的学者或传授学术的人，如</a:t>
            </a:r>
            <a:r>
              <a:rPr lang="en-US" altLang="zh-CN"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史记</a:t>
            </a:r>
            <a:r>
              <a:rPr lang="en-US" altLang="zh-CN"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孟子荀卿列传</a:t>
            </a:r>
            <a:r>
              <a:rPr lang="en-US" altLang="zh-CN"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：“齐襄王时，而荀卿最为老师。” 后来，人们把教学生的人也称为“老师”。其实，除了“老师”之外，古代对教师的称呼还有很多，</a:t>
            </a:r>
            <a:r>
              <a:rPr lang="zh-CN" altLang="en-US" sz="1600" b="1" u="sng"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比如先生、夫子、师父、师傅、西席、教授、助教、博士</a:t>
            </a: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等等</a:t>
            </a:r>
            <a:r>
              <a:rPr lang="en-US" altLang="zh-CN"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那么，有些在现代社会中常见的称呼和古代是表示同样的意思吗？</a:t>
            </a:r>
          </a:p>
        </p:txBody>
      </p:sp>
      <p:sp>
        <p:nvSpPr>
          <p:cNvPr id="3" name="矩形 2"/>
          <p:cNvSpPr/>
          <p:nvPr/>
        </p:nvSpPr>
        <p:spPr>
          <a:xfrm>
            <a:off x="1624120" y="3159809"/>
            <a:ext cx="1236236" cy="369332"/>
          </a:xfrm>
          <a:prstGeom prst="rect">
            <a:avLst/>
          </a:prstGeom>
        </p:spPr>
        <p:txBody>
          <a:bodyPr wrap="none">
            <a:spAutoFit/>
          </a:bodyPr>
          <a:lstStyle/>
          <a:p>
            <a:r>
              <a:rPr lang="en-US" altLang="zh-CN" b="1" dirty="0">
                <a:solidFill>
                  <a:srgbClr val="3187A8"/>
                </a:solidFill>
                <a:latin typeface="阿里巴巴普惠体 R" panose="00020600040101010101" charset="-122"/>
                <a:ea typeface="阿里巴巴普惠体 R" panose="00020600040101010101" charset="-122"/>
              </a:rPr>
              <a:t>【</a:t>
            </a:r>
            <a:r>
              <a:rPr lang="zh-CN" altLang="en-US" b="1" dirty="0">
                <a:solidFill>
                  <a:srgbClr val="3187A8"/>
                </a:solidFill>
                <a:latin typeface="阿里巴巴普惠体 R" panose="00020600040101010101" charset="-122"/>
                <a:ea typeface="阿里巴巴普惠体 R" panose="00020600040101010101" charset="-122"/>
              </a:rPr>
              <a:t> 博士 </a:t>
            </a:r>
            <a:r>
              <a:rPr lang="en-US" altLang="zh-CN" b="1" dirty="0">
                <a:solidFill>
                  <a:srgbClr val="3187A8"/>
                </a:solidFill>
                <a:latin typeface="阿里巴巴普惠体 R" panose="00020600040101010101" charset="-122"/>
                <a:ea typeface="阿里巴巴普惠体 R" panose="00020600040101010101" charset="-122"/>
              </a:rPr>
              <a:t>】</a:t>
            </a:r>
          </a:p>
        </p:txBody>
      </p:sp>
      <p:sp>
        <p:nvSpPr>
          <p:cNvPr id="5" name="矩形 4"/>
          <p:cNvSpPr/>
          <p:nvPr/>
        </p:nvSpPr>
        <p:spPr>
          <a:xfrm>
            <a:off x="5445305" y="3115875"/>
            <a:ext cx="1236236" cy="369332"/>
          </a:xfrm>
          <a:prstGeom prst="rect">
            <a:avLst/>
          </a:prstGeom>
        </p:spPr>
        <p:txBody>
          <a:bodyPr wrap="none">
            <a:spAutoFit/>
          </a:bodyPr>
          <a:lstStyle/>
          <a:p>
            <a:r>
              <a:rPr lang="en-US" altLang="zh-CN" b="1" dirty="0">
                <a:solidFill>
                  <a:srgbClr val="3187A8"/>
                </a:solidFill>
                <a:latin typeface="阿里巴巴普惠体 R" panose="00020600040101010101" charset="-122"/>
                <a:ea typeface="阿里巴巴普惠体 R" panose="00020600040101010101" charset="-122"/>
              </a:rPr>
              <a:t>【</a:t>
            </a:r>
            <a:r>
              <a:rPr lang="zh-CN" altLang="en-US" b="1" dirty="0">
                <a:solidFill>
                  <a:srgbClr val="3187A8"/>
                </a:solidFill>
                <a:latin typeface="阿里巴巴普惠体 R" panose="00020600040101010101" charset="-122"/>
                <a:ea typeface="阿里巴巴普惠体 R" panose="00020600040101010101" charset="-122"/>
              </a:rPr>
              <a:t> 教授 </a:t>
            </a:r>
            <a:r>
              <a:rPr lang="en-US" altLang="zh-CN" b="1" dirty="0">
                <a:solidFill>
                  <a:srgbClr val="3187A8"/>
                </a:solidFill>
                <a:latin typeface="阿里巴巴普惠体 R" panose="00020600040101010101" charset="-122"/>
                <a:ea typeface="阿里巴巴普惠体 R" panose="00020600040101010101" charset="-122"/>
              </a:rPr>
              <a:t>】</a:t>
            </a:r>
          </a:p>
        </p:txBody>
      </p:sp>
      <p:sp>
        <p:nvSpPr>
          <p:cNvPr id="6" name="矩形 5"/>
          <p:cNvSpPr/>
          <p:nvPr/>
        </p:nvSpPr>
        <p:spPr>
          <a:xfrm>
            <a:off x="9266490" y="3124695"/>
            <a:ext cx="1236236" cy="369332"/>
          </a:xfrm>
          <a:prstGeom prst="rect">
            <a:avLst/>
          </a:prstGeom>
        </p:spPr>
        <p:txBody>
          <a:bodyPr wrap="none">
            <a:spAutoFit/>
          </a:bodyPr>
          <a:lstStyle/>
          <a:p>
            <a:r>
              <a:rPr lang="en-US" altLang="zh-CN" b="1" dirty="0">
                <a:solidFill>
                  <a:srgbClr val="3187A8"/>
                </a:solidFill>
                <a:latin typeface="阿里巴巴普惠体 R" panose="00020600040101010101" charset="-122"/>
                <a:ea typeface="阿里巴巴普惠体 R" panose="00020600040101010101" charset="-122"/>
              </a:rPr>
              <a:t>【</a:t>
            </a:r>
            <a:r>
              <a:rPr lang="zh-CN" altLang="en-US" b="1" dirty="0">
                <a:solidFill>
                  <a:srgbClr val="3187A8"/>
                </a:solidFill>
                <a:latin typeface="阿里巴巴普惠体 R" panose="00020600040101010101" charset="-122"/>
                <a:ea typeface="阿里巴巴普惠体 R" panose="00020600040101010101" charset="-122"/>
              </a:rPr>
              <a:t> 助教 </a:t>
            </a:r>
            <a:r>
              <a:rPr lang="en-US" altLang="zh-CN" b="1" dirty="0">
                <a:solidFill>
                  <a:srgbClr val="3187A8"/>
                </a:solidFill>
                <a:latin typeface="阿里巴巴普惠体 R" panose="00020600040101010101" charset="-122"/>
                <a:ea typeface="阿里巴巴普惠体 R" panose="00020600040101010101" charset="-122"/>
              </a:rPr>
              <a:t>】</a:t>
            </a:r>
          </a:p>
        </p:txBody>
      </p:sp>
      <p:sp>
        <p:nvSpPr>
          <p:cNvPr id="4" name="矩形 3"/>
          <p:cNvSpPr/>
          <p:nvPr/>
        </p:nvSpPr>
        <p:spPr>
          <a:xfrm>
            <a:off x="763287" y="3698235"/>
            <a:ext cx="2957903" cy="2332946"/>
          </a:xfrm>
          <a:prstGeom prst="rect">
            <a:avLst/>
          </a:prstGeom>
        </p:spPr>
        <p:txBody>
          <a:bodyPr wrap="square">
            <a:spAutoFit/>
          </a:bodyPr>
          <a:lstStyle/>
          <a:p>
            <a:pPr>
              <a:lnSpc>
                <a:spcPct val="13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如今的博士通常指的是拥有或正在攻读博士学位的人。然而在古代，早有博士一词。博士在古代是个官名。秦汉时期，博士是掌管书籍文典、通晓史事的官职，后成为学术上专通一经或精通一艺、从事教授生徒的官职。如明代初期，朱允炆曾封方孝孺为“文学博士”等。</a:t>
            </a:r>
          </a:p>
        </p:txBody>
      </p:sp>
      <p:sp>
        <p:nvSpPr>
          <p:cNvPr id="7" name="矩形 6"/>
          <p:cNvSpPr/>
          <p:nvPr/>
        </p:nvSpPr>
        <p:spPr>
          <a:xfrm>
            <a:off x="4617040" y="3698235"/>
            <a:ext cx="2809619" cy="2052870"/>
          </a:xfrm>
          <a:prstGeom prst="rect">
            <a:avLst/>
          </a:prstGeom>
        </p:spPr>
        <p:txBody>
          <a:bodyPr wrap="square">
            <a:spAutoFit/>
          </a:bodyPr>
          <a:lstStyle/>
          <a:p>
            <a:pPr>
              <a:lnSpc>
                <a:spcPct val="13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如今的教授一词是高等教育体系中的一种职称，但在古代太学中则是讲学的博士。中国汉、唐两代太学都设有博士，宋代中央和地方的学校始设教授，元代各路、州、府儒学以及明清两代的府学也都设有教授</a:t>
            </a:r>
          </a:p>
        </p:txBody>
      </p:sp>
      <p:sp>
        <p:nvSpPr>
          <p:cNvPr id="8" name="矩形 7"/>
          <p:cNvSpPr/>
          <p:nvPr/>
        </p:nvSpPr>
        <p:spPr>
          <a:xfrm>
            <a:off x="8322509" y="3698235"/>
            <a:ext cx="3124199" cy="2052870"/>
          </a:xfrm>
          <a:prstGeom prst="rect">
            <a:avLst/>
          </a:prstGeom>
        </p:spPr>
        <p:txBody>
          <a:bodyPr wrap="square">
            <a:spAutoFit/>
          </a:bodyPr>
          <a:lstStyle/>
          <a:p>
            <a:pPr>
              <a:lnSpc>
                <a:spcPct val="130000"/>
              </a:lnSpc>
            </a:pPr>
            <a:r>
              <a:rPr lang="zh-CN" altLang="en-US" sz="140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如今的助教有助理教师的意思。然而在古代，助教指的是在国子监任教的教师。西晋咸宁二年立国子学，始设助教，协调国子祭酒、博士传授儒家经学。此后除个别朝代外，国子监中都设经学助教，称国子助教、太学助教、四门助教、广文助教等</a:t>
            </a: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p:bldP spid="3" grpId="0"/>
      <p:bldP spid="5" grpId="0"/>
      <p:bldP spid="6" grpId="0"/>
      <p:bldP spid="4"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89560" y="274319"/>
            <a:ext cx="8131768" cy="741942"/>
            <a:chOff x="289560" y="274319"/>
            <a:chExt cx="8131768" cy="741942"/>
          </a:xfrm>
        </p:grpSpPr>
        <p:sp>
          <p:nvSpPr>
            <p:cNvPr id="12" name="文本框 11"/>
            <p:cNvSpPr txBox="1"/>
            <p:nvPr/>
          </p:nvSpPr>
          <p:spPr>
            <a:xfrm>
              <a:off x="1630679" y="345208"/>
              <a:ext cx="6790649" cy="600164"/>
            </a:xfrm>
            <a:prstGeom prst="rect">
              <a:avLst/>
            </a:prstGeom>
            <a:noFill/>
            <a:effectLst/>
          </p:spPr>
          <p:txBody>
            <a:bodyPr wrap="square" rtlCol="0">
              <a:spAutoFit/>
            </a:bodyPr>
            <a:lstStyle/>
            <a:p>
              <a:r>
                <a:rPr lang="zh-CN" altLang="en-US" sz="3300" dirty="0">
                  <a:solidFill>
                    <a:srgbClr val="3187A8"/>
                  </a:solidFill>
                  <a:latin typeface="阿里巴巴普惠体 R" panose="00020600040101010101" charset="-122"/>
                  <a:ea typeface="阿里巴巴普惠体 R" panose="00020600040101010101" charset="-122"/>
                </a:rPr>
                <a:t>宋代教师考试</a:t>
              </a:r>
            </a:p>
          </p:txBody>
        </p:sp>
        <p:pic>
          <p:nvPicPr>
            <p:cNvPr id="13" name="图片 12"/>
            <p:cNvPicPr>
              <a:picLocks noChangeAspect="1"/>
            </p:cNvPicPr>
            <p:nvPr/>
          </p:nvPicPr>
          <p:blipFill rotWithShape="1">
            <a:blip r:embed="rId3"/>
            <a:srcRect/>
            <a:stretch>
              <a:fillRect/>
            </a:stretch>
          </p:blipFill>
          <p:spPr>
            <a:xfrm>
              <a:off x="289560" y="274319"/>
              <a:ext cx="1234440" cy="741942"/>
            </a:xfrm>
            <a:prstGeom prst="rect">
              <a:avLst/>
            </a:prstGeom>
          </p:spPr>
        </p:pic>
      </p:grpSp>
      <p:pic>
        <p:nvPicPr>
          <p:cNvPr id="2" name="图片 1"/>
          <p:cNvPicPr>
            <a:picLocks noChangeAspect="1"/>
          </p:cNvPicPr>
          <p:nvPr/>
        </p:nvPicPr>
        <p:blipFill>
          <a:blip r:embed="rId4"/>
          <a:stretch>
            <a:fillRect/>
          </a:stretch>
        </p:blipFill>
        <p:spPr>
          <a:xfrm>
            <a:off x="1086806" y="1536769"/>
            <a:ext cx="4281608" cy="4281608"/>
          </a:xfrm>
          <a:prstGeom prst="rect">
            <a:avLst/>
          </a:prstGeom>
          <a:ln>
            <a:noFill/>
          </a:ln>
          <a:effectLst/>
        </p:spPr>
      </p:pic>
      <p:sp>
        <p:nvSpPr>
          <p:cNvPr id="3" name="矩形 2"/>
          <p:cNvSpPr/>
          <p:nvPr/>
        </p:nvSpPr>
        <p:spPr>
          <a:xfrm>
            <a:off x="6523892" y="1892734"/>
            <a:ext cx="105508" cy="685800"/>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5" name="矩形 4"/>
          <p:cNvSpPr/>
          <p:nvPr/>
        </p:nvSpPr>
        <p:spPr>
          <a:xfrm>
            <a:off x="6523892" y="3334672"/>
            <a:ext cx="105508" cy="685800"/>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6" name="矩形 5"/>
          <p:cNvSpPr/>
          <p:nvPr/>
        </p:nvSpPr>
        <p:spPr>
          <a:xfrm>
            <a:off x="6523892" y="4776611"/>
            <a:ext cx="105508" cy="685800"/>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4" name="矩形 3"/>
          <p:cNvSpPr/>
          <p:nvPr/>
        </p:nvSpPr>
        <p:spPr>
          <a:xfrm>
            <a:off x="6770077" y="1857565"/>
            <a:ext cx="4999138" cy="1169551"/>
          </a:xfrm>
          <a:prstGeom prst="rect">
            <a:avLst/>
          </a:prstGeom>
        </p:spPr>
        <p:txBody>
          <a:bodyPr wrap="square">
            <a:spAutoFit/>
          </a:bodyPr>
          <a:lstStyle/>
          <a:p>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在西汉以前，教师多是推荐，并不需要从业考试。但到东汉时期，中国出现了教师“资格考试”</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要想成为太学博士，得通过太常主持的考试（有点类似今天教育部主持的考试）。而且，教师个人的教学经历和年龄都有相应的规定，要求曾教过学生</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50</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名以上，年龄不小于</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50</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岁。　　</a:t>
            </a:r>
          </a:p>
        </p:txBody>
      </p:sp>
      <p:sp>
        <p:nvSpPr>
          <p:cNvPr id="7" name="矩形 6"/>
          <p:cNvSpPr/>
          <p:nvPr/>
        </p:nvSpPr>
        <p:spPr>
          <a:xfrm>
            <a:off x="6770076" y="3274234"/>
            <a:ext cx="4999138" cy="1169551"/>
          </a:xfrm>
          <a:prstGeom prst="rect">
            <a:avLst/>
          </a:prstGeom>
        </p:spPr>
        <p:txBody>
          <a:bodyPr wrap="square">
            <a:spAutoFit/>
          </a:bodyPr>
          <a:lstStyle/>
          <a:p>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隋唐时期，中国形成了完备的官学制度。官学，相当于今天的公办学校，既有小学，也有大学；既有综合性学校，也有专科学校。当然，教学管理和要求也更规范更严格了，对教师从业资格和教学能力都有一套完善的考核办法。其中，授课数量是考核定级的重要标准之一</a:t>
            </a:r>
          </a:p>
        </p:txBody>
      </p:sp>
      <p:sp>
        <p:nvSpPr>
          <p:cNvPr id="8" name="矩形 7"/>
          <p:cNvSpPr/>
          <p:nvPr/>
        </p:nvSpPr>
        <p:spPr>
          <a:xfrm>
            <a:off x="6770076" y="4690902"/>
            <a:ext cx="4999138" cy="1169551"/>
          </a:xfrm>
          <a:prstGeom prst="rect">
            <a:avLst/>
          </a:prstGeom>
        </p:spPr>
        <p:txBody>
          <a:bodyPr wrap="square">
            <a:spAutoFit/>
          </a:bodyPr>
          <a:lstStyle/>
          <a:p>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宋代是民办学校开始兴起和繁荣的时代，私立书院流行，但朝廷对官学同样抓得很紧，要当上“公办教师”同样得考试。宋熙宁八年（公元</a:t>
            </a:r>
            <a:r>
              <a:rPr lang="en-US" altLang="zh-CN"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1076</a:t>
            </a:r>
            <a:r>
              <a:rPr lang="zh-CN" altLang="en-US" sz="1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年）实施的“教官试”制度，大概是中国教育史上最难通过的教育主管和教师资格考试。由于考试过严，全国州、县的教授数量明显减少。</a:t>
            </a: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3000"/>
                            </p:stCondLst>
                            <p:childTnLst>
                              <p:par>
                                <p:cTn id="30" presetID="25"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par>
                          <p:cTn id="44" fill="hold">
                            <p:stCondLst>
                              <p:cond delay="4500"/>
                            </p:stCondLst>
                            <p:childTnLst>
                              <p:par>
                                <p:cTn id="45" presetID="25"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6" grpId="0" bldLvl="0" animBg="1"/>
      <p:bldP spid="4"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srcRect/>
          <a:stretch>
            <a:fillRect/>
          </a:stretch>
        </p:blipFill>
        <p:spPr>
          <a:xfrm flipV="1">
            <a:off x="-589463" y="1362938"/>
            <a:ext cx="5732998" cy="3620541"/>
          </a:xfrm>
          <a:prstGeom prst="rect">
            <a:avLst/>
          </a:prstGeom>
        </p:spPr>
      </p:pic>
      <p:pic>
        <p:nvPicPr>
          <p:cNvPr id="46" name="图片 45"/>
          <p:cNvPicPr>
            <a:picLocks noChangeAspect="1"/>
          </p:cNvPicPr>
          <p:nvPr/>
        </p:nvPicPr>
        <p:blipFill rotWithShape="1">
          <a:blip r:embed="rId5"/>
          <a:srcRect/>
          <a:stretch>
            <a:fillRect/>
          </a:stretch>
        </p:blipFill>
        <p:spPr>
          <a:xfrm rot="5400000" flipH="1">
            <a:off x="8682429" y="3348429"/>
            <a:ext cx="3108959" cy="3910183"/>
          </a:xfrm>
          <a:prstGeom prst="rect">
            <a:avLst/>
          </a:prstGeom>
        </p:spPr>
      </p:pic>
      <p:pic>
        <p:nvPicPr>
          <p:cNvPr id="45" name="图片 44"/>
          <p:cNvPicPr>
            <a:picLocks noChangeAspect="1"/>
          </p:cNvPicPr>
          <p:nvPr/>
        </p:nvPicPr>
        <p:blipFill rotWithShape="1">
          <a:blip r:embed="rId5"/>
          <a:srcRect/>
          <a:stretch>
            <a:fillRect/>
          </a:stretch>
        </p:blipFill>
        <p:spPr>
          <a:xfrm rot="16200000" flipH="1">
            <a:off x="400612" y="-400612"/>
            <a:ext cx="3108959" cy="3910183"/>
          </a:xfrm>
          <a:prstGeom prst="rect">
            <a:avLst/>
          </a:prstGeom>
        </p:spPr>
      </p:pic>
      <p:grpSp>
        <p:nvGrpSpPr>
          <p:cNvPr id="55" name="组合 54"/>
          <p:cNvGrpSpPr/>
          <p:nvPr/>
        </p:nvGrpSpPr>
        <p:grpSpPr>
          <a:xfrm>
            <a:off x="4342880" y="980750"/>
            <a:ext cx="3506240" cy="3443766"/>
            <a:chOff x="4342880" y="980750"/>
            <a:chExt cx="3506240" cy="3443766"/>
          </a:xfrm>
        </p:grpSpPr>
        <p:grpSp>
          <p:nvGrpSpPr>
            <p:cNvPr id="56" name="组合 55"/>
            <p:cNvGrpSpPr/>
            <p:nvPr/>
          </p:nvGrpSpPr>
          <p:grpSpPr>
            <a:xfrm>
              <a:off x="4342880" y="980750"/>
              <a:ext cx="3506240" cy="3443766"/>
              <a:chOff x="2030487" y="2508174"/>
              <a:chExt cx="1655400" cy="1625904"/>
            </a:xfrm>
          </p:grpSpPr>
          <p:sp>
            <p:nvSpPr>
              <p:cNvPr id="58" name="椭圆 57"/>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59" name="图片 58"/>
              <p:cNvPicPr>
                <a:picLocks noChangeAspect="1"/>
              </p:cNvPicPr>
              <p:nvPr/>
            </p:nvPicPr>
            <p:blipFill>
              <a:blip r:embed="rId6"/>
              <a:stretch>
                <a:fillRect/>
              </a:stretch>
            </p:blipFill>
            <p:spPr>
              <a:xfrm>
                <a:off x="2030487" y="3130712"/>
                <a:ext cx="1272532" cy="1003366"/>
              </a:xfrm>
              <a:prstGeom prst="rect">
                <a:avLst/>
              </a:prstGeom>
            </p:spPr>
          </p:pic>
        </p:grpSp>
        <p:sp>
          <p:nvSpPr>
            <p:cNvPr id="57" name="文本框 56"/>
            <p:cNvSpPr txBox="1"/>
            <p:nvPr/>
          </p:nvSpPr>
          <p:spPr>
            <a:xfrm>
              <a:off x="5500806" y="1236187"/>
              <a:ext cx="1377301" cy="2400657"/>
            </a:xfrm>
            <a:prstGeom prst="rect">
              <a:avLst/>
            </a:prstGeom>
            <a:noFill/>
          </p:spPr>
          <p:txBody>
            <a:bodyPr wrap="none" rtlCol="0">
              <a:spAutoFit/>
            </a:bodyPr>
            <a:lstStyle/>
            <a:p>
              <a:pPr algn="ctr"/>
              <a:r>
                <a:rPr lang="en-US" altLang="zh-CN" sz="15000" dirty="0">
                  <a:solidFill>
                    <a:srgbClr val="3187A8"/>
                  </a:solidFill>
                  <a:latin typeface="阿里巴巴普惠体 R" panose="00020600040101010101" charset="-122"/>
                  <a:ea typeface="阿里巴巴普惠体 R" panose="00020600040101010101" charset="-122"/>
                </a:rPr>
                <a:t>4</a:t>
              </a:r>
              <a:endParaRPr lang="zh-CN" altLang="en-US" sz="15000" dirty="0">
                <a:solidFill>
                  <a:srgbClr val="3187A8"/>
                </a:solidFill>
                <a:latin typeface="阿里巴巴普惠体 R" panose="00020600040101010101" charset="-122"/>
                <a:ea typeface="阿里巴巴普惠体 R" panose="00020600040101010101" charset="-122"/>
              </a:endParaRPr>
            </a:p>
          </p:txBody>
        </p:sp>
      </p:grpSp>
      <p:sp>
        <p:nvSpPr>
          <p:cNvPr id="60" name="文本框 59"/>
          <p:cNvSpPr txBox="1"/>
          <p:nvPr/>
        </p:nvSpPr>
        <p:spPr>
          <a:xfrm>
            <a:off x="3233678" y="5023407"/>
            <a:ext cx="5724645" cy="923330"/>
          </a:xfrm>
          <a:prstGeom prst="rect">
            <a:avLst/>
          </a:prstGeom>
          <a:noFill/>
          <a:effectLst/>
        </p:spPr>
        <p:txBody>
          <a:bodyPr wrap="none" rtlCol="0">
            <a:spAutoFit/>
          </a:bodyPr>
          <a:lstStyle/>
          <a:p>
            <a:r>
              <a:rPr kumimoji="1" lang="zh-CN" altLang="en-US" sz="54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风格各异的教师节</a:t>
            </a:r>
          </a:p>
        </p:txBody>
      </p:sp>
      <p:pic>
        <p:nvPicPr>
          <p:cNvPr id="2" name="图片 1" descr="图片2"/>
          <p:cNvPicPr>
            <a:picLocks noChangeAspect="1"/>
          </p:cNvPicPr>
          <p:nvPr/>
        </p:nvPicPr>
        <p:blipFill>
          <a:blip r:embed="rId7"/>
          <a:stretch>
            <a:fillRect/>
          </a:stretch>
        </p:blipFill>
        <p:spPr>
          <a:xfrm>
            <a:off x="9721215" y="440055"/>
            <a:ext cx="1908175" cy="876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1"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1000" fill="hold"/>
                                        <p:tgtEl>
                                          <p:spTgt spid="55"/>
                                        </p:tgtEl>
                                        <p:attrNameLst>
                                          <p:attrName>ppt_w</p:attrName>
                                        </p:attrNameLst>
                                      </p:cBhvr>
                                      <p:tavLst>
                                        <p:tav tm="0">
                                          <p:val>
                                            <p:fltVal val="0"/>
                                          </p:val>
                                        </p:tav>
                                        <p:tav tm="100000">
                                          <p:val>
                                            <p:strVal val="#ppt_w"/>
                                          </p:val>
                                        </p:tav>
                                      </p:tavLst>
                                    </p:anim>
                                    <p:anim calcmode="lin" valueType="num">
                                      <p:cBhvr>
                                        <p:cTn id="21" dur="1000" fill="hold"/>
                                        <p:tgtEl>
                                          <p:spTgt spid="55"/>
                                        </p:tgtEl>
                                        <p:attrNameLst>
                                          <p:attrName>ppt_h</p:attrName>
                                        </p:attrNameLst>
                                      </p:cBhvr>
                                      <p:tavLst>
                                        <p:tav tm="0">
                                          <p:val>
                                            <p:fltVal val="0"/>
                                          </p:val>
                                        </p:tav>
                                        <p:tav tm="100000">
                                          <p:val>
                                            <p:strVal val="#ppt_h"/>
                                          </p:val>
                                        </p:tav>
                                      </p:tavLst>
                                    </p:anim>
                                    <p:anim calcmode="lin" valueType="num">
                                      <p:cBhvr>
                                        <p:cTn id="22" dur="1000" fill="hold"/>
                                        <p:tgtEl>
                                          <p:spTgt spid="55"/>
                                        </p:tgtEl>
                                        <p:attrNameLst>
                                          <p:attrName>style.rotation</p:attrName>
                                        </p:attrNameLst>
                                      </p:cBhvr>
                                      <p:tavLst>
                                        <p:tav tm="0">
                                          <p:val>
                                            <p:fltVal val="90"/>
                                          </p:val>
                                        </p:tav>
                                        <p:tav tm="100000">
                                          <p:val>
                                            <p:fltVal val="0"/>
                                          </p:val>
                                        </p:tav>
                                      </p:tavLst>
                                    </p:anim>
                                    <p:animEffect transition="in" filter="fade">
                                      <p:cBhvr>
                                        <p:cTn id="23" dur="1000"/>
                                        <p:tgtEl>
                                          <p:spTgt spid="55"/>
                                        </p:tgtEl>
                                      </p:cBhvr>
                                    </p:animEffect>
                                  </p:childTnLst>
                                </p:cTn>
                              </p:par>
                            </p:childTnLst>
                          </p:cTn>
                        </p:par>
                        <p:par>
                          <p:cTn id="24" fill="hold">
                            <p:stCondLst>
                              <p:cond delay="15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60"/>
                                        </p:tgtEl>
                                        <p:attrNameLst>
                                          <p:attrName>style.visibility</p:attrName>
                                        </p:attrNameLst>
                                      </p:cBhvr>
                                      <p:to>
                                        <p:strVal val="visible"/>
                                      </p:to>
                                    </p:set>
                                    <p:anim calcmode="lin" valueType="num">
                                      <p:cBhvr>
                                        <p:cTn id="27" dur="1000" fill="hold"/>
                                        <p:tgtEl>
                                          <p:spTgt spid="60"/>
                                        </p:tgtEl>
                                        <p:attrNameLst>
                                          <p:attrName>ppt_w</p:attrName>
                                        </p:attrNameLst>
                                      </p:cBhvr>
                                      <p:tavLst>
                                        <p:tav tm="0">
                                          <p:val>
                                            <p:strVal val="#ppt_w*0.70"/>
                                          </p:val>
                                        </p:tav>
                                        <p:tav tm="100000">
                                          <p:val>
                                            <p:strVal val="#ppt_w"/>
                                          </p:val>
                                        </p:tav>
                                      </p:tavLst>
                                    </p:anim>
                                    <p:anim calcmode="lin" valueType="num">
                                      <p:cBhvr>
                                        <p:cTn id="28" dur="1000" fill="hold"/>
                                        <p:tgtEl>
                                          <p:spTgt spid="60"/>
                                        </p:tgtEl>
                                        <p:attrNameLst>
                                          <p:attrName>ppt_h</p:attrName>
                                        </p:attrNameLst>
                                      </p:cBhvr>
                                      <p:tavLst>
                                        <p:tav tm="0">
                                          <p:val>
                                            <p:strVal val="#ppt_h"/>
                                          </p:val>
                                        </p:tav>
                                        <p:tav tm="100000">
                                          <p:val>
                                            <p:strVal val="#ppt_h"/>
                                          </p:val>
                                        </p:tav>
                                      </p:tavLst>
                                    </p:anim>
                                    <p:animEffect transition="in" filter="fade">
                                      <p:cBhvr>
                                        <p:cTn id="2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560" y="274319"/>
            <a:ext cx="8131768" cy="741942"/>
            <a:chOff x="289560" y="274319"/>
            <a:chExt cx="8131768" cy="741942"/>
          </a:xfrm>
        </p:grpSpPr>
        <p:sp>
          <p:nvSpPr>
            <p:cNvPr id="6" name="文本框 5"/>
            <p:cNvSpPr txBox="1"/>
            <p:nvPr/>
          </p:nvSpPr>
          <p:spPr>
            <a:xfrm>
              <a:off x="1630679" y="345208"/>
              <a:ext cx="6790649"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风格各异的各国教师节</a:t>
              </a:r>
            </a:p>
          </p:txBody>
        </p:sp>
        <p:pic>
          <p:nvPicPr>
            <p:cNvPr id="7" name="图片 6"/>
            <p:cNvPicPr>
              <a:picLocks noChangeAspect="1"/>
            </p:cNvPicPr>
            <p:nvPr/>
          </p:nvPicPr>
          <p:blipFill rotWithShape="1">
            <a:blip r:embed="rId3"/>
            <a:srcRect/>
            <a:stretch>
              <a:fillRect/>
            </a:stretch>
          </p:blipFill>
          <p:spPr>
            <a:xfrm>
              <a:off x="289560" y="274319"/>
              <a:ext cx="1234440" cy="741942"/>
            </a:xfrm>
            <a:prstGeom prst="rect">
              <a:avLst/>
            </a:prstGeom>
          </p:spPr>
        </p:pic>
      </p:grpSp>
      <p:sp>
        <p:nvSpPr>
          <p:cNvPr id="10" name="矩形 9"/>
          <p:cNvSpPr/>
          <p:nvPr/>
        </p:nvSpPr>
        <p:spPr>
          <a:xfrm>
            <a:off x="6483050" y="1811409"/>
            <a:ext cx="5046784" cy="3785652"/>
          </a:xfrm>
          <a:prstGeom prst="rect">
            <a:avLst/>
          </a:prstGeom>
        </p:spPr>
        <p:txBody>
          <a:bodyPr wrap="square">
            <a:spAutoFit/>
          </a:bodyPr>
          <a:lstStyle/>
          <a:p>
            <a:pPr algn="just">
              <a:lnSpc>
                <a:spcPct val="150000"/>
              </a:lnSpc>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　</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1966</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日，国际劳工组织和联合国教科文组织联合通过了</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关于教师地位的建议</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a:t>
            </a:r>
          </a:p>
          <a:p>
            <a:pPr algn="just">
              <a:lnSpc>
                <a:spcPct val="150000"/>
              </a:lnSpc>
            </a:pPr>
            <a:endPar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endParaRPr>
          </a:p>
          <a:p>
            <a:pPr algn="just">
              <a:lnSpc>
                <a:spcPct val="150000"/>
              </a:lnSpc>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　　</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1994</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年初，联合国教科文组织宣布从是年起，每年</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日为“国际教师节”，目的是为了向全世界的所有教师表达国际社会的崇敬之情，“感谢他们的辛勤劳动，他们的敬业精神，以及他们为把今天的孩子培养成明天的公民所承担的巨大责任。”就在这年</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日，出席在日内瓦召开的国际教育大会第 </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44</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届会议的代表，欢聚一起庆祝“国际教师节”的诞生。</a:t>
            </a:r>
          </a:p>
        </p:txBody>
      </p:sp>
      <p:pic>
        <p:nvPicPr>
          <p:cNvPr id="13" name="图片 12"/>
          <p:cNvPicPr>
            <a:picLocks noChangeAspect="1"/>
          </p:cNvPicPr>
          <p:nvPr/>
        </p:nvPicPr>
        <p:blipFill>
          <a:blip r:embed="rId4"/>
          <a:stretch>
            <a:fillRect/>
          </a:stretch>
        </p:blipFill>
        <p:spPr>
          <a:xfrm>
            <a:off x="599118" y="1746095"/>
            <a:ext cx="5515868" cy="3785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flipH="1" flipV="1">
            <a:off x="5843919" y="-245369"/>
            <a:ext cx="7053342" cy="6858000"/>
          </a:xfrm>
          <a:prstGeom prst="rect">
            <a:avLst/>
          </a:prstGeom>
        </p:spPr>
      </p:pic>
      <p:grpSp>
        <p:nvGrpSpPr>
          <p:cNvPr id="3" name="组 2"/>
          <p:cNvGrpSpPr/>
          <p:nvPr/>
        </p:nvGrpSpPr>
        <p:grpSpPr>
          <a:xfrm>
            <a:off x="1590175" y="3080414"/>
            <a:ext cx="1125414" cy="1125415"/>
            <a:chOff x="2286000" y="1386840"/>
            <a:chExt cx="838200" cy="838200"/>
          </a:xfrm>
        </p:grpSpPr>
        <p:sp>
          <p:nvSpPr>
            <p:cNvPr id="4" name="椭圆 3"/>
            <p:cNvSpPr/>
            <p:nvPr/>
          </p:nvSpPr>
          <p:spPr>
            <a:xfrm>
              <a:off x="2286000" y="1386840"/>
              <a:ext cx="838200" cy="838200"/>
            </a:xfrm>
            <a:prstGeom prst="ellipse">
              <a:avLst/>
            </a:prstGeom>
            <a:solidFill>
              <a:srgbClr val="3187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5" name="文本框 4"/>
            <p:cNvSpPr txBox="1"/>
            <p:nvPr/>
          </p:nvSpPr>
          <p:spPr>
            <a:xfrm>
              <a:off x="2352590" y="1672500"/>
              <a:ext cx="710612" cy="297999"/>
            </a:xfrm>
            <a:prstGeom prst="rect">
              <a:avLst/>
            </a:prstGeom>
            <a:noFill/>
          </p:spPr>
          <p:txBody>
            <a:bodyPr wrap="none" rtlCol="0">
              <a:spAutoFit/>
            </a:bodyPr>
            <a:lstStyle/>
            <a:p>
              <a:r>
                <a:rPr kumimoji="1"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葡萄牙</a:t>
              </a:r>
            </a:p>
          </p:txBody>
        </p:sp>
      </p:grpSp>
      <p:grpSp>
        <p:nvGrpSpPr>
          <p:cNvPr id="6" name="组 5"/>
          <p:cNvGrpSpPr/>
          <p:nvPr/>
        </p:nvGrpSpPr>
        <p:grpSpPr>
          <a:xfrm>
            <a:off x="4504612" y="1994502"/>
            <a:ext cx="1125414" cy="1125415"/>
            <a:chOff x="5151120" y="1386840"/>
            <a:chExt cx="838200" cy="838200"/>
          </a:xfrm>
        </p:grpSpPr>
        <p:sp>
          <p:nvSpPr>
            <p:cNvPr id="7" name="椭圆 6"/>
            <p:cNvSpPr/>
            <p:nvPr/>
          </p:nvSpPr>
          <p:spPr>
            <a:xfrm>
              <a:off x="5151120" y="1386840"/>
              <a:ext cx="838200" cy="838200"/>
            </a:xfrm>
            <a:prstGeom prst="ellipse">
              <a:avLst/>
            </a:prstGeom>
            <a:solidFill>
              <a:srgbClr val="3187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8" name="文本框 7"/>
            <p:cNvSpPr txBox="1"/>
            <p:nvPr/>
          </p:nvSpPr>
          <p:spPr>
            <a:xfrm>
              <a:off x="5310427" y="1656940"/>
              <a:ext cx="519587" cy="297999"/>
            </a:xfrm>
            <a:prstGeom prst="rect">
              <a:avLst/>
            </a:prstGeom>
            <a:noFill/>
          </p:spPr>
          <p:txBody>
            <a:bodyPr wrap="none" rtlCol="0">
              <a:spAutoFit/>
            </a:bodyPr>
            <a:lstStyle/>
            <a:p>
              <a:r>
                <a:rPr kumimoji="1"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美国</a:t>
              </a:r>
            </a:p>
          </p:txBody>
        </p:sp>
      </p:grpSp>
      <p:grpSp>
        <p:nvGrpSpPr>
          <p:cNvPr id="9" name="组 8"/>
          <p:cNvGrpSpPr/>
          <p:nvPr/>
        </p:nvGrpSpPr>
        <p:grpSpPr>
          <a:xfrm>
            <a:off x="7174017" y="2820979"/>
            <a:ext cx="1125416" cy="1125415"/>
            <a:chOff x="8016240" y="1386840"/>
            <a:chExt cx="838200" cy="838200"/>
          </a:xfrm>
        </p:grpSpPr>
        <p:sp>
          <p:nvSpPr>
            <p:cNvPr id="10" name="椭圆 9"/>
            <p:cNvSpPr/>
            <p:nvPr/>
          </p:nvSpPr>
          <p:spPr>
            <a:xfrm>
              <a:off x="8016240" y="1386840"/>
              <a:ext cx="838200" cy="838200"/>
            </a:xfrm>
            <a:prstGeom prst="ellipse">
              <a:avLst/>
            </a:prstGeom>
            <a:solidFill>
              <a:srgbClr val="3187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2" name="文本框 11"/>
            <p:cNvSpPr txBox="1"/>
            <p:nvPr/>
          </p:nvSpPr>
          <p:spPr>
            <a:xfrm>
              <a:off x="8175547" y="1656940"/>
              <a:ext cx="519586" cy="297999"/>
            </a:xfrm>
            <a:prstGeom prst="rect">
              <a:avLst/>
            </a:prstGeom>
            <a:noFill/>
          </p:spPr>
          <p:txBody>
            <a:bodyPr wrap="none" rtlCol="0">
              <a:spAutoFit/>
            </a:bodyPr>
            <a:lstStyle/>
            <a:p>
              <a:r>
                <a:rPr kumimoji="1"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波兰</a:t>
              </a:r>
            </a:p>
          </p:txBody>
        </p:sp>
      </p:grpSp>
      <p:sp>
        <p:nvSpPr>
          <p:cNvPr id="2" name="矩形 1"/>
          <p:cNvSpPr/>
          <p:nvPr/>
        </p:nvSpPr>
        <p:spPr>
          <a:xfrm>
            <a:off x="1133784" y="4465264"/>
            <a:ext cx="2297723" cy="1052596"/>
          </a:xfrm>
          <a:prstGeom prst="rect">
            <a:avLst/>
          </a:prstGeom>
        </p:spPr>
        <p:txBody>
          <a:bodyPr wrap="square">
            <a:spAutoFit/>
          </a:bodyPr>
          <a:lstStyle/>
          <a:p>
            <a:pPr>
              <a:lnSpc>
                <a:spcPct val="130000"/>
              </a:lnSpc>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教师节是每年的</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18</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日。葡萄牙是世界上最早确定教师节的国家</a:t>
            </a:r>
          </a:p>
        </p:txBody>
      </p:sp>
      <p:sp>
        <p:nvSpPr>
          <p:cNvPr id="13" name="矩形 12"/>
          <p:cNvSpPr/>
          <p:nvPr/>
        </p:nvSpPr>
        <p:spPr>
          <a:xfrm>
            <a:off x="3812158" y="3379352"/>
            <a:ext cx="2491604" cy="1052596"/>
          </a:xfrm>
          <a:prstGeom prst="rect">
            <a:avLst/>
          </a:prstGeom>
        </p:spPr>
        <p:txBody>
          <a:bodyPr wrap="square">
            <a:spAutoFit/>
          </a:bodyPr>
          <a:lstStyle/>
          <a:p>
            <a:pPr>
              <a:lnSpc>
                <a:spcPct val="130000"/>
              </a:lnSpc>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每年</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9</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28</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日定为教师节。这是中美建交前的</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1971</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年由美国两院法定通过的。</a:t>
            </a:r>
          </a:p>
        </p:txBody>
      </p:sp>
      <p:sp>
        <p:nvSpPr>
          <p:cNvPr id="14" name="矩形 13"/>
          <p:cNvSpPr/>
          <p:nvPr/>
        </p:nvSpPr>
        <p:spPr>
          <a:xfrm>
            <a:off x="6802862" y="4205829"/>
            <a:ext cx="1907707" cy="701346"/>
          </a:xfrm>
          <a:prstGeom prst="rect">
            <a:avLst/>
          </a:prstGeom>
        </p:spPr>
        <p:txBody>
          <a:bodyPr wrap="square">
            <a:spAutoFit/>
          </a:bodyPr>
          <a:lstStyle/>
          <a:p>
            <a:pPr>
              <a:lnSpc>
                <a:spcPct val="130000"/>
              </a:lnSpc>
            </a:pP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每年</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14</a:t>
            </a:r>
            <a:r>
              <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日为国家教育日和教师节。</a:t>
            </a:r>
          </a:p>
        </p:txBody>
      </p:sp>
      <p:grpSp>
        <p:nvGrpSpPr>
          <p:cNvPr id="15" name="组 14"/>
          <p:cNvGrpSpPr/>
          <p:nvPr/>
        </p:nvGrpSpPr>
        <p:grpSpPr>
          <a:xfrm>
            <a:off x="9843423" y="1735551"/>
            <a:ext cx="1125416" cy="1125415"/>
            <a:chOff x="8016240" y="1386840"/>
            <a:chExt cx="838200" cy="838200"/>
          </a:xfrm>
        </p:grpSpPr>
        <p:sp>
          <p:nvSpPr>
            <p:cNvPr id="16" name="椭圆 15"/>
            <p:cNvSpPr/>
            <p:nvPr/>
          </p:nvSpPr>
          <p:spPr>
            <a:xfrm>
              <a:off x="8016240" y="1386840"/>
              <a:ext cx="838200" cy="838200"/>
            </a:xfrm>
            <a:prstGeom prst="ellipse">
              <a:avLst/>
            </a:prstGeom>
            <a:solidFill>
              <a:srgbClr val="3187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7" name="文本框 16"/>
            <p:cNvSpPr txBox="1"/>
            <p:nvPr/>
          </p:nvSpPr>
          <p:spPr>
            <a:xfrm>
              <a:off x="8175547" y="1656940"/>
              <a:ext cx="519586" cy="297999"/>
            </a:xfrm>
            <a:prstGeom prst="rect">
              <a:avLst/>
            </a:prstGeom>
            <a:noFill/>
          </p:spPr>
          <p:txBody>
            <a:bodyPr wrap="none" rtlCol="0">
              <a:spAutoFit/>
            </a:bodyPr>
            <a:lstStyle/>
            <a:p>
              <a:r>
                <a:rPr kumimoji="1"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法国</a:t>
              </a:r>
            </a:p>
          </p:txBody>
        </p:sp>
      </p:grpSp>
      <p:sp>
        <p:nvSpPr>
          <p:cNvPr id="18" name="矩形 17"/>
          <p:cNvSpPr/>
          <p:nvPr/>
        </p:nvSpPr>
        <p:spPr>
          <a:xfrm>
            <a:off x="9452277" y="3120401"/>
            <a:ext cx="1907707" cy="732508"/>
          </a:xfrm>
          <a:prstGeom prst="rect">
            <a:avLst/>
          </a:prstGeom>
        </p:spPr>
        <p:txBody>
          <a:bodyPr wrap="square">
            <a:spAutoFit/>
          </a:bodyPr>
          <a:lstStyle/>
          <a:p>
            <a:pPr>
              <a:lnSpc>
                <a:spcPct val="130000"/>
              </a:lnSpc>
            </a:pPr>
            <a:r>
              <a:rPr lang="zh-CN" altLang="en-US" sz="1600" dirty="0">
                <a:latin typeface="阿里巴巴普惠体 R" panose="00020600040101010101" charset="-122"/>
                <a:ea typeface="阿里巴巴普惠体 R" panose="00020600040101010101" charset="-122"/>
              </a:rPr>
              <a:t>教师节是每年的</a:t>
            </a:r>
            <a:r>
              <a:rPr lang="en-US" altLang="zh-CN" sz="1600" dirty="0">
                <a:latin typeface="阿里巴巴普惠体 R" panose="00020600040101010101" charset="-122"/>
                <a:ea typeface="阿里巴巴普惠体 R" panose="00020600040101010101" charset="-122"/>
              </a:rPr>
              <a:t>12</a:t>
            </a:r>
            <a:r>
              <a:rPr lang="zh-CN" altLang="en-US" sz="1600" dirty="0">
                <a:latin typeface="阿里巴巴普惠体 R" panose="00020600040101010101" charset="-122"/>
                <a:ea typeface="阿里巴巴普惠体 R" panose="00020600040101010101" charset="-122"/>
              </a:rPr>
              <a:t>月</a:t>
            </a:r>
            <a:r>
              <a:rPr lang="en-US" altLang="zh-CN" sz="1600" dirty="0">
                <a:latin typeface="阿里巴巴普惠体 R" panose="00020600040101010101" charset="-122"/>
                <a:ea typeface="阿里巴巴普惠体 R" panose="00020600040101010101" charset="-122"/>
              </a:rPr>
              <a:t>25</a:t>
            </a:r>
            <a:r>
              <a:rPr lang="zh-CN" altLang="en-US" sz="1600" dirty="0">
                <a:latin typeface="阿里巴巴普惠体 R" panose="00020600040101010101" charset="-122"/>
                <a:ea typeface="阿里巴巴普惠体 R" panose="00020600040101010101" charset="-122"/>
              </a:rPr>
              <a:t>日</a:t>
            </a:r>
            <a:endParaRPr lang="zh-CN" altLang="en-US" sz="16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19" name="组合 18"/>
          <p:cNvGrpSpPr/>
          <p:nvPr/>
        </p:nvGrpSpPr>
        <p:grpSpPr>
          <a:xfrm>
            <a:off x="289560" y="274319"/>
            <a:ext cx="8131768" cy="741942"/>
            <a:chOff x="289560" y="274319"/>
            <a:chExt cx="8131768" cy="741942"/>
          </a:xfrm>
        </p:grpSpPr>
        <p:sp>
          <p:nvSpPr>
            <p:cNvPr id="20" name="文本框 19"/>
            <p:cNvSpPr txBox="1"/>
            <p:nvPr/>
          </p:nvSpPr>
          <p:spPr>
            <a:xfrm>
              <a:off x="1630679" y="345208"/>
              <a:ext cx="6790649"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风格各异的各国教师节</a:t>
              </a:r>
            </a:p>
          </p:txBody>
        </p:sp>
        <p:pic>
          <p:nvPicPr>
            <p:cNvPr id="21" name="图片 20"/>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500"/>
                                </p:stCondLst>
                                <p:childTnLst>
                                  <p:par>
                                    <p:cTn id="14" presetID="2" presetClass="entr" presetSubtype="8" fill="hold" nodeType="afterEffect" p14:presetBounceEnd="50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50000">
                                          <p:cBhvr additive="base">
                                            <p:cTn id="16" dur="100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3000"/>
                                </p:stCondLst>
                                <p:childTnLst>
                                  <p:par>
                                    <p:cTn id="23" presetID="2" presetClass="entr" presetSubtype="8" fill="hold" nodeType="afterEffect" p14:presetBounceEnd="50000">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14:bounceEnd="50000">
                                          <p:cBhvr additive="base">
                                            <p:cTn id="25"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4500"/>
                                </p:stCondLst>
                                <p:childTnLst>
                                  <p:par>
                                    <p:cTn id="32" presetID="2" presetClass="entr" presetSubtype="8" fill="hold" nodeType="afterEffect" p14:presetBounceEnd="50000">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14:bounceEnd="50000">
                                          <p:cBhvr additive="base">
                                            <p:cTn id="34"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5" dur="10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1000" fill="hold"/>
                                            <p:tgtEl>
                                              <p:spTgt spid="15"/>
                                            </p:tgtEl>
                                            <p:attrNameLst>
                                              <p:attrName>ppt_x</p:attrName>
                                            </p:attrNameLst>
                                          </p:cBhvr>
                                          <p:tavLst>
                                            <p:tav tm="0">
                                              <p:val>
                                                <p:strVal val="0-#ppt_w/2"/>
                                              </p:val>
                                            </p:tav>
                                            <p:tav tm="100000">
                                              <p:val>
                                                <p:strVal val="#ppt_x"/>
                                              </p:val>
                                            </p:tav>
                                          </p:tavLst>
                                        </p:anim>
                                        <p:anim calcmode="lin" valueType="num">
                                          <p:cBhvr additive="base">
                                            <p:cTn id="35" dur="10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ïsḷîḍé"/>
          <p:cNvGrpSpPr/>
          <p:nvPr/>
        </p:nvGrpSpPr>
        <p:grpSpPr>
          <a:xfrm>
            <a:off x="685800" y="2141692"/>
            <a:ext cx="3095600" cy="1034584"/>
            <a:chOff x="660400" y="2502620"/>
            <a:chExt cx="3095600" cy="1034584"/>
          </a:xfrm>
        </p:grpSpPr>
        <p:sp>
          <p:nvSpPr>
            <p:cNvPr id="6" name="ïš1iḓe"/>
            <p:cNvSpPr/>
            <p:nvPr/>
          </p:nvSpPr>
          <p:spPr bwMode="auto">
            <a:xfrm>
              <a:off x="660400" y="2944425"/>
              <a:ext cx="3095600" cy="5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每年</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10</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月的第一个周日定为教师节。</a:t>
              </a:r>
            </a:p>
          </p:txBody>
        </p:sp>
        <p:sp>
          <p:nvSpPr>
            <p:cNvPr id="7" name="îšḷïdè"/>
            <p:cNvSpPr txBox="1"/>
            <p:nvPr/>
          </p:nvSpPr>
          <p:spPr bwMode="auto">
            <a:xfrm>
              <a:off x="660400" y="2502620"/>
              <a:ext cx="3095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俄罗斯</a:t>
              </a:r>
              <a:endParaRPr lang="en-US" altLang="zh-CN" b="1" dirty="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8" name="直接连接符 36"/>
            <p:cNvCxnSpPr/>
            <p:nvPr/>
          </p:nvCxnSpPr>
          <p:spPr>
            <a:xfrm>
              <a:off x="660401" y="2944425"/>
              <a:ext cx="309559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9" name="íṧ1ide"/>
            <p:cNvSpPr/>
            <p:nvPr/>
          </p:nvSpPr>
          <p:spPr bwMode="auto">
            <a:xfrm>
              <a:off x="3471906" y="2627790"/>
              <a:ext cx="284094" cy="277692"/>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3187A8"/>
            </a:solidFill>
            <a:ln>
              <a:noFill/>
            </a:ln>
          </p:spPr>
          <p:txBody>
            <a:bodyPr/>
            <a:lstStyle/>
            <a:p>
              <a:endParaRPr lang="zh-CN" altLang="en-US">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10" name="íṣḷíḍè"/>
          <p:cNvGrpSpPr/>
          <p:nvPr/>
        </p:nvGrpSpPr>
        <p:grpSpPr>
          <a:xfrm>
            <a:off x="685800" y="3440140"/>
            <a:ext cx="3095600" cy="1034584"/>
            <a:chOff x="660400" y="2502620"/>
            <a:chExt cx="3095600" cy="1034584"/>
          </a:xfrm>
        </p:grpSpPr>
        <p:sp>
          <p:nvSpPr>
            <p:cNvPr id="12" name="ïṥlîḓe"/>
            <p:cNvSpPr/>
            <p:nvPr/>
          </p:nvSpPr>
          <p:spPr bwMode="auto">
            <a:xfrm>
              <a:off x="660400" y="2944425"/>
              <a:ext cx="3095600" cy="5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每年</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9</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月</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5</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日定为教师节，而每年</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11</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月</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14</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日的印度儿童节同时定为印度儿童教育工作者的节日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3" name="ï$liḓe"/>
            <p:cNvSpPr txBox="1"/>
            <p:nvPr/>
          </p:nvSpPr>
          <p:spPr bwMode="auto">
            <a:xfrm>
              <a:off x="660400" y="2502620"/>
              <a:ext cx="3095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印度</a:t>
              </a:r>
              <a:endParaRPr lang="en-US" altLang="zh-CN" b="1" dirty="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14" name="直接连接符 32"/>
            <p:cNvCxnSpPr/>
            <p:nvPr/>
          </p:nvCxnSpPr>
          <p:spPr>
            <a:xfrm>
              <a:off x="660401" y="2944425"/>
              <a:ext cx="309559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5" name="îślïḓe"/>
            <p:cNvSpPr/>
            <p:nvPr/>
          </p:nvSpPr>
          <p:spPr bwMode="auto">
            <a:xfrm>
              <a:off x="3471906" y="2627790"/>
              <a:ext cx="284094" cy="277692"/>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3187A8"/>
            </a:solidFill>
            <a:ln>
              <a:noFill/>
            </a:ln>
          </p:spPr>
          <p:txBody>
            <a:bodyPr/>
            <a:lstStyle/>
            <a:p>
              <a:endParaRPr lang="zh-CN" altLang="en-US">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16" name="íslíďè"/>
          <p:cNvGrpSpPr/>
          <p:nvPr/>
        </p:nvGrpSpPr>
        <p:grpSpPr>
          <a:xfrm>
            <a:off x="685800" y="4738588"/>
            <a:ext cx="3095600" cy="1034584"/>
            <a:chOff x="660400" y="2502620"/>
            <a:chExt cx="3095600" cy="1034584"/>
          </a:xfrm>
        </p:grpSpPr>
        <p:sp>
          <p:nvSpPr>
            <p:cNvPr id="17" name="iṡḷïḍe"/>
            <p:cNvSpPr/>
            <p:nvPr/>
          </p:nvSpPr>
          <p:spPr bwMode="auto">
            <a:xfrm>
              <a:off x="660400" y="2944425"/>
              <a:ext cx="3095600" cy="5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每年的</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3</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月</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7</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日，正好在妇女节的前一天。在教师节这天，阿尔巴尼亚放假一天</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8" name="îSḻîḍé"/>
            <p:cNvSpPr txBox="1"/>
            <p:nvPr/>
          </p:nvSpPr>
          <p:spPr bwMode="auto">
            <a:xfrm>
              <a:off x="660400" y="2502620"/>
              <a:ext cx="3095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阿尔巴尼亚</a:t>
              </a:r>
              <a:endParaRPr lang="en-US" altLang="zh-CN" b="1" dirty="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19" name="直接连接符 28"/>
            <p:cNvCxnSpPr/>
            <p:nvPr/>
          </p:nvCxnSpPr>
          <p:spPr>
            <a:xfrm>
              <a:off x="660401" y="2944425"/>
              <a:ext cx="309559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0" name="iṡľîḓê"/>
            <p:cNvSpPr/>
            <p:nvPr/>
          </p:nvSpPr>
          <p:spPr bwMode="auto">
            <a:xfrm>
              <a:off x="3471906" y="2627790"/>
              <a:ext cx="284094" cy="277692"/>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3187A8"/>
            </a:solidFill>
            <a:ln>
              <a:noFill/>
            </a:ln>
          </p:spPr>
          <p:txBody>
            <a:bodyPr/>
            <a:lstStyle/>
            <a:p>
              <a:endParaRPr lang="zh-CN" altLang="en-US">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21" name="í$ľïḍê"/>
          <p:cNvGrpSpPr/>
          <p:nvPr/>
        </p:nvGrpSpPr>
        <p:grpSpPr>
          <a:xfrm>
            <a:off x="8270876" y="2141692"/>
            <a:ext cx="3273424" cy="1034584"/>
            <a:chOff x="8245476" y="2502620"/>
            <a:chExt cx="3273424" cy="1034584"/>
          </a:xfrm>
        </p:grpSpPr>
        <p:sp>
          <p:nvSpPr>
            <p:cNvPr id="22" name="is1ïḋé"/>
            <p:cNvSpPr/>
            <p:nvPr/>
          </p:nvSpPr>
          <p:spPr bwMode="auto">
            <a:xfrm>
              <a:off x="8245476" y="2944425"/>
              <a:ext cx="3273424" cy="5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为纪念金日成</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1977</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年</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9</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月</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5</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日发表</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社会主义教育提纲</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，将这天定为教师节。</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3" name="iṩ1îḍé"/>
            <p:cNvSpPr txBox="1"/>
            <p:nvPr/>
          </p:nvSpPr>
          <p:spPr bwMode="auto">
            <a:xfrm>
              <a:off x="8423300" y="2502620"/>
              <a:ext cx="3095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朝鲜</a:t>
              </a:r>
              <a:endParaRPr lang="en-US" altLang="zh-CN" b="1" dirty="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24" name="直接连接符 24"/>
            <p:cNvCxnSpPr/>
            <p:nvPr/>
          </p:nvCxnSpPr>
          <p:spPr>
            <a:xfrm>
              <a:off x="8423301" y="2944425"/>
              <a:ext cx="309559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5" name="iṡ1ïďé"/>
            <p:cNvSpPr/>
            <p:nvPr/>
          </p:nvSpPr>
          <p:spPr bwMode="auto">
            <a:xfrm>
              <a:off x="8414976" y="2627790"/>
              <a:ext cx="284094" cy="277692"/>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3187A8"/>
            </a:solidFill>
            <a:ln>
              <a:noFill/>
            </a:ln>
          </p:spPr>
          <p:txBody>
            <a:bodyPr/>
            <a:lstStyle/>
            <a:p>
              <a:endParaRPr lang="zh-CN" altLang="en-US">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26" name="îṧḷiḍé"/>
          <p:cNvGrpSpPr/>
          <p:nvPr/>
        </p:nvGrpSpPr>
        <p:grpSpPr>
          <a:xfrm>
            <a:off x="8440376" y="3440140"/>
            <a:ext cx="3103924" cy="1034584"/>
            <a:chOff x="8414976" y="3801068"/>
            <a:chExt cx="3103924" cy="1034584"/>
          </a:xfrm>
        </p:grpSpPr>
        <p:sp>
          <p:nvSpPr>
            <p:cNvPr id="27" name="íS1idé"/>
            <p:cNvSpPr/>
            <p:nvPr/>
          </p:nvSpPr>
          <p:spPr bwMode="auto">
            <a:xfrm>
              <a:off x="8423300" y="4242873"/>
              <a:ext cx="3095600" cy="5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从</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1967</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年起，把每年</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2</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月的第一个星期日定为教师日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8" name="iśḷíďè"/>
            <p:cNvSpPr txBox="1"/>
            <p:nvPr/>
          </p:nvSpPr>
          <p:spPr bwMode="auto">
            <a:xfrm>
              <a:off x="8423300" y="3801068"/>
              <a:ext cx="3095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蒙古</a:t>
              </a:r>
              <a:endParaRPr lang="en-US" altLang="zh-CN" b="1" dirty="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29" name="直接连接符 20"/>
            <p:cNvCxnSpPr/>
            <p:nvPr/>
          </p:nvCxnSpPr>
          <p:spPr>
            <a:xfrm>
              <a:off x="8423301" y="4242873"/>
              <a:ext cx="309559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0" name="ïşľíḓé"/>
            <p:cNvSpPr/>
            <p:nvPr/>
          </p:nvSpPr>
          <p:spPr bwMode="auto">
            <a:xfrm>
              <a:off x="8414976" y="3926238"/>
              <a:ext cx="284094" cy="277692"/>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3187A8"/>
            </a:solidFill>
            <a:ln>
              <a:noFill/>
            </a:ln>
          </p:spPr>
          <p:txBody>
            <a:bodyPr/>
            <a:lstStyle/>
            <a:p>
              <a:endParaRPr lang="zh-CN" altLang="en-US">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31" name="ïSḷïďé"/>
          <p:cNvGrpSpPr/>
          <p:nvPr/>
        </p:nvGrpSpPr>
        <p:grpSpPr>
          <a:xfrm>
            <a:off x="8440376" y="4738588"/>
            <a:ext cx="3103924" cy="1034584"/>
            <a:chOff x="8414976" y="5099516"/>
            <a:chExt cx="3103924" cy="1034584"/>
          </a:xfrm>
        </p:grpSpPr>
        <p:sp>
          <p:nvSpPr>
            <p:cNvPr id="32" name="iśliďê"/>
            <p:cNvSpPr/>
            <p:nvPr/>
          </p:nvSpPr>
          <p:spPr bwMode="auto">
            <a:xfrm>
              <a:off x="8423300" y="5541321"/>
              <a:ext cx="3095600" cy="5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教师节为</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9</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月</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11</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日，这个节日是在</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rPr>
                <a:t>1943</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年巴拿马所举行的泛美教育会议上所制定的。</a:t>
              </a:r>
            </a:p>
          </p:txBody>
        </p:sp>
        <p:sp>
          <p:nvSpPr>
            <p:cNvPr id="33" name="ïşḷiḍe"/>
            <p:cNvSpPr txBox="1"/>
            <p:nvPr/>
          </p:nvSpPr>
          <p:spPr bwMode="auto">
            <a:xfrm>
              <a:off x="8423300" y="5099516"/>
              <a:ext cx="3095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拉丁美洲</a:t>
              </a:r>
              <a:endParaRPr lang="en-US" altLang="zh-CN" b="1" dirty="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34" name="直接连接符 16"/>
            <p:cNvCxnSpPr/>
            <p:nvPr/>
          </p:nvCxnSpPr>
          <p:spPr>
            <a:xfrm>
              <a:off x="8423301" y="5541321"/>
              <a:ext cx="309559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5" name="îśļîḋê"/>
            <p:cNvSpPr/>
            <p:nvPr/>
          </p:nvSpPr>
          <p:spPr bwMode="auto">
            <a:xfrm>
              <a:off x="8414976" y="5224686"/>
              <a:ext cx="284094" cy="277692"/>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3187A8"/>
            </a:solidFill>
            <a:ln>
              <a:noFill/>
            </a:ln>
          </p:spPr>
          <p:txBody>
            <a:bodyPr/>
            <a:lstStyle/>
            <a:p>
              <a:endParaRPr lang="zh-CN" altLang="en-US">
                <a:solidFill>
                  <a:schemeClr val="tx1">
                    <a:lumMod val="75000"/>
                    <a:lumOff val="25000"/>
                  </a:schemeClr>
                </a:solidFill>
                <a:latin typeface="阿里巴巴普惠体 R" panose="00020600040101010101" charset="-122"/>
                <a:ea typeface="阿里巴巴普惠体 R" panose="00020600040101010101" charset="-122"/>
              </a:endParaRPr>
            </a:p>
          </p:txBody>
        </p:sp>
      </p:grpSp>
      <p:pic>
        <p:nvPicPr>
          <p:cNvPr id="2" name="图片 1"/>
          <p:cNvPicPr>
            <a:picLocks noChangeAspect="1"/>
          </p:cNvPicPr>
          <p:nvPr/>
        </p:nvPicPr>
        <p:blipFill>
          <a:blip r:embed="rId3"/>
          <a:stretch>
            <a:fillRect/>
          </a:stretch>
        </p:blipFill>
        <p:spPr>
          <a:xfrm>
            <a:off x="3577103" y="1649266"/>
            <a:ext cx="4707600" cy="4707600"/>
          </a:xfrm>
          <a:prstGeom prst="rect">
            <a:avLst/>
          </a:prstGeom>
        </p:spPr>
      </p:pic>
      <p:grpSp>
        <p:nvGrpSpPr>
          <p:cNvPr id="36" name="组合 35"/>
          <p:cNvGrpSpPr/>
          <p:nvPr/>
        </p:nvGrpSpPr>
        <p:grpSpPr>
          <a:xfrm>
            <a:off x="289560" y="274319"/>
            <a:ext cx="8131768" cy="741942"/>
            <a:chOff x="289560" y="274319"/>
            <a:chExt cx="8131768" cy="741942"/>
          </a:xfrm>
        </p:grpSpPr>
        <p:sp>
          <p:nvSpPr>
            <p:cNvPr id="37" name="文本框 36"/>
            <p:cNvSpPr txBox="1"/>
            <p:nvPr/>
          </p:nvSpPr>
          <p:spPr>
            <a:xfrm>
              <a:off x="1630679" y="345208"/>
              <a:ext cx="6790649"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风格各异的各国教师节</a:t>
              </a:r>
            </a:p>
          </p:txBody>
        </p:sp>
        <p:pic>
          <p:nvPicPr>
            <p:cNvPr id="38" name="图片 37"/>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decel="5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decel="5000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ppt_x"/>
                                          </p:val>
                                        </p:tav>
                                        <p:tav tm="100000">
                                          <p:val>
                                            <p:strVal val="#ppt_x"/>
                                          </p:val>
                                        </p:tav>
                                      </p:tavLst>
                                    </p:anim>
                                    <p:anim calcmode="lin" valueType="num">
                                      <p:cBhvr additive="base">
                                        <p:cTn id="23" dur="10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decel="5000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0" fill="hold"/>
                                        <p:tgtEl>
                                          <p:spTgt spid="26"/>
                                        </p:tgtEl>
                                        <p:attrNameLst>
                                          <p:attrName>ppt_x</p:attrName>
                                        </p:attrNameLst>
                                      </p:cBhvr>
                                      <p:tavLst>
                                        <p:tav tm="0">
                                          <p:val>
                                            <p:strVal val="#ppt_x"/>
                                          </p:val>
                                        </p:tav>
                                        <p:tav tm="100000">
                                          <p:val>
                                            <p:strVal val="#ppt_x"/>
                                          </p:val>
                                        </p:tav>
                                      </p:tavLst>
                                    </p:anim>
                                    <p:anim calcmode="lin" valueType="num">
                                      <p:cBhvr additive="base">
                                        <p:cTn id="27" dur="10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decel="5000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decel="5000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1000" fill="hold"/>
                                        <p:tgtEl>
                                          <p:spTgt spid="31"/>
                                        </p:tgtEl>
                                        <p:attrNameLst>
                                          <p:attrName>ppt_x</p:attrName>
                                        </p:attrNameLst>
                                      </p:cBhvr>
                                      <p:tavLst>
                                        <p:tav tm="0">
                                          <p:val>
                                            <p:strVal val="#ppt_x"/>
                                          </p:val>
                                        </p:tav>
                                        <p:tav tm="100000">
                                          <p:val>
                                            <p:strVal val="#ppt_x"/>
                                          </p:val>
                                        </p:tav>
                                      </p:tavLst>
                                    </p:anim>
                                    <p:anim calcmode="lin" valueType="num">
                                      <p:cBhvr additive="base">
                                        <p:cTn id="36"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sp>
        <p:nvSpPr>
          <p:cNvPr id="12" name="文本框 11"/>
          <p:cNvSpPr txBox="1"/>
          <p:nvPr/>
        </p:nvSpPr>
        <p:spPr>
          <a:xfrm>
            <a:off x="5150966" y="612676"/>
            <a:ext cx="1890069" cy="769441"/>
          </a:xfrm>
          <a:prstGeom prst="rect">
            <a:avLst/>
          </a:prstGeom>
          <a:noFill/>
        </p:spPr>
        <p:txBody>
          <a:bodyPr wrap="square" rtlCol="0">
            <a:spAutoFit/>
          </a:bodyPr>
          <a:lstStyle/>
          <a:p>
            <a:pPr algn="ctr"/>
            <a:r>
              <a:rPr kumimoji="1" lang="zh-CN" altLang="en-US" sz="4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目 录</a:t>
            </a:r>
          </a:p>
        </p:txBody>
      </p:sp>
      <p:sp>
        <p:nvSpPr>
          <p:cNvPr id="13" name="文本框 12"/>
          <p:cNvSpPr txBox="1"/>
          <p:nvPr/>
        </p:nvSpPr>
        <p:spPr>
          <a:xfrm>
            <a:off x="4938706" y="1464547"/>
            <a:ext cx="2314585" cy="461665"/>
          </a:xfrm>
          <a:prstGeom prst="rect">
            <a:avLst/>
          </a:prstGeom>
          <a:noFill/>
        </p:spPr>
        <p:txBody>
          <a:bodyPr wrap="square" rtlCol="0">
            <a:spAutoFit/>
          </a:bodyPr>
          <a:lstStyle/>
          <a:p>
            <a:pPr algn="ctr"/>
            <a:r>
              <a:rPr kumimoji="1" lang="en-US" altLang="zh-CN" sz="24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CONTENTS</a:t>
            </a:r>
            <a:endParaRPr kumimoji="1" lang="zh-CN" altLang="en-US" sz="2400" dirty="0">
              <a:solidFill>
                <a:srgbClr val="3187A8"/>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3" name="图片 2"/>
          <p:cNvPicPr>
            <a:picLocks noChangeAspect="1"/>
          </p:cNvPicPr>
          <p:nvPr/>
        </p:nvPicPr>
        <p:blipFill rotWithShape="1">
          <a:blip r:embed="rId4"/>
          <a:srcRect/>
          <a:stretch>
            <a:fillRect/>
          </a:stretch>
        </p:blipFill>
        <p:spPr>
          <a:xfrm rot="5400000">
            <a:off x="9465103" y="-311271"/>
            <a:ext cx="2415626" cy="3038168"/>
          </a:xfrm>
          <a:prstGeom prst="rect">
            <a:avLst/>
          </a:prstGeom>
        </p:spPr>
      </p:pic>
      <p:grpSp>
        <p:nvGrpSpPr>
          <p:cNvPr id="6" name="组合 5"/>
          <p:cNvGrpSpPr/>
          <p:nvPr/>
        </p:nvGrpSpPr>
        <p:grpSpPr>
          <a:xfrm>
            <a:off x="1147967" y="2852254"/>
            <a:ext cx="929062" cy="912508"/>
            <a:chOff x="2133027" y="2629544"/>
            <a:chExt cx="929062" cy="912508"/>
          </a:xfrm>
        </p:grpSpPr>
        <p:grpSp>
          <p:nvGrpSpPr>
            <p:cNvPr id="2" name="组合 1"/>
            <p:cNvGrpSpPr/>
            <p:nvPr/>
          </p:nvGrpSpPr>
          <p:grpSpPr>
            <a:xfrm>
              <a:off x="2133027" y="2629544"/>
              <a:ext cx="929062" cy="912508"/>
              <a:chOff x="2030487" y="2508174"/>
              <a:chExt cx="1655400" cy="1625904"/>
            </a:xfrm>
          </p:grpSpPr>
          <p:sp>
            <p:nvSpPr>
              <p:cNvPr id="14" name="椭圆 13"/>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15" name="图片 14"/>
              <p:cNvPicPr>
                <a:picLocks noChangeAspect="1"/>
              </p:cNvPicPr>
              <p:nvPr/>
            </p:nvPicPr>
            <p:blipFill>
              <a:blip r:embed="rId5"/>
              <a:stretch>
                <a:fillRect/>
              </a:stretch>
            </p:blipFill>
            <p:spPr>
              <a:xfrm>
                <a:off x="2030487" y="3130712"/>
                <a:ext cx="1272532" cy="1003366"/>
              </a:xfrm>
              <a:prstGeom prst="rect">
                <a:avLst/>
              </a:prstGeom>
              <a:ln>
                <a:solidFill>
                  <a:srgbClr val="000000">
                    <a:alpha val="0"/>
                  </a:srgbClr>
                </a:solidFill>
              </a:ln>
            </p:spPr>
          </p:pic>
        </p:grpSp>
        <p:sp>
          <p:nvSpPr>
            <p:cNvPr id="4" name="文本框 3"/>
            <p:cNvSpPr txBox="1"/>
            <p:nvPr/>
          </p:nvSpPr>
          <p:spPr>
            <a:xfrm>
              <a:off x="2403275" y="2726724"/>
              <a:ext cx="486030" cy="677108"/>
            </a:xfrm>
            <a:prstGeom prst="rect">
              <a:avLst/>
            </a:prstGeom>
            <a:noFill/>
            <a:ln>
              <a:noFill/>
            </a:ln>
          </p:spPr>
          <p:txBody>
            <a:bodyPr wrap="none" rtlCol="0">
              <a:spAutoFit/>
            </a:bodyPr>
            <a:lstStyle/>
            <a:p>
              <a:r>
                <a:rPr lang="en-US" altLang="zh-CN" sz="3800" dirty="0">
                  <a:solidFill>
                    <a:srgbClr val="3187A8"/>
                  </a:solidFill>
                  <a:latin typeface="阿里巴巴普惠体 R" panose="00020600040101010101" charset="-122"/>
                  <a:ea typeface="阿里巴巴普惠体 R" panose="00020600040101010101" charset="-122"/>
                </a:rPr>
                <a:t>1</a:t>
              </a:r>
              <a:endParaRPr lang="zh-CN" altLang="en-US" sz="3800" dirty="0">
                <a:solidFill>
                  <a:srgbClr val="3187A8"/>
                </a:solidFill>
                <a:latin typeface="阿里巴巴普惠体 R" panose="00020600040101010101" charset="-122"/>
                <a:ea typeface="阿里巴巴普惠体 R" panose="00020600040101010101" charset="-122"/>
              </a:endParaRPr>
            </a:p>
          </p:txBody>
        </p:sp>
      </p:grpSp>
      <p:pic>
        <p:nvPicPr>
          <p:cNvPr id="64" name="图片 63"/>
          <p:cNvPicPr>
            <a:picLocks noChangeAspect="1"/>
          </p:cNvPicPr>
          <p:nvPr/>
        </p:nvPicPr>
        <p:blipFill rotWithShape="1">
          <a:blip r:embed="rId4"/>
          <a:srcRect/>
          <a:stretch>
            <a:fillRect/>
          </a:stretch>
        </p:blipFill>
        <p:spPr>
          <a:xfrm rot="16200000" flipH="1">
            <a:off x="311272" y="-311270"/>
            <a:ext cx="2415626" cy="3038168"/>
          </a:xfrm>
          <a:prstGeom prst="rect">
            <a:avLst/>
          </a:prstGeom>
        </p:spPr>
      </p:pic>
      <p:sp>
        <p:nvSpPr>
          <p:cNvPr id="67" name="矩形 66"/>
          <p:cNvSpPr/>
          <p:nvPr/>
        </p:nvSpPr>
        <p:spPr>
          <a:xfrm>
            <a:off x="2289338" y="3008426"/>
            <a:ext cx="3281668" cy="600164"/>
          </a:xfrm>
          <a:prstGeom prst="rect">
            <a:avLst/>
          </a:prstGeom>
          <a:noFill/>
          <a:ln>
            <a:noFill/>
          </a:ln>
        </p:spPr>
        <p:txBody>
          <a:bodyPr wrap="none">
            <a:spAutoFit/>
          </a:bodyPr>
          <a:lstStyle/>
          <a:p>
            <a:pPr fontAlgn="base">
              <a:spcBef>
                <a:spcPct val="0"/>
              </a:spcBef>
              <a:spcAft>
                <a:spcPct val="0"/>
              </a:spcAft>
            </a:pPr>
            <a:r>
              <a:rPr lang="zh-CN" altLang="en-US" sz="3300" dirty="0">
                <a:solidFill>
                  <a:srgbClr val="3187A8"/>
                </a:solidFill>
                <a:latin typeface="阿里巴巴普惠体 R" panose="00020600040101010101" charset="-122"/>
                <a:ea typeface="阿里巴巴普惠体 R" panose="00020600040101010101" charset="-122"/>
              </a:rPr>
              <a:t>中国教师节简介 </a:t>
            </a:r>
          </a:p>
        </p:txBody>
      </p:sp>
      <p:grpSp>
        <p:nvGrpSpPr>
          <p:cNvPr id="87" name="组合 86"/>
          <p:cNvGrpSpPr/>
          <p:nvPr/>
        </p:nvGrpSpPr>
        <p:grpSpPr>
          <a:xfrm>
            <a:off x="6332460" y="2852254"/>
            <a:ext cx="929062" cy="912508"/>
            <a:chOff x="2133027" y="2629544"/>
            <a:chExt cx="929062" cy="912508"/>
          </a:xfrm>
        </p:grpSpPr>
        <p:grpSp>
          <p:nvGrpSpPr>
            <p:cNvPr id="88" name="组合 87"/>
            <p:cNvGrpSpPr/>
            <p:nvPr/>
          </p:nvGrpSpPr>
          <p:grpSpPr>
            <a:xfrm>
              <a:off x="2133027" y="2629544"/>
              <a:ext cx="929062" cy="912508"/>
              <a:chOff x="2030487" y="2508174"/>
              <a:chExt cx="1655400" cy="1625904"/>
            </a:xfrm>
          </p:grpSpPr>
          <p:sp>
            <p:nvSpPr>
              <p:cNvPr id="90" name="椭圆 89"/>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91" name="图片 90"/>
              <p:cNvPicPr>
                <a:picLocks noChangeAspect="1"/>
              </p:cNvPicPr>
              <p:nvPr/>
            </p:nvPicPr>
            <p:blipFill>
              <a:blip r:embed="rId5"/>
              <a:stretch>
                <a:fillRect/>
              </a:stretch>
            </p:blipFill>
            <p:spPr>
              <a:xfrm>
                <a:off x="2030487" y="3130712"/>
                <a:ext cx="1272532" cy="1003366"/>
              </a:xfrm>
              <a:prstGeom prst="rect">
                <a:avLst/>
              </a:prstGeom>
              <a:ln>
                <a:solidFill>
                  <a:srgbClr val="000000">
                    <a:alpha val="0"/>
                  </a:srgbClr>
                </a:solidFill>
              </a:ln>
            </p:spPr>
          </p:pic>
        </p:grpSp>
        <p:sp>
          <p:nvSpPr>
            <p:cNvPr id="89" name="文本框 88"/>
            <p:cNvSpPr txBox="1"/>
            <p:nvPr/>
          </p:nvSpPr>
          <p:spPr>
            <a:xfrm>
              <a:off x="2403275" y="2726724"/>
              <a:ext cx="486030" cy="677108"/>
            </a:xfrm>
            <a:prstGeom prst="rect">
              <a:avLst/>
            </a:prstGeom>
            <a:noFill/>
            <a:ln>
              <a:noFill/>
            </a:ln>
          </p:spPr>
          <p:txBody>
            <a:bodyPr wrap="none" rtlCol="0">
              <a:spAutoFit/>
            </a:bodyPr>
            <a:lstStyle/>
            <a:p>
              <a:r>
                <a:rPr lang="en-US" altLang="zh-CN" sz="3800" dirty="0">
                  <a:solidFill>
                    <a:srgbClr val="3187A8"/>
                  </a:solidFill>
                  <a:latin typeface="阿里巴巴普惠体 R" panose="00020600040101010101" charset="-122"/>
                  <a:ea typeface="阿里巴巴普惠体 R" panose="00020600040101010101" charset="-122"/>
                </a:rPr>
                <a:t>2</a:t>
              </a:r>
              <a:endParaRPr lang="zh-CN" altLang="en-US" sz="3800" dirty="0">
                <a:solidFill>
                  <a:srgbClr val="3187A8"/>
                </a:solidFill>
                <a:latin typeface="阿里巴巴普惠体 R" panose="00020600040101010101" charset="-122"/>
                <a:ea typeface="阿里巴巴普惠体 R" panose="00020600040101010101" charset="-122"/>
              </a:endParaRPr>
            </a:p>
          </p:txBody>
        </p:sp>
      </p:grpSp>
      <p:sp>
        <p:nvSpPr>
          <p:cNvPr id="104" name="矩形 103"/>
          <p:cNvSpPr/>
          <p:nvPr/>
        </p:nvSpPr>
        <p:spPr>
          <a:xfrm>
            <a:off x="7473831" y="3008426"/>
            <a:ext cx="3147015" cy="600164"/>
          </a:xfrm>
          <a:prstGeom prst="rect">
            <a:avLst/>
          </a:prstGeom>
          <a:noFill/>
          <a:ln>
            <a:noFill/>
          </a:ln>
        </p:spPr>
        <p:txBody>
          <a:bodyPr wrap="none">
            <a:spAutoFit/>
          </a:bodyPr>
          <a:lstStyle/>
          <a:p>
            <a:pPr fontAlgn="base">
              <a:spcBef>
                <a:spcPct val="0"/>
              </a:spcBef>
              <a:spcAft>
                <a:spcPct val="0"/>
              </a:spcAft>
            </a:pPr>
            <a:r>
              <a:rPr lang="zh-CN" altLang="en-US" sz="3300" dirty="0">
                <a:solidFill>
                  <a:srgbClr val="3187A8"/>
                </a:solidFill>
                <a:latin typeface="阿里巴巴普惠体 R" panose="00020600040101010101" charset="-122"/>
                <a:ea typeface="阿里巴巴普惠体 R" panose="00020600040101010101" charset="-122"/>
              </a:rPr>
              <a:t>中国教师节由来</a:t>
            </a:r>
          </a:p>
        </p:txBody>
      </p:sp>
      <p:grpSp>
        <p:nvGrpSpPr>
          <p:cNvPr id="131" name="组合 130"/>
          <p:cNvGrpSpPr/>
          <p:nvPr/>
        </p:nvGrpSpPr>
        <p:grpSpPr>
          <a:xfrm>
            <a:off x="1147964" y="4656570"/>
            <a:ext cx="929062" cy="912508"/>
            <a:chOff x="2133027" y="2629544"/>
            <a:chExt cx="929062" cy="912508"/>
          </a:xfrm>
        </p:grpSpPr>
        <p:grpSp>
          <p:nvGrpSpPr>
            <p:cNvPr id="132" name="组合 131"/>
            <p:cNvGrpSpPr/>
            <p:nvPr/>
          </p:nvGrpSpPr>
          <p:grpSpPr>
            <a:xfrm>
              <a:off x="2133027" y="2629544"/>
              <a:ext cx="929062" cy="912508"/>
              <a:chOff x="2030487" y="2508174"/>
              <a:chExt cx="1655400" cy="1625904"/>
            </a:xfrm>
          </p:grpSpPr>
          <p:sp>
            <p:nvSpPr>
              <p:cNvPr id="134" name="椭圆 133"/>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135" name="图片 134"/>
              <p:cNvPicPr>
                <a:picLocks noChangeAspect="1"/>
              </p:cNvPicPr>
              <p:nvPr/>
            </p:nvPicPr>
            <p:blipFill>
              <a:blip r:embed="rId5"/>
              <a:stretch>
                <a:fillRect/>
              </a:stretch>
            </p:blipFill>
            <p:spPr>
              <a:xfrm>
                <a:off x="2030487" y="3130712"/>
                <a:ext cx="1272532" cy="1003366"/>
              </a:xfrm>
              <a:prstGeom prst="rect">
                <a:avLst/>
              </a:prstGeom>
              <a:ln>
                <a:solidFill>
                  <a:srgbClr val="000000">
                    <a:alpha val="0"/>
                  </a:srgbClr>
                </a:solidFill>
              </a:ln>
            </p:spPr>
          </p:pic>
        </p:grpSp>
        <p:sp>
          <p:nvSpPr>
            <p:cNvPr id="133" name="文本框 132"/>
            <p:cNvSpPr txBox="1"/>
            <p:nvPr/>
          </p:nvSpPr>
          <p:spPr>
            <a:xfrm>
              <a:off x="2403275" y="2726724"/>
              <a:ext cx="486030" cy="677108"/>
            </a:xfrm>
            <a:prstGeom prst="rect">
              <a:avLst/>
            </a:prstGeom>
            <a:noFill/>
            <a:ln>
              <a:solidFill>
                <a:srgbClr val="000000">
                  <a:alpha val="0"/>
                </a:srgbClr>
              </a:solidFill>
            </a:ln>
          </p:spPr>
          <p:txBody>
            <a:bodyPr wrap="none" rtlCol="0">
              <a:spAutoFit/>
            </a:bodyPr>
            <a:lstStyle/>
            <a:p>
              <a:r>
                <a:rPr lang="en-US" altLang="zh-CN" sz="3800" dirty="0">
                  <a:solidFill>
                    <a:srgbClr val="3187A8"/>
                  </a:solidFill>
                  <a:latin typeface="阿里巴巴普惠体 R" panose="00020600040101010101" charset="-122"/>
                  <a:ea typeface="阿里巴巴普惠体 R" panose="00020600040101010101" charset="-122"/>
                </a:rPr>
                <a:t>3</a:t>
              </a:r>
              <a:endParaRPr lang="zh-CN" altLang="en-US" sz="3800" dirty="0">
                <a:solidFill>
                  <a:srgbClr val="3187A8"/>
                </a:solidFill>
                <a:latin typeface="阿里巴巴普惠体 R" panose="00020600040101010101" charset="-122"/>
                <a:ea typeface="阿里巴巴普惠体 R" panose="00020600040101010101" charset="-122"/>
              </a:endParaRPr>
            </a:p>
          </p:txBody>
        </p:sp>
      </p:grpSp>
      <p:sp>
        <p:nvSpPr>
          <p:cNvPr id="136" name="矩形 135"/>
          <p:cNvSpPr/>
          <p:nvPr/>
        </p:nvSpPr>
        <p:spPr>
          <a:xfrm>
            <a:off x="2289335" y="4812742"/>
            <a:ext cx="3570208" cy="600164"/>
          </a:xfrm>
          <a:prstGeom prst="rect">
            <a:avLst/>
          </a:prstGeom>
          <a:noFill/>
          <a:ln>
            <a:noFill/>
          </a:ln>
        </p:spPr>
        <p:txBody>
          <a:bodyPr wrap="none">
            <a:spAutoFit/>
          </a:bodyPr>
          <a:lstStyle/>
          <a:p>
            <a:pPr fontAlgn="base">
              <a:spcBef>
                <a:spcPct val="0"/>
              </a:spcBef>
              <a:spcAft>
                <a:spcPct val="0"/>
              </a:spcAft>
            </a:pPr>
            <a:r>
              <a:rPr lang="zh-CN" altLang="en-US" sz="3300" dirty="0">
                <a:solidFill>
                  <a:srgbClr val="3187A8"/>
                </a:solidFill>
                <a:latin typeface="阿里巴巴普惠体 R" panose="00020600040101010101" charset="-122"/>
                <a:ea typeface="阿里巴巴普惠体 R" panose="00020600040101010101" charset="-122"/>
              </a:rPr>
              <a:t>古代的“教师节”</a:t>
            </a:r>
          </a:p>
        </p:txBody>
      </p:sp>
      <p:grpSp>
        <p:nvGrpSpPr>
          <p:cNvPr id="137" name="组合 136"/>
          <p:cNvGrpSpPr/>
          <p:nvPr/>
        </p:nvGrpSpPr>
        <p:grpSpPr>
          <a:xfrm>
            <a:off x="6332457" y="4656570"/>
            <a:ext cx="929062" cy="912508"/>
            <a:chOff x="2133027" y="2629544"/>
            <a:chExt cx="929062" cy="912508"/>
          </a:xfrm>
        </p:grpSpPr>
        <p:grpSp>
          <p:nvGrpSpPr>
            <p:cNvPr id="138" name="组合 137"/>
            <p:cNvGrpSpPr/>
            <p:nvPr/>
          </p:nvGrpSpPr>
          <p:grpSpPr>
            <a:xfrm>
              <a:off x="2133027" y="2629544"/>
              <a:ext cx="929062" cy="912508"/>
              <a:chOff x="2030487" y="2508174"/>
              <a:chExt cx="1655400" cy="1625904"/>
            </a:xfrm>
          </p:grpSpPr>
          <p:sp>
            <p:nvSpPr>
              <p:cNvPr id="140" name="椭圆 139"/>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141" name="图片 140"/>
              <p:cNvPicPr>
                <a:picLocks noChangeAspect="1"/>
              </p:cNvPicPr>
              <p:nvPr/>
            </p:nvPicPr>
            <p:blipFill>
              <a:blip r:embed="rId5"/>
              <a:stretch>
                <a:fillRect/>
              </a:stretch>
            </p:blipFill>
            <p:spPr>
              <a:xfrm>
                <a:off x="2030487" y="3130712"/>
                <a:ext cx="1272532" cy="1003366"/>
              </a:xfrm>
              <a:prstGeom prst="rect">
                <a:avLst/>
              </a:prstGeom>
              <a:ln>
                <a:solidFill>
                  <a:srgbClr val="000000">
                    <a:alpha val="0"/>
                  </a:srgbClr>
                </a:solidFill>
              </a:ln>
            </p:spPr>
          </p:pic>
        </p:grpSp>
        <p:sp>
          <p:nvSpPr>
            <p:cNvPr id="139" name="文本框 138"/>
            <p:cNvSpPr txBox="1"/>
            <p:nvPr/>
          </p:nvSpPr>
          <p:spPr>
            <a:xfrm>
              <a:off x="2403275" y="2726724"/>
              <a:ext cx="486030" cy="677108"/>
            </a:xfrm>
            <a:prstGeom prst="rect">
              <a:avLst/>
            </a:prstGeom>
            <a:noFill/>
            <a:ln>
              <a:solidFill>
                <a:srgbClr val="000000">
                  <a:alpha val="0"/>
                </a:srgbClr>
              </a:solidFill>
            </a:ln>
          </p:spPr>
          <p:txBody>
            <a:bodyPr wrap="none" rtlCol="0">
              <a:spAutoFit/>
            </a:bodyPr>
            <a:lstStyle/>
            <a:p>
              <a:r>
                <a:rPr lang="en-US" altLang="zh-CN" sz="3800" dirty="0">
                  <a:solidFill>
                    <a:srgbClr val="3187A8"/>
                  </a:solidFill>
                  <a:latin typeface="阿里巴巴普惠体 R" panose="00020600040101010101" charset="-122"/>
                  <a:ea typeface="阿里巴巴普惠体 R" panose="00020600040101010101" charset="-122"/>
                </a:rPr>
                <a:t>4</a:t>
              </a:r>
              <a:endParaRPr lang="zh-CN" altLang="en-US" sz="3800" dirty="0">
                <a:solidFill>
                  <a:srgbClr val="3187A8"/>
                </a:solidFill>
                <a:latin typeface="阿里巴巴普惠体 R" panose="00020600040101010101" charset="-122"/>
                <a:ea typeface="阿里巴巴普惠体 R" panose="00020600040101010101" charset="-122"/>
              </a:endParaRPr>
            </a:p>
          </p:txBody>
        </p:sp>
      </p:grpSp>
      <p:sp>
        <p:nvSpPr>
          <p:cNvPr id="142" name="矩形 141"/>
          <p:cNvSpPr/>
          <p:nvPr/>
        </p:nvSpPr>
        <p:spPr>
          <a:xfrm>
            <a:off x="7473828" y="4812742"/>
            <a:ext cx="3570208" cy="600164"/>
          </a:xfrm>
          <a:prstGeom prst="rect">
            <a:avLst/>
          </a:prstGeom>
          <a:noFill/>
          <a:ln>
            <a:noFill/>
          </a:ln>
        </p:spPr>
        <p:txBody>
          <a:bodyPr wrap="none">
            <a:spAutoFit/>
          </a:bodyPr>
          <a:lstStyle/>
          <a:p>
            <a:pPr fontAlgn="base">
              <a:spcBef>
                <a:spcPct val="0"/>
              </a:spcBef>
              <a:spcAft>
                <a:spcPct val="0"/>
              </a:spcAft>
            </a:pPr>
            <a:r>
              <a:rPr lang="zh-CN" altLang="en-US" sz="3300" dirty="0">
                <a:solidFill>
                  <a:srgbClr val="3187A8"/>
                </a:solidFill>
                <a:latin typeface="阿里巴巴普惠体 R" panose="00020600040101010101" charset="-122"/>
                <a:ea typeface="阿里巴巴普惠体 R" panose="00020600040101010101" charset="-122"/>
              </a:rPr>
              <a:t>风格各异的教师节</a:t>
            </a: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 calcmode="lin" valueType="num">
                                      <p:cBhvr>
                                        <p:cTn id="9"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2"/>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up)">
                                      <p:cBhvr>
                                        <p:cTn id="16" dur="500"/>
                                        <p:tgtEl>
                                          <p:spTgt spid="13"/>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p:tgtEl>
                                          <p:spTgt spid="67"/>
                                        </p:tgtEl>
                                        <p:attrNameLst>
                                          <p:attrName>ppt_y</p:attrName>
                                        </p:attrNameLst>
                                      </p:cBhvr>
                                      <p:tavLst>
                                        <p:tav tm="0">
                                          <p:val>
                                            <p:strVal val="#ppt_y+#ppt_h*1.125000"/>
                                          </p:val>
                                        </p:tav>
                                        <p:tav tm="100000">
                                          <p:val>
                                            <p:strVal val="#ppt_y"/>
                                          </p:val>
                                        </p:tav>
                                      </p:tavLst>
                                    </p:anim>
                                    <p:animEffect transition="in" filter="wipe(up)">
                                      <p:cBhvr>
                                        <p:cTn id="28" dur="500"/>
                                        <p:tgtEl>
                                          <p:spTgt spid="67"/>
                                        </p:tgtEl>
                                      </p:cBhvr>
                                    </p:animEffect>
                                  </p:childTnLst>
                                </p:cTn>
                              </p:par>
                            </p:childTnLst>
                          </p:cTn>
                        </p:par>
                        <p:par>
                          <p:cTn id="29" fill="hold">
                            <p:stCondLst>
                              <p:cond delay="3000"/>
                            </p:stCondLst>
                            <p:childTnLst>
                              <p:par>
                                <p:cTn id="30" presetID="31" presetClass="entr" presetSubtype="0" fill="hold"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1000" fill="hold"/>
                                        <p:tgtEl>
                                          <p:spTgt spid="87"/>
                                        </p:tgtEl>
                                        <p:attrNameLst>
                                          <p:attrName>ppt_w</p:attrName>
                                        </p:attrNameLst>
                                      </p:cBhvr>
                                      <p:tavLst>
                                        <p:tav tm="0">
                                          <p:val>
                                            <p:fltVal val="0"/>
                                          </p:val>
                                        </p:tav>
                                        <p:tav tm="100000">
                                          <p:val>
                                            <p:strVal val="#ppt_w"/>
                                          </p:val>
                                        </p:tav>
                                      </p:tavLst>
                                    </p:anim>
                                    <p:anim calcmode="lin" valueType="num">
                                      <p:cBhvr>
                                        <p:cTn id="33" dur="1000" fill="hold"/>
                                        <p:tgtEl>
                                          <p:spTgt spid="87"/>
                                        </p:tgtEl>
                                        <p:attrNameLst>
                                          <p:attrName>ppt_h</p:attrName>
                                        </p:attrNameLst>
                                      </p:cBhvr>
                                      <p:tavLst>
                                        <p:tav tm="0">
                                          <p:val>
                                            <p:fltVal val="0"/>
                                          </p:val>
                                        </p:tav>
                                        <p:tav tm="100000">
                                          <p:val>
                                            <p:strVal val="#ppt_h"/>
                                          </p:val>
                                        </p:tav>
                                      </p:tavLst>
                                    </p:anim>
                                    <p:anim calcmode="lin" valueType="num">
                                      <p:cBhvr>
                                        <p:cTn id="34" dur="1000" fill="hold"/>
                                        <p:tgtEl>
                                          <p:spTgt spid="87"/>
                                        </p:tgtEl>
                                        <p:attrNameLst>
                                          <p:attrName>style.rotation</p:attrName>
                                        </p:attrNameLst>
                                      </p:cBhvr>
                                      <p:tavLst>
                                        <p:tav tm="0">
                                          <p:val>
                                            <p:fltVal val="90"/>
                                          </p:val>
                                        </p:tav>
                                        <p:tav tm="100000">
                                          <p:val>
                                            <p:fltVal val="0"/>
                                          </p:val>
                                        </p:tav>
                                      </p:tavLst>
                                    </p:anim>
                                    <p:animEffect transition="in" filter="fade">
                                      <p:cBhvr>
                                        <p:cTn id="35" dur="1000"/>
                                        <p:tgtEl>
                                          <p:spTgt spid="87"/>
                                        </p:tgtEl>
                                      </p:cBhvr>
                                    </p:animEffect>
                                  </p:childTnLst>
                                </p:cTn>
                              </p:par>
                            </p:childTnLst>
                          </p:cTn>
                        </p:par>
                        <p:par>
                          <p:cTn id="36" fill="hold">
                            <p:stCondLst>
                              <p:cond delay="4000"/>
                            </p:stCondLst>
                            <p:childTnLst>
                              <p:par>
                                <p:cTn id="37" presetID="12" presetClass="entr" presetSubtype="4" fill="hold" grpId="0" nodeType="afterEffect">
                                  <p:stCondLst>
                                    <p:cond delay="0"/>
                                  </p:stCondLst>
                                  <p:childTnLst>
                                    <p:set>
                                      <p:cBhvr>
                                        <p:cTn id="38" dur="1" fill="hold">
                                          <p:stCondLst>
                                            <p:cond delay="0"/>
                                          </p:stCondLst>
                                        </p:cTn>
                                        <p:tgtEl>
                                          <p:spTgt spid="104"/>
                                        </p:tgtEl>
                                        <p:attrNameLst>
                                          <p:attrName>style.visibility</p:attrName>
                                        </p:attrNameLst>
                                      </p:cBhvr>
                                      <p:to>
                                        <p:strVal val="visible"/>
                                      </p:to>
                                    </p:set>
                                    <p:anim calcmode="lin" valueType="num">
                                      <p:cBhvr additive="base">
                                        <p:cTn id="39" dur="500"/>
                                        <p:tgtEl>
                                          <p:spTgt spid="104"/>
                                        </p:tgtEl>
                                        <p:attrNameLst>
                                          <p:attrName>ppt_y</p:attrName>
                                        </p:attrNameLst>
                                      </p:cBhvr>
                                      <p:tavLst>
                                        <p:tav tm="0">
                                          <p:val>
                                            <p:strVal val="#ppt_y+#ppt_h*1.125000"/>
                                          </p:val>
                                        </p:tav>
                                        <p:tav tm="100000">
                                          <p:val>
                                            <p:strVal val="#ppt_y"/>
                                          </p:val>
                                        </p:tav>
                                      </p:tavLst>
                                    </p:anim>
                                    <p:animEffect transition="in" filter="wipe(up)">
                                      <p:cBhvr>
                                        <p:cTn id="40" dur="500"/>
                                        <p:tgtEl>
                                          <p:spTgt spid="104"/>
                                        </p:tgtEl>
                                      </p:cBhvr>
                                    </p:animEffect>
                                  </p:childTnLst>
                                </p:cTn>
                              </p:par>
                            </p:childTnLst>
                          </p:cTn>
                        </p:par>
                        <p:par>
                          <p:cTn id="41" fill="hold">
                            <p:stCondLst>
                              <p:cond delay="4500"/>
                            </p:stCondLst>
                            <p:childTnLst>
                              <p:par>
                                <p:cTn id="42" presetID="31" presetClass="entr" presetSubtype="0" fill="hold" nodeType="afterEffect">
                                  <p:stCondLst>
                                    <p:cond delay="0"/>
                                  </p:stCondLst>
                                  <p:childTnLst>
                                    <p:set>
                                      <p:cBhvr>
                                        <p:cTn id="43" dur="1" fill="hold">
                                          <p:stCondLst>
                                            <p:cond delay="0"/>
                                          </p:stCondLst>
                                        </p:cTn>
                                        <p:tgtEl>
                                          <p:spTgt spid="131"/>
                                        </p:tgtEl>
                                        <p:attrNameLst>
                                          <p:attrName>style.visibility</p:attrName>
                                        </p:attrNameLst>
                                      </p:cBhvr>
                                      <p:to>
                                        <p:strVal val="visible"/>
                                      </p:to>
                                    </p:set>
                                    <p:anim calcmode="lin" valueType="num">
                                      <p:cBhvr>
                                        <p:cTn id="44" dur="1000" fill="hold"/>
                                        <p:tgtEl>
                                          <p:spTgt spid="131"/>
                                        </p:tgtEl>
                                        <p:attrNameLst>
                                          <p:attrName>ppt_w</p:attrName>
                                        </p:attrNameLst>
                                      </p:cBhvr>
                                      <p:tavLst>
                                        <p:tav tm="0">
                                          <p:val>
                                            <p:fltVal val="0"/>
                                          </p:val>
                                        </p:tav>
                                        <p:tav tm="100000">
                                          <p:val>
                                            <p:strVal val="#ppt_w"/>
                                          </p:val>
                                        </p:tav>
                                      </p:tavLst>
                                    </p:anim>
                                    <p:anim calcmode="lin" valueType="num">
                                      <p:cBhvr>
                                        <p:cTn id="45" dur="1000" fill="hold"/>
                                        <p:tgtEl>
                                          <p:spTgt spid="131"/>
                                        </p:tgtEl>
                                        <p:attrNameLst>
                                          <p:attrName>ppt_h</p:attrName>
                                        </p:attrNameLst>
                                      </p:cBhvr>
                                      <p:tavLst>
                                        <p:tav tm="0">
                                          <p:val>
                                            <p:fltVal val="0"/>
                                          </p:val>
                                        </p:tav>
                                        <p:tav tm="100000">
                                          <p:val>
                                            <p:strVal val="#ppt_h"/>
                                          </p:val>
                                        </p:tav>
                                      </p:tavLst>
                                    </p:anim>
                                    <p:anim calcmode="lin" valueType="num">
                                      <p:cBhvr>
                                        <p:cTn id="46" dur="1000" fill="hold"/>
                                        <p:tgtEl>
                                          <p:spTgt spid="131"/>
                                        </p:tgtEl>
                                        <p:attrNameLst>
                                          <p:attrName>style.rotation</p:attrName>
                                        </p:attrNameLst>
                                      </p:cBhvr>
                                      <p:tavLst>
                                        <p:tav tm="0">
                                          <p:val>
                                            <p:fltVal val="90"/>
                                          </p:val>
                                        </p:tav>
                                        <p:tav tm="100000">
                                          <p:val>
                                            <p:fltVal val="0"/>
                                          </p:val>
                                        </p:tav>
                                      </p:tavLst>
                                    </p:anim>
                                    <p:animEffect transition="in" filter="fade">
                                      <p:cBhvr>
                                        <p:cTn id="47" dur="1000"/>
                                        <p:tgtEl>
                                          <p:spTgt spid="131"/>
                                        </p:tgtEl>
                                      </p:cBhvr>
                                    </p:animEffect>
                                  </p:childTnLst>
                                </p:cTn>
                              </p:par>
                            </p:childTnLst>
                          </p:cTn>
                        </p:par>
                        <p:par>
                          <p:cTn id="48" fill="hold">
                            <p:stCondLst>
                              <p:cond delay="5500"/>
                            </p:stCondLst>
                            <p:childTnLst>
                              <p:par>
                                <p:cTn id="49" presetID="12" presetClass="entr" presetSubtype="4"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 calcmode="lin" valueType="num">
                                      <p:cBhvr additive="base">
                                        <p:cTn id="51" dur="500"/>
                                        <p:tgtEl>
                                          <p:spTgt spid="136"/>
                                        </p:tgtEl>
                                        <p:attrNameLst>
                                          <p:attrName>ppt_y</p:attrName>
                                        </p:attrNameLst>
                                      </p:cBhvr>
                                      <p:tavLst>
                                        <p:tav tm="0">
                                          <p:val>
                                            <p:strVal val="#ppt_y+#ppt_h*1.125000"/>
                                          </p:val>
                                        </p:tav>
                                        <p:tav tm="100000">
                                          <p:val>
                                            <p:strVal val="#ppt_y"/>
                                          </p:val>
                                        </p:tav>
                                      </p:tavLst>
                                    </p:anim>
                                    <p:animEffect transition="in" filter="wipe(up)">
                                      <p:cBhvr>
                                        <p:cTn id="52" dur="500"/>
                                        <p:tgtEl>
                                          <p:spTgt spid="136"/>
                                        </p:tgtEl>
                                      </p:cBhvr>
                                    </p:animEffect>
                                  </p:childTnLst>
                                </p:cTn>
                              </p:par>
                            </p:childTnLst>
                          </p:cTn>
                        </p:par>
                        <p:par>
                          <p:cTn id="53" fill="hold">
                            <p:stCondLst>
                              <p:cond delay="6000"/>
                            </p:stCondLst>
                            <p:childTnLst>
                              <p:par>
                                <p:cTn id="54" presetID="31" presetClass="entr" presetSubtype="0" fill="hold" nodeType="afterEffect">
                                  <p:stCondLst>
                                    <p:cond delay="0"/>
                                  </p:stCondLst>
                                  <p:childTnLst>
                                    <p:set>
                                      <p:cBhvr>
                                        <p:cTn id="55" dur="1" fill="hold">
                                          <p:stCondLst>
                                            <p:cond delay="0"/>
                                          </p:stCondLst>
                                        </p:cTn>
                                        <p:tgtEl>
                                          <p:spTgt spid="137"/>
                                        </p:tgtEl>
                                        <p:attrNameLst>
                                          <p:attrName>style.visibility</p:attrName>
                                        </p:attrNameLst>
                                      </p:cBhvr>
                                      <p:to>
                                        <p:strVal val="visible"/>
                                      </p:to>
                                    </p:set>
                                    <p:anim calcmode="lin" valueType="num">
                                      <p:cBhvr>
                                        <p:cTn id="56" dur="1000" fill="hold"/>
                                        <p:tgtEl>
                                          <p:spTgt spid="137"/>
                                        </p:tgtEl>
                                        <p:attrNameLst>
                                          <p:attrName>ppt_w</p:attrName>
                                        </p:attrNameLst>
                                      </p:cBhvr>
                                      <p:tavLst>
                                        <p:tav tm="0">
                                          <p:val>
                                            <p:fltVal val="0"/>
                                          </p:val>
                                        </p:tav>
                                        <p:tav tm="100000">
                                          <p:val>
                                            <p:strVal val="#ppt_w"/>
                                          </p:val>
                                        </p:tav>
                                      </p:tavLst>
                                    </p:anim>
                                    <p:anim calcmode="lin" valueType="num">
                                      <p:cBhvr>
                                        <p:cTn id="57" dur="1000" fill="hold"/>
                                        <p:tgtEl>
                                          <p:spTgt spid="137"/>
                                        </p:tgtEl>
                                        <p:attrNameLst>
                                          <p:attrName>ppt_h</p:attrName>
                                        </p:attrNameLst>
                                      </p:cBhvr>
                                      <p:tavLst>
                                        <p:tav tm="0">
                                          <p:val>
                                            <p:fltVal val="0"/>
                                          </p:val>
                                        </p:tav>
                                        <p:tav tm="100000">
                                          <p:val>
                                            <p:strVal val="#ppt_h"/>
                                          </p:val>
                                        </p:tav>
                                      </p:tavLst>
                                    </p:anim>
                                    <p:anim calcmode="lin" valueType="num">
                                      <p:cBhvr>
                                        <p:cTn id="58" dur="1000" fill="hold"/>
                                        <p:tgtEl>
                                          <p:spTgt spid="137"/>
                                        </p:tgtEl>
                                        <p:attrNameLst>
                                          <p:attrName>style.rotation</p:attrName>
                                        </p:attrNameLst>
                                      </p:cBhvr>
                                      <p:tavLst>
                                        <p:tav tm="0">
                                          <p:val>
                                            <p:fltVal val="90"/>
                                          </p:val>
                                        </p:tav>
                                        <p:tav tm="100000">
                                          <p:val>
                                            <p:fltVal val="0"/>
                                          </p:val>
                                        </p:tav>
                                      </p:tavLst>
                                    </p:anim>
                                    <p:animEffect transition="in" filter="fade">
                                      <p:cBhvr>
                                        <p:cTn id="59" dur="1000"/>
                                        <p:tgtEl>
                                          <p:spTgt spid="137"/>
                                        </p:tgtEl>
                                      </p:cBhvr>
                                    </p:animEffect>
                                  </p:childTnLst>
                                </p:cTn>
                              </p:par>
                            </p:childTnLst>
                          </p:cTn>
                        </p:par>
                        <p:par>
                          <p:cTn id="60" fill="hold">
                            <p:stCondLst>
                              <p:cond delay="7000"/>
                            </p:stCondLst>
                            <p:childTnLst>
                              <p:par>
                                <p:cTn id="61" presetID="12" presetClass="entr" presetSubtype="4" fill="hold" grpId="0" nodeType="afterEffect">
                                  <p:stCondLst>
                                    <p:cond delay="0"/>
                                  </p:stCondLst>
                                  <p:childTnLst>
                                    <p:set>
                                      <p:cBhvr>
                                        <p:cTn id="62" dur="1" fill="hold">
                                          <p:stCondLst>
                                            <p:cond delay="0"/>
                                          </p:stCondLst>
                                        </p:cTn>
                                        <p:tgtEl>
                                          <p:spTgt spid="142"/>
                                        </p:tgtEl>
                                        <p:attrNameLst>
                                          <p:attrName>style.visibility</p:attrName>
                                        </p:attrNameLst>
                                      </p:cBhvr>
                                      <p:to>
                                        <p:strVal val="visible"/>
                                      </p:to>
                                    </p:set>
                                    <p:anim calcmode="lin" valueType="num">
                                      <p:cBhvr additive="base">
                                        <p:cTn id="63" dur="500"/>
                                        <p:tgtEl>
                                          <p:spTgt spid="142"/>
                                        </p:tgtEl>
                                        <p:attrNameLst>
                                          <p:attrName>ppt_y</p:attrName>
                                        </p:attrNameLst>
                                      </p:cBhvr>
                                      <p:tavLst>
                                        <p:tav tm="0">
                                          <p:val>
                                            <p:strVal val="#ppt_y+#ppt_h*1.125000"/>
                                          </p:val>
                                        </p:tav>
                                        <p:tav tm="100000">
                                          <p:val>
                                            <p:strVal val="#ppt_y"/>
                                          </p:val>
                                        </p:tav>
                                      </p:tavLst>
                                    </p:anim>
                                    <p:animEffect transition="in" filter="wipe(up)">
                                      <p:cBhvr>
                                        <p:cTn id="64"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67" grpId="0"/>
      <p:bldP spid="104" grpId="0"/>
      <p:bldP spid="136" grpId="0"/>
      <p:bldP spid="1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 25"/>
          <p:cNvGrpSpPr/>
          <p:nvPr/>
        </p:nvGrpSpPr>
        <p:grpSpPr>
          <a:xfrm>
            <a:off x="960120" y="1729704"/>
            <a:ext cx="1828800" cy="432384"/>
            <a:chOff x="960120" y="1201544"/>
            <a:chExt cx="1828800" cy="432384"/>
          </a:xfrm>
        </p:grpSpPr>
        <p:sp>
          <p:nvSpPr>
            <p:cNvPr id="2" name="圆角矩形 1"/>
            <p:cNvSpPr/>
            <p:nvPr/>
          </p:nvSpPr>
          <p:spPr>
            <a:xfrm>
              <a:off x="960120" y="1214203"/>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3" name="文本框 2"/>
            <p:cNvSpPr txBox="1"/>
            <p:nvPr/>
          </p:nvSpPr>
          <p:spPr>
            <a:xfrm>
              <a:off x="1521375" y="1201544"/>
              <a:ext cx="774571" cy="400110"/>
            </a:xfrm>
            <a:prstGeom prst="rect">
              <a:avLst/>
            </a:prstGeom>
            <a:noFill/>
          </p:spPr>
          <p:txBody>
            <a:bodyPr wrap="none" rtlCol="0">
              <a:spAutoFit/>
            </a:bodyPr>
            <a:lstStyle/>
            <a:p>
              <a:r>
                <a:rPr kumimoji="1" lang="zh-CN" altLang="en-US" sz="2000"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韩国</a:t>
              </a:r>
            </a:p>
          </p:txBody>
        </p:sp>
      </p:grpSp>
      <p:grpSp>
        <p:nvGrpSpPr>
          <p:cNvPr id="30" name="组 29"/>
          <p:cNvGrpSpPr/>
          <p:nvPr/>
        </p:nvGrpSpPr>
        <p:grpSpPr>
          <a:xfrm>
            <a:off x="960120" y="3169275"/>
            <a:ext cx="1828800" cy="419725"/>
            <a:chOff x="960120" y="2505651"/>
            <a:chExt cx="1828800" cy="419725"/>
          </a:xfrm>
        </p:grpSpPr>
        <p:sp>
          <p:nvSpPr>
            <p:cNvPr id="4" name="圆角矩形 3"/>
            <p:cNvSpPr/>
            <p:nvPr/>
          </p:nvSpPr>
          <p:spPr>
            <a:xfrm>
              <a:off x="960120" y="2505651"/>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2" name="文本框 11"/>
            <p:cNvSpPr txBox="1"/>
            <p:nvPr/>
          </p:nvSpPr>
          <p:spPr>
            <a:xfrm>
              <a:off x="1226422" y="2505651"/>
              <a:ext cx="1364476" cy="400110"/>
            </a:xfrm>
            <a:prstGeom prst="rect">
              <a:avLst/>
            </a:prstGeom>
            <a:noFill/>
          </p:spPr>
          <p:txBody>
            <a:bodyPr wrap="none" rtlCol="0">
              <a:spAutoFit/>
            </a:bodyPr>
            <a:lstStyle/>
            <a:p>
              <a:r>
                <a:rPr kumimoji="1" lang="zh-CN" altLang="en-US" sz="2000" spc="300">
                  <a:solidFill>
                    <a:schemeClr val="bg1"/>
                  </a:solidFill>
                  <a:latin typeface="阿里巴巴普惠体 R" panose="00020600040101010101" charset="-122"/>
                  <a:ea typeface="阿里巴巴普惠体 R" panose="00020600040101010101" charset="-122"/>
                  <a:cs typeface="阿里巴巴普惠体 R" panose="00020600040101010101" charset="-122"/>
                </a:rPr>
                <a:t>委内瑞拉</a:t>
              </a:r>
              <a:endParaRPr kumimoji="1" lang="zh-CN" altLang="en-US" sz="2000"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31" name="组 30"/>
          <p:cNvGrpSpPr/>
          <p:nvPr/>
        </p:nvGrpSpPr>
        <p:grpSpPr>
          <a:xfrm>
            <a:off x="960120" y="4610752"/>
            <a:ext cx="1828800" cy="422093"/>
            <a:chOff x="960120" y="3794731"/>
            <a:chExt cx="1828800" cy="422093"/>
          </a:xfrm>
        </p:grpSpPr>
        <p:sp>
          <p:nvSpPr>
            <p:cNvPr id="5" name="圆角矩形 4"/>
            <p:cNvSpPr/>
            <p:nvPr/>
          </p:nvSpPr>
          <p:spPr>
            <a:xfrm>
              <a:off x="960120" y="3797099"/>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3" name="文本框 12"/>
            <p:cNvSpPr txBox="1"/>
            <p:nvPr/>
          </p:nvSpPr>
          <p:spPr>
            <a:xfrm>
              <a:off x="1487234" y="3794731"/>
              <a:ext cx="774571" cy="400110"/>
            </a:xfrm>
            <a:prstGeom prst="rect">
              <a:avLst/>
            </a:prstGeom>
            <a:noFill/>
          </p:spPr>
          <p:txBody>
            <a:bodyPr wrap="none" rtlCol="0">
              <a:spAutoFit/>
            </a:bodyPr>
            <a:lstStyle/>
            <a:p>
              <a:r>
                <a:rPr kumimoji="1" lang="zh-CN" altLang="en-US" sz="2000" spc="300">
                  <a:solidFill>
                    <a:schemeClr val="bg1"/>
                  </a:solidFill>
                  <a:latin typeface="阿里巴巴普惠体 R" panose="00020600040101010101" charset="-122"/>
                  <a:ea typeface="阿里巴巴普惠体 R" panose="00020600040101010101" charset="-122"/>
                  <a:cs typeface="阿里巴巴普惠体 R" panose="00020600040101010101" charset="-122"/>
                </a:rPr>
                <a:t>苏丹</a:t>
              </a:r>
              <a:endParaRPr kumimoji="1" lang="zh-CN" altLang="en-US" sz="2000"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27" name="组 26"/>
          <p:cNvGrpSpPr/>
          <p:nvPr/>
        </p:nvGrpSpPr>
        <p:grpSpPr>
          <a:xfrm>
            <a:off x="6703851" y="1729704"/>
            <a:ext cx="1828800" cy="432384"/>
            <a:chOff x="6703851" y="1201544"/>
            <a:chExt cx="1828800" cy="432384"/>
          </a:xfrm>
        </p:grpSpPr>
        <p:sp>
          <p:nvSpPr>
            <p:cNvPr id="7" name="圆角矩形 6"/>
            <p:cNvSpPr/>
            <p:nvPr/>
          </p:nvSpPr>
          <p:spPr>
            <a:xfrm>
              <a:off x="6703851" y="1214203"/>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5" name="文本框 14"/>
            <p:cNvSpPr txBox="1"/>
            <p:nvPr/>
          </p:nvSpPr>
          <p:spPr>
            <a:xfrm>
              <a:off x="7212504" y="1201544"/>
              <a:ext cx="1069524" cy="400110"/>
            </a:xfrm>
            <a:prstGeom prst="rect">
              <a:avLst/>
            </a:prstGeom>
            <a:noFill/>
          </p:spPr>
          <p:txBody>
            <a:bodyPr wrap="none" rtlCol="0">
              <a:spAutoFit/>
            </a:bodyPr>
            <a:lstStyle/>
            <a:p>
              <a:r>
                <a:rPr kumimoji="1" lang="zh-CN" altLang="en-US" sz="2000" spc="300">
                  <a:solidFill>
                    <a:schemeClr val="bg1"/>
                  </a:solidFill>
                  <a:latin typeface="阿里巴巴普惠体 R" panose="00020600040101010101" charset="-122"/>
                  <a:ea typeface="阿里巴巴普惠体 R" panose="00020600040101010101" charset="-122"/>
                  <a:cs typeface="阿里巴巴普惠体 R" panose="00020600040101010101" charset="-122"/>
                </a:rPr>
                <a:t>新加坡</a:t>
              </a:r>
              <a:endParaRPr kumimoji="1" lang="zh-CN" altLang="en-US" sz="2000"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28" name="组 27"/>
          <p:cNvGrpSpPr/>
          <p:nvPr/>
        </p:nvGrpSpPr>
        <p:grpSpPr>
          <a:xfrm>
            <a:off x="6703851" y="3169275"/>
            <a:ext cx="1828800" cy="419725"/>
            <a:chOff x="6703851" y="2505651"/>
            <a:chExt cx="1828800" cy="419725"/>
          </a:xfrm>
        </p:grpSpPr>
        <p:sp>
          <p:nvSpPr>
            <p:cNvPr id="8" name="圆角矩形 7"/>
            <p:cNvSpPr/>
            <p:nvPr/>
          </p:nvSpPr>
          <p:spPr>
            <a:xfrm>
              <a:off x="6703851" y="2505651"/>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6" name="文本框 15"/>
            <p:cNvSpPr txBox="1"/>
            <p:nvPr/>
          </p:nvSpPr>
          <p:spPr>
            <a:xfrm>
              <a:off x="7230965" y="2505651"/>
              <a:ext cx="774571" cy="400110"/>
            </a:xfrm>
            <a:prstGeom prst="rect">
              <a:avLst/>
            </a:prstGeom>
            <a:noFill/>
          </p:spPr>
          <p:txBody>
            <a:bodyPr wrap="none" rtlCol="0">
              <a:spAutoFit/>
            </a:bodyPr>
            <a:lstStyle/>
            <a:p>
              <a:r>
                <a:rPr kumimoji="1" lang="zh-CN" altLang="en-US" sz="2000"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泰国</a:t>
              </a:r>
            </a:p>
          </p:txBody>
        </p:sp>
      </p:grpSp>
      <p:grpSp>
        <p:nvGrpSpPr>
          <p:cNvPr id="29" name="组 28"/>
          <p:cNvGrpSpPr/>
          <p:nvPr/>
        </p:nvGrpSpPr>
        <p:grpSpPr>
          <a:xfrm>
            <a:off x="6703851" y="4613120"/>
            <a:ext cx="2020424" cy="419725"/>
            <a:chOff x="6703851" y="3797099"/>
            <a:chExt cx="2020424" cy="419725"/>
          </a:xfrm>
        </p:grpSpPr>
        <p:sp>
          <p:nvSpPr>
            <p:cNvPr id="9" name="圆角矩形 8"/>
            <p:cNvSpPr/>
            <p:nvPr/>
          </p:nvSpPr>
          <p:spPr>
            <a:xfrm>
              <a:off x="6703851" y="3797099"/>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7" name="文本框 16"/>
            <p:cNvSpPr txBox="1"/>
            <p:nvPr/>
          </p:nvSpPr>
          <p:spPr>
            <a:xfrm>
              <a:off x="6770257" y="3797099"/>
              <a:ext cx="1954018" cy="369332"/>
            </a:xfrm>
            <a:prstGeom prst="rect">
              <a:avLst/>
            </a:prstGeom>
            <a:noFill/>
          </p:spPr>
          <p:txBody>
            <a:bodyPr wrap="square" rtlCol="0">
              <a:spAutoFit/>
            </a:bodyPr>
            <a:lstStyle/>
            <a:p>
              <a:r>
                <a:rPr kumimoji="1" lang="zh-CN" altLang="en-US"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捷克斯洛伐克</a:t>
              </a:r>
            </a:p>
          </p:txBody>
        </p:sp>
      </p:grpSp>
      <p:sp>
        <p:nvSpPr>
          <p:cNvPr id="19" name="矩形 18"/>
          <p:cNvSpPr/>
          <p:nvPr/>
        </p:nvSpPr>
        <p:spPr>
          <a:xfrm>
            <a:off x="960120" y="2182548"/>
            <a:ext cx="4722102" cy="60939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教师节是</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15</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日，在这天，学生们会送给老师们康乃馨，并和学生一起度过欢愉的一天</a:t>
            </a:r>
          </a:p>
        </p:txBody>
      </p:sp>
      <p:sp>
        <p:nvSpPr>
          <p:cNvPr id="20" name="矩形 19"/>
          <p:cNvSpPr/>
          <p:nvPr/>
        </p:nvSpPr>
        <p:spPr>
          <a:xfrm>
            <a:off x="6703851" y="2240169"/>
            <a:ext cx="4144083" cy="307777"/>
          </a:xfrm>
          <a:prstGeom prst="rect">
            <a:avLst/>
          </a:prstGeom>
        </p:spPr>
        <p:txBody>
          <a:bodyPr wrap="none">
            <a:spAutoFit/>
          </a:bodyPr>
          <a:lstStyle/>
          <a:p>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教师节是</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9</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日。这天新加坡所有的学校放假一天</a:t>
            </a:r>
          </a:p>
        </p:txBody>
      </p:sp>
      <p:sp>
        <p:nvSpPr>
          <p:cNvPr id="21" name="矩形 20"/>
          <p:cNvSpPr/>
          <p:nvPr/>
        </p:nvSpPr>
        <p:spPr>
          <a:xfrm>
            <a:off x="960120" y="3633933"/>
            <a:ext cx="5135880" cy="60939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每年</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15</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日定为教师节。这天除庆祝大会外，还有向教师献花等敬师活动。</a:t>
            </a:r>
          </a:p>
        </p:txBody>
      </p:sp>
      <p:sp>
        <p:nvSpPr>
          <p:cNvPr id="22" name="矩形 21"/>
          <p:cNvSpPr/>
          <p:nvPr/>
        </p:nvSpPr>
        <p:spPr>
          <a:xfrm>
            <a:off x="6703851" y="3691703"/>
            <a:ext cx="4876800" cy="60939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每年</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16</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日定为教师节。这天全国学校放假，各地的庆祝仪式上，向当年退休和刚参加工作的教师颁发奖状并献花</a:t>
            </a:r>
          </a:p>
        </p:txBody>
      </p:sp>
      <p:sp>
        <p:nvSpPr>
          <p:cNvPr id="23" name="矩形 22"/>
          <p:cNvSpPr/>
          <p:nvPr/>
        </p:nvSpPr>
        <p:spPr>
          <a:xfrm>
            <a:off x="960120" y="5120080"/>
            <a:ext cx="4960995" cy="60939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从</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1971</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24</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日起，全国实行教育改革，将这天定为教师节。中、小学一律放假一天，以示庆祝和纪念</a:t>
            </a:r>
          </a:p>
        </p:txBody>
      </p:sp>
      <p:sp>
        <p:nvSpPr>
          <p:cNvPr id="24" name="矩形 23"/>
          <p:cNvSpPr/>
          <p:nvPr/>
        </p:nvSpPr>
        <p:spPr>
          <a:xfrm>
            <a:off x="6703851" y="5120080"/>
            <a:ext cx="4876800" cy="867930"/>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每年</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3</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28</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日定为教师节。这天前后的一周之内，全国广泛而隆重地举行尊师重教活动。国家向优秀教师颁发勋章或授予荣誉称号等</a:t>
            </a:r>
          </a:p>
        </p:txBody>
      </p:sp>
      <p:grpSp>
        <p:nvGrpSpPr>
          <p:cNvPr id="32" name="组合 31"/>
          <p:cNvGrpSpPr/>
          <p:nvPr/>
        </p:nvGrpSpPr>
        <p:grpSpPr>
          <a:xfrm>
            <a:off x="289560" y="274319"/>
            <a:ext cx="8131768" cy="741942"/>
            <a:chOff x="289560" y="274319"/>
            <a:chExt cx="8131768" cy="741942"/>
          </a:xfrm>
        </p:grpSpPr>
        <p:sp>
          <p:nvSpPr>
            <p:cNvPr id="33" name="文本框 32"/>
            <p:cNvSpPr txBox="1"/>
            <p:nvPr/>
          </p:nvSpPr>
          <p:spPr>
            <a:xfrm>
              <a:off x="1630679" y="345208"/>
              <a:ext cx="6790649"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风格各异的各国教师节</a:t>
              </a:r>
            </a:p>
          </p:txBody>
        </p:sp>
        <p:pic>
          <p:nvPicPr>
            <p:cNvPr id="34" name="图片 33"/>
            <p:cNvPicPr>
              <a:picLocks noChangeAspect="1"/>
            </p:cNvPicPr>
            <p:nvPr/>
          </p:nvPicPr>
          <p:blipFill rotWithShape="1">
            <a:blip r:embed="rId3"/>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par>
                          <p:cTn id="23" fill="hold">
                            <p:stCondLst>
                              <p:cond delay="500"/>
                            </p:stCondLst>
                            <p:childTnLst>
                              <p:par>
                                <p:cTn id="24" presetID="2" presetClass="entr" presetSubtype="4" decel="5000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000" fill="hold"/>
                                        <p:tgtEl>
                                          <p:spTgt spid="19"/>
                                        </p:tgtEl>
                                        <p:attrNameLst>
                                          <p:attrName>ppt_x</p:attrName>
                                        </p:attrNameLst>
                                      </p:cBhvr>
                                      <p:tavLst>
                                        <p:tav tm="0">
                                          <p:val>
                                            <p:strVal val="#ppt_x"/>
                                          </p:val>
                                        </p:tav>
                                        <p:tav tm="100000">
                                          <p:val>
                                            <p:strVal val="#ppt_x"/>
                                          </p:val>
                                        </p:tav>
                                      </p:tavLst>
                                    </p:anim>
                                    <p:anim calcmode="lin" valueType="num">
                                      <p:cBhvr additive="base">
                                        <p:cTn id="27" dur="10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decel="50000" fill="hold" grpId="0" nodeType="withEffect">
                                  <p:stCondLst>
                                    <p:cond delay="20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0" fill="hold"/>
                                        <p:tgtEl>
                                          <p:spTgt spid="20"/>
                                        </p:tgtEl>
                                        <p:attrNameLst>
                                          <p:attrName>ppt_x</p:attrName>
                                        </p:attrNameLst>
                                      </p:cBhvr>
                                      <p:tavLst>
                                        <p:tav tm="0">
                                          <p:val>
                                            <p:strVal val="#ppt_x"/>
                                          </p:val>
                                        </p:tav>
                                        <p:tav tm="100000">
                                          <p:val>
                                            <p:strVal val="#ppt_x"/>
                                          </p:val>
                                        </p:tav>
                                      </p:tavLst>
                                    </p:anim>
                                    <p:anim calcmode="lin" valueType="num">
                                      <p:cBhvr additive="base">
                                        <p:cTn id="31" dur="1000" fill="hold"/>
                                        <p:tgtEl>
                                          <p:spTgt spid="20"/>
                                        </p:tgtEl>
                                        <p:attrNameLst>
                                          <p:attrName>ppt_y</p:attrName>
                                        </p:attrNameLst>
                                      </p:cBhvr>
                                      <p:tavLst>
                                        <p:tav tm="0">
                                          <p:val>
                                            <p:strVal val="1+#ppt_h/2"/>
                                          </p:val>
                                        </p:tav>
                                        <p:tav tm="100000">
                                          <p:val>
                                            <p:strVal val="#ppt_y"/>
                                          </p:val>
                                        </p:tav>
                                      </p:tavLst>
                                    </p:anim>
                                  </p:childTnLst>
                                </p:cTn>
                              </p:par>
                              <p:par>
                                <p:cTn id="32" presetID="2" presetClass="entr" presetSubtype="4" decel="50000" fill="hold" grpId="0" nodeType="withEffect">
                                  <p:stCondLst>
                                    <p:cond delay="4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1000" fill="hold"/>
                                        <p:tgtEl>
                                          <p:spTgt spid="21"/>
                                        </p:tgtEl>
                                        <p:attrNameLst>
                                          <p:attrName>ppt_x</p:attrName>
                                        </p:attrNameLst>
                                      </p:cBhvr>
                                      <p:tavLst>
                                        <p:tav tm="0">
                                          <p:val>
                                            <p:strVal val="#ppt_x"/>
                                          </p:val>
                                        </p:tav>
                                        <p:tav tm="100000">
                                          <p:val>
                                            <p:strVal val="#ppt_x"/>
                                          </p:val>
                                        </p:tav>
                                      </p:tavLst>
                                    </p:anim>
                                    <p:anim calcmode="lin" valueType="num">
                                      <p:cBhvr additive="base">
                                        <p:cTn id="35" dur="1000" fill="hold"/>
                                        <p:tgtEl>
                                          <p:spTgt spid="21"/>
                                        </p:tgtEl>
                                        <p:attrNameLst>
                                          <p:attrName>ppt_y</p:attrName>
                                        </p:attrNameLst>
                                      </p:cBhvr>
                                      <p:tavLst>
                                        <p:tav tm="0">
                                          <p:val>
                                            <p:strVal val="1+#ppt_h/2"/>
                                          </p:val>
                                        </p:tav>
                                        <p:tav tm="100000">
                                          <p:val>
                                            <p:strVal val="#ppt_y"/>
                                          </p:val>
                                        </p:tav>
                                      </p:tavLst>
                                    </p:anim>
                                  </p:childTnLst>
                                </p:cTn>
                              </p:par>
                              <p:par>
                                <p:cTn id="36" presetID="2" presetClass="entr" presetSubtype="4" decel="50000" fill="hold" grpId="0" nodeType="withEffect">
                                  <p:stCondLst>
                                    <p:cond delay="6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000" fill="hold"/>
                                        <p:tgtEl>
                                          <p:spTgt spid="22"/>
                                        </p:tgtEl>
                                        <p:attrNameLst>
                                          <p:attrName>ppt_x</p:attrName>
                                        </p:attrNameLst>
                                      </p:cBhvr>
                                      <p:tavLst>
                                        <p:tav tm="0">
                                          <p:val>
                                            <p:strVal val="#ppt_x"/>
                                          </p:val>
                                        </p:tav>
                                        <p:tav tm="100000">
                                          <p:val>
                                            <p:strVal val="#ppt_x"/>
                                          </p:val>
                                        </p:tav>
                                      </p:tavLst>
                                    </p:anim>
                                    <p:anim calcmode="lin" valueType="num">
                                      <p:cBhvr additive="base">
                                        <p:cTn id="39" dur="1000" fill="hold"/>
                                        <p:tgtEl>
                                          <p:spTgt spid="22"/>
                                        </p:tgtEl>
                                        <p:attrNameLst>
                                          <p:attrName>ppt_y</p:attrName>
                                        </p:attrNameLst>
                                      </p:cBhvr>
                                      <p:tavLst>
                                        <p:tav tm="0">
                                          <p:val>
                                            <p:strVal val="1+#ppt_h/2"/>
                                          </p:val>
                                        </p:tav>
                                        <p:tav tm="100000">
                                          <p:val>
                                            <p:strVal val="#ppt_y"/>
                                          </p:val>
                                        </p:tav>
                                      </p:tavLst>
                                    </p:anim>
                                  </p:childTnLst>
                                </p:cTn>
                              </p:par>
                              <p:par>
                                <p:cTn id="40" presetID="2" presetClass="entr" presetSubtype="4" decel="50000" fill="hold" grpId="0" nodeType="withEffect">
                                  <p:stCondLst>
                                    <p:cond delay="8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000" fill="hold"/>
                                        <p:tgtEl>
                                          <p:spTgt spid="23"/>
                                        </p:tgtEl>
                                        <p:attrNameLst>
                                          <p:attrName>ppt_x</p:attrName>
                                        </p:attrNameLst>
                                      </p:cBhvr>
                                      <p:tavLst>
                                        <p:tav tm="0">
                                          <p:val>
                                            <p:strVal val="#ppt_x"/>
                                          </p:val>
                                        </p:tav>
                                        <p:tav tm="100000">
                                          <p:val>
                                            <p:strVal val="#ppt_x"/>
                                          </p:val>
                                        </p:tav>
                                      </p:tavLst>
                                    </p:anim>
                                    <p:anim calcmode="lin" valueType="num">
                                      <p:cBhvr additive="base">
                                        <p:cTn id="43" dur="10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4" decel="50000" fill="hold" grpId="0" nodeType="withEffect">
                                  <p:stCondLst>
                                    <p:cond delay="100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1000" fill="hold"/>
                                        <p:tgtEl>
                                          <p:spTgt spid="24"/>
                                        </p:tgtEl>
                                        <p:attrNameLst>
                                          <p:attrName>ppt_x</p:attrName>
                                        </p:attrNameLst>
                                      </p:cBhvr>
                                      <p:tavLst>
                                        <p:tav tm="0">
                                          <p:val>
                                            <p:strVal val="#ppt_x"/>
                                          </p:val>
                                        </p:tav>
                                        <p:tav tm="100000">
                                          <p:val>
                                            <p:strVal val="#ppt_x"/>
                                          </p:val>
                                        </p:tav>
                                      </p:tavLst>
                                    </p:anim>
                                    <p:anim calcmode="lin" valueType="num">
                                      <p:cBhvr additive="base">
                                        <p:cTn id="47"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 9"/>
          <p:cNvGrpSpPr/>
          <p:nvPr/>
        </p:nvGrpSpPr>
        <p:grpSpPr>
          <a:xfrm>
            <a:off x="842134" y="2360465"/>
            <a:ext cx="1828800" cy="426681"/>
            <a:chOff x="960120" y="1963637"/>
            <a:chExt cx="1828800" cy="426681"/>
          </a:xfrm>
        </p:grpSpPr>
        <p:sp>
          <p:nvSpPr>
            <p:cNvPr id="3" name="圆角矩形 2"/>
            <p:cNvSpPr/>
            <p:nvPr/>
          </p:nvSpPr>
          <p:spPr>
            <a:xfrm>
              <a:off x="960120" y="1970593"/>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5" name="文本框 4"/>
            <p:cNvSpPr txBox="1"/>
            <p:nvPr/>
          </p:nvSpPr>
          <p:spPr>
            <a:xfrm>
              <a:off x="1521375" y="1963637"/>
              <a:ext cx="774571" cy="400110"/>
            </a:xfrm>
            <a:prstGeom prst="rect">
              <a:avLst/>
            </a:prstGeom>
            <a:noFill/>
          </p:spPr>
          <p:txBody>
            <a:bodyPr wrap="none" rtlCol="0">
              <a:spAutoFit/>
            </a:bodyPr>
            <a:lstStyle/>
            <a:p>
              <a:r>
                <a:rPr kumimoji="1" lang="zh-CN" altLang="en-US" sz="2000"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德国</a:t>
              </a:r>
            </a:p>
          </p:txBody>
        </p:sp>
      </p:grpSp>
      <p:grpSp>
        <p:nvGrpSpPr>
          <p:cNvPr id="12" name="组 11"/>
          <p:cNvGrpSpPr/>
          <p:nvPr/>
        </p:nvGrpSpPr>
        <p:grpSpPr>
          <a:xfrm>
            <a:off x="842134" y="3982966"/>
            <a:ext cx="1828800" cy="426681"/>
            <a:chOff x="960120" y="3422044"/>
            <a:chExt cx="1828800" cy="426681"/>
          </a:xfrm>
        </p:grpSpPr>
        <p:sp>
          <p:nvSpPr>
            <p:cNvPr id="4" name="圆角矩形 3"/>
            <p:cNvSpPr/>
            <p:nvPr/>
          </p:nvSpPr>
          <p:spPr>
            <a:xfrm>
              <a:off x="960120" y="3429000"/>
              <a:ext cx="1828800" cy="419725"/>
            </a:xfrm>
            <a:prstGeom prst="roundRect">
              <a:avLst>
                <a:gd name="adj" fmla="val 50000"/>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6" name="文本框 5"/>
            <p:cNvSpPr txBox="1"/>
            <p:nvPr/>
          </p:nvSpPr>
          <p:spPr>
            <a:xfrm>
              <a:off x="1339758" y="3422044"/>
              <a:ext cx="1069524" cy="400110"/>
            </a:xfrm>
            <a:prstGeom prst="rect">
              <a:avLst/>
            </a:prstGeom>
            <a:noFill/>
          </p:spPr>
          <p:txBody>
            <a:bodyPr wrap="none" rtlCol="0">
              <a:spAutoFit/>
            </a:bodyPr>
            <a:lstStyle/>
            <a:p>
              <a:r>
                <a:rPr kumimoji="1" lang="zh-CN" altLang="en-US" sz="2000" spc="3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匈牙利</a:t>
              </a:r>
            </a:p>
          </p:txBody>
        </p:sp>
      </p:grpSp>
      <p:sp>
        <p:nvSpPr>
          <p:cNvPr id="7" name="矩形 6"/>
          <p:cNvSpPr/>
          <p:nvPr/>
        </p:nvSpPr>
        <p:spPr>
          <a:xfrm>
            <a:off x="842134" y="2961747"/>
            <a:ext cx="5166799" cy="369332"/>
          </a:xfrm>
          <a:prstGeom prst="rect">
            <a:avLst/>
          </a:prstGeom>
        </p:spPr>
        <p:txBody>
          <a:bodyPr wrap="none">
            <a:spAutoFit/>
          </a:bodyPr>
          <a:lstStyle/>
          <a:p>
            <a:r>
              <a:rPr lang="zh-CN" altLang="en-US" dirty="0">
                <a:latin typeface="阿里巴巴普惠体 R" panose="00020600040101010101" charset="-122"/>
                <a:ea typeface="阿里巴巴普惠体 R" panose="00020600040101010101" charset="-122"/>
              </a:rPr>
              <a:t>每年</a:t>
            </a:r>
            <a:r>
              <a:rPr lang="en-US" altLang="zh-CN" dirty="0">
                <a:latin typeface="阿里巴巴普惠体 R" panose="00020600040101010101" charset="-122"/>
                <a:ea typeface="阿里巴巴普惠体 R" panose="00020600040101010101" charset="-122"/>
              </a:rPr>
              <a:t>6</a:t>
            </a:r>
            <a:r>
              <a:rPr lang="zh-CN" altLang="en-US" dirty="0">
                <a:latin typeface="阿里巴巴普惠体 R" panose="00020600040101010101" charset="-122"/>
                <a:ea typeface="阿里巴巴普惠体 R" panose="00020600040101010101" charset="-122"/>
              </a:rPr>
              <a:t>月</a:t>
            </a:r>
            <a:r>
              <a:rPr lang="en-US" altLang="zh-CN" dirty="0">
                <a:latin typeface="阿里巴巴普惠体 R" panose="00020600040101010101" charset="-122"/>
                <a:ea typeface="阿里巴巴普惠体 R" panose="00020600040101010101" charset="-122"/>
              </a:rPr>
              <a:t>12</a:t>
            </a:r>
            <a:r>
              <a:rPr lang="zh-CN" altLang="en-US" dirty="0">
                <a:latin typeface="阿里巴巴普惠体 R" panose="00020600040101010101" charset="-122"/>
                <a:ea typeface="阿里巴巴普惠体 R" panose="00020600040101010101" charset="-122"/>
              </a:rPr>
              <a:t>日定为教师节。各地开展尊师敬师活动</a:t>
            </a:r>
          </a:p>
        </p:txBody>
      </p:sp>
      <p:sp>
        <p:nvSpPr>
          <p:cNvPr id="2" name="矩形 1"/>
          <p:cNvSpPr/>
          <p:nvPr/>
        </p:nvSpPr>
        <p:spPr>
          <a:xfrm>
            <a:off x="842134" y="4597860"/>
            <a:ext cx="5135880" cy="978729"/>
          </a:xfrm>
          <a:prstGeom prst="rect">
            <a:avLst/>
          </a:prstGeom>
        </p:spPr>
        <p:txBody>
          <a:bodyPr wrap="square">
            <a:spAutoFit/>
          </a:bodyPr>
          <a:lstStyle/>
          <a:p>
            <a:pPr>
              <a:lnSpc>
                <a:spcPct val="120000"/>
              </a:lnSpc>
            </a:pPr>
            <a:r>
              <a:rPr lang="zh-CN" altLang="en-US" sz="1600" dirty="0">
                <a:latin typeface="阿里巴巴普惠体 R" panose="00020600040101010101" charset="-122"/>
                <a:ea typeface="阿里巴巴普惠体 R" panose="00020600040101010101" charset="-122"/>
              </a:rPr>
              <a:t>每年</a:t>
            </a:r>
            <a:r>
              <a:rPr lang="en-US" altLang="zh-CN" sz="1600" dirty="0">
                <a:latin typeface="阿里巴巴普惠体 R" panose="00020600040101010101" charset="-122"/>
                <a:ea typeface="阿里巴巴普惠体 R" panose="00020600040101010101" charset="-122"/>
              </a:rPr>
              <a:t>6</a:t>
            </a:r>
            <a:r>
              <a:rPr lang="zh-CN" altLang="en-US" sz="1600" dirty="0">
                <a:latin typeface="阿里巴巴普惠体 R" panose="00020600040101010101" charset="-122"/>
                <a:ea typeface="阿里巴巴普惠体 R" panose="00020600040101010101" charset="-122"/>
              </a:rPr>
              <a:t>月的第一个周一定为教师节。节前，国家要召开教师代表大会，表彰和命名一批优秀的教育工作者，有的还颁以重奖。</a:t>
            </a:r>
          </a:p>
        </p:txBody>
      </p:sp>
      <p:pic>
        <p:nvPicPr>
          <p:cNvPr id="9" name="图片 8"/>
          <p:cNvPicPr>
            <a:picLocks noChangeAspect="1"/>
          </p:cNvPicPr>
          <p:nvPr/>
        </p:nvPicPr>
        <p:blipFill>
          <a:blip r:embed="rId3"/>
          <a:stretch>
            <a:fillRect/>
          </a:stretch>
        </p:blipFill>
        <p:spPr>
          <a:xfrm>
            <a:off x="6357652" y="2164702"/>
            <a:ext cx="5137150" cy="3321698"/>
          </a:xfrm>
          <a:prstGeom prst="rect">
            <a:avLst/>
          </a:prstGeom>
          <a:solidFill>
            <a:srgbClr val="FFFFFF">
              <a:shade val="85000"/>
            </a:srgbClr>
          </a:solidFill>
          <a:ln w="88900" cap="sq">
            <a:solidFill>
              <a:srgbClr val="FFFFFF"/>
            </a:solidFill>
            <a:miter lim="800000"/>
            <a:headEnd/>
            <a:tailEnd/>
          </a:ln>
          <a:effectLst/>
          <a:scene3d>
            <a:camera prst="orthographicFront"/>
            <a:lightRig rig="twoPt" dir="t">
              <a:rot lat="0" lon="0" rev="7200000"/>
            </a:lightRig>
          </a:scene3d>
          <a:sp3d>
            <a:bevelT w="25400" h="19050"/>
            <a:contourClr>
              <a:srgbClr val="FFFFFF"/>
            </a:contourClr>
          </a:sp3d>
        </p:spPr>
      </p:pic>
      <p:grpSp>
        <p:nvGrpSpPr>
          <p:cNvPr id="13" name="组合 12"/>
          <p:cNvGrpSpPr/>
          <p:nvPr/>
        </p:nvGrpSpPr>
        <p:grpSpPr>
          <a:xfrm>
            <a:off x="289560" y="274319"/>
            <a:ext cx="8131768" cy="741942"/>
            <a:chOff x="289560" y="274319"/>
            <a:chExt cx="8131768" cy="741942"/>
          </a:xfrm>
        </p:grpSpPr>
        <p:sp>
          <p:nvSpPr>
            <p:cNvPr id="14" name="文本框 13"/>
            <p:cNvSpPr txBox="1"/>
            <p:nvPr/>
          </p:nvSpPr>
          <p:spPr>
            <a:xfrm>
              <a:off x="1630679" y="345208"/>
              <a:ext cx="6790649"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风格各异的各国教师节</a:t>
              </a:r>
            </a:p>
          </p:txBody>
        </p:sp>
        <p:pic>
          <p:nvPicPr>
            <p:cNvPr id="15" name="图片 14"/>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2099"/>
                            </p:stCondLst>
                            <p:childTnLst>
                              <p:par>
                                <p:cTn id="16" presetID="1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ppt_h*1.125000"/>
                                          </p:val>
                                        </p:tav>
                                        <p:tav tm="100000">
                                          <p:val>
                                            <p:strVal val="#ppt_y"/>
                                          </p:val>
                                        </p:tav>
                                      </p:tavLst>
                                    </p:anim>
                                    <p:animEffect transition="in" filter="wipe(up)">
                                      <p:cBhvr>
                                        <p:cTn id="19" dur="500"/>
                                        <p:tgtEl>
                                          <p:spTgt spid="12"/>
                                        </p:tgtEl>
                                      </p:cBhvr>
                                    </p:animEffect>
                                  </p:childTnLst>
                                </p:cTn>
                              </p:par>
                            </p:childTnLst>
                          </p:cTn>
                        </p:par>
                        <p:par>
                          <p:cTn id="20" fill="hold">
                            <p:stCondLst>
                              <p:cond delay="2599"/>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5800"/>
                            </p:stCondLst>
                            <p:childTnLst>
                              <p:par>
                                <p:cTn id="27" presetID="5" presetClass="entr" presetSubtype="1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85817" y="0"/>
            <a:ext cx="7820366" cy="3108960"/>
            <a:chOff x="2439817" y="-645324"/>
            <a:chExt cx="7820366" cy="3108960"/>
          </a:xfrm>
        </p:grpSpPr>
        <p:pic>
          <p:nvPicPr>
            <p:cNvPr id="7" name="图片 6"/>
            <p:cNvPicPr>
              <a:picLocks noChangeAspect="1"/>
            </p:cNvPicPr>
            <p:nvPr/>
          </p:nvPicPr>
          <p:blipFill rotWithShape="1">
            <a:blip r:embed="rId3"/>
            <a:srcRect/>
            <a:stretch>
              <a:fillRect/>
            </a:stretch>
          </p:blipFill>
          <p:spPr>
            <a:xfrm rot="16200000" flipH="1">
              <a:off x="2840429" y="-1045935"/>
              <a:ext cx="3108959" cy="3910183"/>
            </a:xfrm>
            <a:prstGeom prst="rect">
              <a:avLst/>
            </a:prstGeom>
          </p:spPr>
        </p:pic>
        <p:pic>
          <p:nvPicPr>
            <p:cNvPr id="9" name="图片 8"/>
            <p:cNvPicPr>
              <a:picLocks noChangeAspect="1"/>
            </p:cNvPicPr>
            <p:nvPr/>
          </p:nvPicPr>
          <p:blipFill rotWithShape="1">
            <a:blip r:embed="rId3"/>
            <a:srcRect/>
            <a:stretch>
              <a:fillRect/>
            </a:stretch>
          </p:blipFill>
          <p:spPr>
            <a:xfrm rot="5400000">
              <a:off x="6750612" y="-1045936"/>
              <a:ext cx="3108959" cy="3910183"/>
            </a:xfrm>
            <a:prstGeom prst="rect">
              <a:avLst/>
            </a:prstGeom>
          </p:spPr>
        </p:pic>
      </p:grpSp>
      <p:sp>
        <p:nvSpPr>
          <p:cNvPr id="13" name="文本框 12"/>
          <p:cNvSpPr txBox="1"/>
          <p:nvPr/>
        </p:nvSpPr>
        <p:spPr>
          <a:xfrm>
            <a:off x="4830626" y="886468"/>
            <a:ext cx="2530748" cy="938719"/>
          </a:xfrm>
          <a:prstGeom prst="rect">
            <a:avLst/>
          </a:prstGeom>
          <a:noFill/>
        </p:spPr>
        <p:txBody>
          <a:bodyPr wrap="square" rtlCol="0">
            <a:spAutoFit/>
          </a:bodyPr>
          <a:lstStyle/>
          <a:p>
            <a:pPr algn="ctr"/>
            <a:r>
              <a:rPr lang="zh-CN" altLang="en-US" sz="55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结   语</a:t>
            </a:r>
          </a:p>
        </p:txBody>
      </p:sp>
      <p:sp>
        <p:nvSpPr>
          <p:cNvPr id="15" name="矩形 14"/>
          <p:cNvSpPr/>
          <p:nvPr/>
        </p:nvSpPr>
        <p:spPr>
          <a:xfrm>
            <a:off x="1041032" y="2910998"/>
            <a:ext cx="4946813" cy="2461700"/>
          </a:xfrm>
          <a:prstGeom prst="rect">
            <a:avLst/>
          </a:prstGeom>
        </p:spPr>
        <p:txBody>
          <a:bodyPr wrap="square">
            <a:spAutoFit/>
          </a:bodyPr>
          <a:lstStyle/>
          <a:p>
            <a:pPr>
              <a:lnSpc>
                <a:spcPct val="200000"/>
              </a:lnSpc>
            </a:pPr>
            <a:r>
              <a:rPr lang="zh-CN" altLang="en-US" sz="20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“凡学之道，严师为难。师严然后道尊，道尊然后民知敬学。”求学路上，尊师是最难的，却也是最重要的。教师节将至，祝所有辛勤工作的老师们，节日快乐！</a:t>
            </a:r>
          </a:p>
        </p:txBody>
      </p:sp>
      <p:pic>
        <p:nvPicPr>
          <p:cNvPr id="16" name="图片 15"/>
          <p:cNvPicPr>
            <a:picLocks noChangeAspect="1"/>
          </p:cNvPicPr>
          <p:nvPr/>
        </p:nvPicPr>
        <p:blipFill>
          <a:blip r:embed="rId4"/>
          <a:stretch>
            <a:fillRect/>
          </a:stretch>
        </p:blipFill>
        <p:spPr>
          <a:xfrm>
            <a:off x="6350000" y="1584887"/>
            <a:ext cx="5113922" cy="51139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4500"/>
                            </p:stCondLst>
                            <p:childTnLst>
                              <p:par>
                                <p:cTn id="17" presetID="6"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4"/>
          <a:srcRect/>
          <a:stretch>
            <a:fillRect/>
          </a:stretch>
        </p:blipFill>
        <p:spPr>
          <a:xfrm rot="16200000">
            <a:off x="-378145" y="378146"/>
            <a:ext cx="4675241" cy="3918950"/>
          </a:xfrm>
          <a:prstGeom prst="rect">
            <a:avLst/>
          </a:prstGeom>
        </p:spPr>
      </p:pic>
      <p:pic>
        <p:nvPicPr>
          <p:cNvPr id="41" name="图片 40"/>
          <p:cNvPicPr>
            <a:picLocks noChangeAspect="1"/>
          </p:cNvPicPr>
          <p:nvPr/>
        </p:nvPicPr>
        <p:blipFill rotWithShape="1">
          <a:blip r:embed="rId5"/>
          <a:srcRect/>
          <a:stretch>
            <a:fillRect/>
          </a:stretch>
        </p:blipFill>
        <p:spPr>
          <a:xfrm rot="14400000" flipV="1">
            <a:off x="7983002" y="2109795"/>
            <a:ext cx="5732998" cy="3620541"/>
          </a:xfrm>
          <a:prstGeom prst="rect">
            <a:avLst/>
          </a:prstGeom>
        </p:spPr>
      </p:pic>
      <p:pic>
        <p:nvPicPr>
          <p:cNvPr id="40" name="图片 39"/>
          <p:cNvPicPr>
            <a:picLocks noChangeAspect="1"/>
          </p:cNvPicPr>
          <p:nvPr/>
        </p:nvPicPr>
        <p:blipFill rotWithShape="1">
          <a:blip r:embed="rId6"/>
          <a:srcRect/>
          <a:stretch>
            <a:fillRect/>
          </a:stretch>
        </p:blipFill>
        <p:spPr>
          <a:xfrm rot="16200000">
            <a:off x="9465103" y="4131103"/>
            <a:ext cx="2415626" cy="3038168"/>
          </a:xfrm>
          <a:prstGeom prst="rect">
            <a:avLst/>
          </a:prstGeom>
        </p:spPr>
      </p:pic>
      <p:sp>
        <p:nvSpPr>
          <p:cNvPr id="50" name="文本框 49"/>
          <p:cNvSpPr txBox="1"/>
          <p:nvPr/>
        </p:nvSpPr>
        <p:spPr>
          <a:xfrm>
            <a:off x="3972391" y="5237520"/>
            <a:ext cx="4069080" cy="368300"/>
          </a:xfrm>
          <a:prstGeom prst="rect">
            <a:avLst/>
          </a:prstGeom>
          <a:noFill/>
        </p:spPr>
        <p:txBody>
          <a:bodyPr wrap="none" rtlCol="0">
            <a:spAutoFit/>
          </a:bodyPr>
          <a:lstStyle/>
          <a:p>
            <a:pPr algn="ctr"/>
            <a:r>
              <a:rPr lang="zh-CN" altLang="en-US" dirty="0">
                <a:solidFill>
                  <a:srgbClr val="3187A8"/>
                </a:solidFill>
                <a:latin typeface="阿里巴巴普惠体 R" panose="00020600040101010101" charset="-122"/>
                <a:ea typeface="阿里巴巴普惠体 R" panose="00020600040101010101" charset="-122"/>
              </a:rPr>
              <a:t>汇报人：第一</a:t>
            </a:r>
            <a:r>
              <a:rPr lang="en-US" altLang="zh-CN" dirty="0">
                <a:solidFill>
                  <a:srgbClr val="3187A8"/>
                </a:solidFill>
                <a:latin typeface="阿里巴巴普惠体 R" panose="00020600040101010101" charset="-122"/>
                <a:ea typeface="阿里巴巴普惠体 R" panose="00020600040101010101" charset="-122"/>
              </a:rPr>
              <a:t>PPT   </a:t>
            </a:r>
            <a:r>
              <a:rPr lang="zh-CN" altLang="en-US" dirty="0">
                <a:solidFill>
                  <a:srgbClr val="3187A8"/>
                </a:solidFill>
                <a:latin typeface="阿里巴巴普惠体 R" panose="00020600040101010101" charset="-122"/>
                <a:ea typeface="阿里巴巴普惠体 R" panose="00020600040101010101" charset="-122"/>
              </a:rPr>
              <a:t>时间：</a:t>
            </a:r>
            <a:r>
              <a:rPr lang="en-US" altLang="zh-CN" dirty="0">
                <a:solidFill>
                  <a:srgbClr val="3187A8"/>
                </a:solidFill>
                <a:latin typeface="阿里巴巴普惠体 R" panose="00020600040101010101" charset="-122"/>
                <a:ea typeface="阿里巴巴普惠体 R" panose="00020600040101010101" charset="-122"/>
              </a:rPr>
              <a:t>2030.12.12</a:t>
            </a:r>
          </a:p>
        </p:txBody>
      </p:sp>
      <p:sp>
        <p:nvSpPr>
          <p:cNvPr id="8" name="TextBox 7"/>
          <p:cNvSpPr txBox="1"/>
          <p:nvPr/>
        </p:nvSpPr>
        <p:spPr>
          <a:xfrm>
            <a:off x="3120390" y="1592580"/>
            <a:ext cx="3134191" cy="1862048"/>
          </a:xfrm>
          <a:prstGeom prst="rect">
            <a:avLst/>
          </a:prstGeom>
          <a:noFill/>
        </p:spPr>
        <p:txBody>
          <a:bodyPr wrap="none" rtlCol="0">
            <a:spAutoFit/>
          </a:bodyPr>
          <a:lstStyle/>
          <a:p>
            <a:r>
              <a:rPr lang="zh-CN" altLang="en-US" sz="11500" dirty="0" smtClean="0">
                <a:solidFill>
                  <a:srgbClr val="3187A8"/>
                </a:solidFill>
                <a:latin typeface="汉仪大宋简" panose="02010609000101010101" pitchFamily="49" charset="-122"/>
                <a:ea typeface="汉仪大宋简" panose="02010609000101010101" pitchFamily="49" charset="-122"/>
              </a:rPr>
              <a:t>教师</a:t>
            </a:r>
            <a:endParaRPr lang="zh-CN" altLang="en-US" sz="11500" dirty="0">
              <a:solidFill>
                <a:srgbClr val="3187A8"/>
              </a:solidFill>
              <a:latin typeface="汉仪大宋简" panose="02010609000101010101" pitchFamily="49" charset="-122"/>
              <a:ea typeface="汉仪大宋简" panose="02010609000101010101" pitchFamily="49" charset="-122"/>
            </a:endParaRPr>
          </a:p>
        </p:txBody>
      </p:sp>
      <p:sp>
        <p:nvSpPr>
          <p:cNvPr id="9" name="TextBox 8"/>
          <p:cNvSpPr txBox="1"/>
          <p:nvPr/>
        </p:nvSpPr>
        <p:spPr>
          <a:xfrm>
            <a:off x="6025981" y="963930"/>
            <a:ext cx="3249608" cy="3770263"/>
          </a:xfrm>
          <a:prstGeom prst="rect">
            <a:avLst/>
          </a:prstGeom>
          <a:noFill/>
        </p:spPr>
        <p:txBody>
          <a:bodyPr wrap="none" rtlCol="0">
            <a:spAutoFit/>
          </a:bodyPr>
          <a:lstStyle/>
          <a:p>
            <a:r>
              <a:rPr lang="zh-CN" altLang="en-US" sz="23900" dirty="0" smtClean="0">
                <a:solidFill>
                  <a:srgbClr val="3187A8"/>
                </a:solidFill>
                <a:latin typeface="汉仪大宋简" panose="02010609000101010101" pitchFamily="49" charset="-122"/>
                <a:ea typeface="汉仪大宋简" panose="02010609000101010101" pitchFamily="49" charset="-122"/>
              </a:rPr>
              <a:t>节</a:t>
            </a:r>
            <a:endParaRPr lang="zh-CN" altLang="en-US" sz="23900" dirty="0">
              <a:solidFill>
                <a:srgbClr val="3187A8"/>
              </a:solidFill>
              <a:latin typeface="汉仪大宋简" panose="02010609000101010101" pitchFamily="49" charset="-122"/>
              <a:ea typeface="汉仪大宋简" panose="02010609000101010101" pitchFamily="49" charset="-122"/>
            </a:endParaRPr>
          </a:p>
        </p:txBody>
      </p:sp>
      <p:sp>
        <p:nvSpPr>
          <p:cNvPr id="10" name="矩形 9"/>
          <p:cNvSpPr/>
          <p:nvPr/>
        </p:nvSpPr>
        <p:spPr>
          <a:xfrm>
            <a:off x="3358515" y="3454628"/>
            <a:ext cx="2305050" cy="728752"/>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solidFill>
                  <a:schemeClr val="bg1"/>
                </a:solidFill>
                <a:latin typeface="方正细谭黑简体" panose="02000000000000000000" pitchFamily="2" charset="-122"/>
                <a:ea typeface="方正细谭黑简体" panose="02000000000000000000" pitchFamily="2" charset="-122"/>
              </a:rPr>
              <a:t>9</a:t>
            </a:r>
            <a:r>
              <a:rPr lang="zh-CN" altLang="en-US" sz="4000" dirty="0" smtClean="0">
                <a:solidFill>
                  <a:schemeClr val="bg1"/>
                </a:solidFill>
                <a:latin typeface="方正细谭黑简体" panose="02000000000000000000" pitchFamily="2" charset="-122"/>
                <a:ea typeface="方正细谭黑简体" panose="02000000000000000000" pitchFamily="2" charset="-122"/>
              </a:rPr>
              <a:t>月</a:t>
            </a:r>
            <a:r>
              <a:rPr lang="en-US" altLang="zh-CN" sz="4000" dirty="0" smtClean="0">
                <a:solidFill>
                  <a:schemeClr val="bg1"/>
                </a:solidFill>
                <a:latin typeface="方正细谭黑简体" panose="02000000000000000000" pitchFamily="2" charset="-122"/>
                <a:ea typeface="方正细谭黑简体" panose="02000000000000000000" pitchFamily="2" charset="-122"/>
              </a:rPr>
              <a:t>10</a:t>
            </a:r>
            <a:r>
              <a:rPr lang="zh-CN" altLang="en-US" sz="4000" dirty="0" smtClean="0">
                <a:solidFill>
                  <a:schemeClr val="bg1"/>
                </a:solidFill>
                <a:latin typeface="方正细谭黑简体" panose="02000000000000000000" pitchFamily="2" charset="-122"/>
                <a:ea typeface="方正细谭黑简体" panose="02000000000000000000" pitchFamily="2" charset="-122"/>
              </a:rPr>
              <a:t>日</a:t>
            </a:r>
            <a:endParaRPr lang="zh-CN" altLang="en-US" sz="4000" dirty="0">
              <a:solidFill>
                <a:schemeClr val="bg1"/>
              </a:solidFill>
              <a:latin typeface="方正细谭黑简体" panose="02000000000000000000" pitchFamily="2" charset="-122"/>
              <a:ea typeface="方正细谭黑简体" panose="02000000000000000000" pitchFamily="2" charset="-122"/>
            </a:endParaRPr>
          </a:p>
        </p:txBody>
      </p:sp>
      <p:sp>
        <p:nvSpPr>
          <p:cNvPr id="11" name="TextBox 10"/>
          <p:cNvSpPr txBox="1"/>
          <p:nvPr/>
        </p:nvSpPr>
        <p:spPr>
          <a:xfrm>
            <a:off x="5634989" y="3373472"/>
            <a:ext cx="1132041" cy="461665"/>
          </a:xfrm>
          <a:prstGeom prst="rect">
            <a:avLst/>
          </a:prstGeom>
          <a:noFill/>
        </p:spPr>
        <p:txBody>
          <a:bodyPr wrap="none" rtlCol="0">
            <a:spAutoFit/>
          </a:bodyPr>
          <a:lstStyle/>
          <a:p>
            <a:r>
              <a:rPr lang="en-US" altLang="zh-CN" sz="2400" dirty="0" smtClean="0">
                <a:solidFill>
                  <a:srgbClr val="3187A8"/>
                </a:solidFill>
                <a:latin typeface="Agency FB" panose="020B0503020202020204" pitchFamily="34" charset="0"/>
                <a:ea typeface="汉仪中圆简" panose="02010609000101010101" pitchFamily="49" charset="-122"/>
              </a:rPr>
              <a:t>Teachers’</a:t>
            </a:r>
            <a:endParaRPr lang="zh-CN" altLang="en-US" sz="2400" dirty="0">
              <a:solidFill>
                <a:srgbClr val="3187A8"/>
              </a:solidFill>
              <a:latin typeface="Agency FB" panose="020B0503020202020204" pitchFamily="34" charset="0"/>
              <a:ea typeface="汉仪中圆简" panose="02010609000101010101" pitchFamily="49" charset="-122"/>
            </a:endParaRPr>
          </a:p>
        </p:txBody>
      </p:sp>
      <p:sp>
        <p:nvSpPr>
          <p:cNvPr id="12" name="TextBox 11"/>
          <p:cNvSpPr txBox="1"/>
          <p:nvPr/>
        </p:nvSpPr>
        <p:spPr>
          <a:xfrm>
            <a:off x="5692139" y="3669030"/>
            <a:ext cx="718466" cy="646331"/>
          </a:xfrm>
          <a:prstGeom prst="rect">
            <a:avLst/>
          </a:prstGeom>
          <a:noFill/>
        </p:spPr>
        <p:txBody>
          <a:bodyPr wrap="none" rtlCol="0">
            <a:spAutoFit/>
          </a:bodyPr>
          <a:lstStyle/>
          <a:p>
            <a:r>
              <a:rPr lang="en-US" altLang="zh-CN" sz="3600" dirty="0" smtClean="0">
                <a:solidFill>
                  <a:srgbClr val="3187A8"/>
                </a:solidFill>
                <a:latin typeface="Agency FB" panose="020B0503020202020204" pitchFamily="34" charset="0"/>
                <a:ea typeface="汉仪中圆简" panose="02010609000101010101" pitchFamily="49" charset="-122"/>
              </a:rPr>
              <a:t>Day</a:t>
            </a:r>
            <a:endParaRPr lang="zh-CN" altLang="en-US" sz="3600" dirty="0">
              <a:solidFill>
                <a:srgbClr val="3187A8"/>
              </a:solidFill>
              <a:latin typeface="Agency FB" panose="020B0503020202020204" pitchFamily="34" charset="0"/>
              <a:ea typeface="汉仪中圆简"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randombar(horizontal)">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635" y="0"/>
            <a:ext cx="12192000" cy="6858000"/>
          </a:xfrm>
          <a:prstGeom prst="rect">
            <a:avLst/>
          </a:prstGeom>
        </p:spPr>
      </p:pic>
      <p:pic>
        <p:nvPicPr>
          <p:cNvPr id="9" name="图片 8"/>
          <p:cNvPicPr>
            <a:picLocks noChangeAspect="1"/>
          </p:cNvPicPr>
          <p:nvPr/>
        </p:nvPicPr>
        <p:blipFill rotWithShape="1">
          <a:blip r:embed="rId4"/>
          <a:srcRect/>
          <a:stretch>
            <a:fillRect/>
          </a:stretch>
        </p:blipFill>
        <p:spPr>
          <a:xfrm flipV="1">
            <a:off x="-589463" y="1362938"/>
            <a:ext cx="5732998" cy="3620541"/>
          </a:xfrm>
          <a:prstGeom prst="rect">
            <a:avLst/>
          </a:prstGeom>
        </p:spPr>
      </p:pic>
      <p:pic>
        <p:nvPicPr>
          <p:cNvPr id="46" name="图片 45"/>
          <p:cNvPicPr>
            <a:picLocks noChangeAspect="1"/>
          </p:cNvPicPr>
          <p:nvPr/>
        </p:nvPicPr>
        <p:blipFill rotWithShape="1">
          <a:blip r:embed="rId5"/>
          <a:srcRect/>
          <a:stretch>
            <a:fillRect/>
          </a:stretch>
        </p:blipFill>
        <p:spPr>
          <a:xfrm rot="5400000" flipH="1">
            <a:off x="8682429" y="3348429"/>
            <a:ext cx="3108959" cy="3910183"/>
          </a:xfrm>
          <a:prstGeom prst="rect">
            <a:avLst/>
          </a:prstGeom>
        </p:spPr>
      </p:pic>
      <p:pic>
        <p:nvPicPr>
          <p:cNvPr id="45" name="图片 44"/>
          <p:cNvPicPr>
            <a:picLocks noChangeAspect="1"/>
          </p:cNvPicPr>
          <p:nvPr/>
        </p:nvPicPr>
        <p:blipFill rotWithShape="1">
          <a:blip r:embed="rId5"/>
          <a:srcRect/>
          <a:stretch>
            <a:fillRect/>
          </a:stretch>
        </p:blipFill>
        <p:spPr>
          <a:xfrm rot="16200000" flipH="1">
            <a:off x="400612" y="-400612"/>
            <a:ext cx="3108959" cy="3910183"/>
          </a:xfrm>
          <a:prstGeom prst="rect">
            <a:avLst/>
          </a:prstGeom>
        </p:spPr>
      </p:pic>
      <p:grpSp>
        <p:nvGrpSpPr>
          <p:cNvPr id="55" name="组合 54"/>
          <p:cNvGrpSpPr/>
          <p:nvPr/>
        </p:nvGrpSpPr>
        <p:grpSpPr>
          <a:xfrm>
            <a:off x="4342880" y="980750"/>
            <a:ext cx="3506240" cy="3443766"/>
            <a:chOff x="4342880" y="980750"/>
            <a:chExt cx="3506240" cy="3443766"/>
          </a:xfrm>
        </p:grpSpPr>
        <p:grpSp>
          <p:nvGrpSpPr>
            <p:cNvPr id="56" name="组合 55"/>
            <p:cNvGrpSpPr/>
            <p:nvPr/>
          </p:nvGrpSpPr>
          <p:grpSpPr>
            <a:xfrm>
              <a:off x="4342880" y="980750"/>
              <a:ext cx="3506240" cy="3443766"/>
              <a:chOff x="2030487" y="2508174"/>
              <a:chExt cx="1655400" cy="1625904"/>
            </a:xfrm>
          </p:grpSpPr>
          <p:sp>
            <p:nvSpPr>
              <p:cNvPr id="58" name="椭圆 57"/>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59" name="图片 58"/>
              <p:cNvPicPr>
                <a:picLocks noChangeAspect="1"/>
              </p:cNvPicPr>
              <p:nvPr/>
            </p:nvPicPr>
            <p:blipFill>
              <a:blip r:embed="rId6"/>
              <a:stretch>
                <a:fillRect/>
              </a:stretch>
            </p:blipFill>
            <p:spPr>
              <a:xfrm>
                <a:off x="2030487" y="3130712"/>
                <a:ext cx="1272532" cy="1003366"/>
              </a:xfrm>
              <a:prstGeom prst="rect">
                <a:avLst/>
              </a:prstGeom>
            </p:spPr>
          </p:pic>
        </p:grpSp>
        <p:sp>
          <p:nvSpPr>
            <p:cNvPr id="57" name="文本框 56"/>
            <p:cNvSpPr txBox="1"/>
            <p:nvPr/>
          </p:nvSpPr>
          <p:spPr>
            <a:xfrm>
              <a:off x="5500807" y="1236187"/>
              <a:ext cx="1377300" cy="2400657"/>
            </a:xfrm>
            <a:prstGeom prst="rect">
              <a:avLst/>
            </a:prstGeom>
            <a:noFill/>
          </p:spPr>
          <p:txBody>
            <a:bodyPr wrap="none" rtlCol="0">
              <a:spAutoFit/>
            </a:bodyPr>
            <a:lstStyle/>
            <a:p>
              <a:pPr algn="ctr"/>
              <a:r>
                <a:rPr lang="en-US" altLang="zh-CN" sz="15000" dirty="0">
                  <a:solidFill>
                    <a:srgbClr val="3187A8"/>
                  </a:solidFill>
                  <a:latin typeface="阿里巴巴普惠体 R" panose="00020600040101010101" charset="-122"/>
                  <a:ea typeface="阿里巴巴普惠体 R" panose="00020600040101010101" charset="-122"/>
                </a:rPr>
                <a:t>1</a:t>
              </a:r>
              <a:endParaRPr lang="zh-CN" altLang="en-US" sz="15000" dirty="0">
                <a:solidFill>
                  <a:srgbClr val="3187A8"/>
                </a:solidFill>
                <a:latin typeface="阿里巴巴普惠体 R" panose="00020600040101010101" charset="-122"/>
                <a:ea typeface="阿里巴巴普惠体 R" panose="00020600040101010101" charset="-122"/>
              </a:endParaRPr>
            </a:p>
          </p:txBody>
        </p:sp>
      </p:grpSp>
      <p:sp>
        <p:nvSpPr>
          <p:cNvPr id="60" name="文本框 59"/>
          <p:cNvSpPr txBox="1"/>
          <p:nvPr/>
        </p:nvSpPr>
        <p:spPr>
          <a:xfrm>
            <a:off x="3579927" y="5023407"/>
            <a:ext cx="5032147" cy="923330"/>
          </a:xfrm>
          <a:prstGeom prst="rect">
            <a:avLst/>
          </a:prstGeom>
          <a:noFill/>
          <a:effectLst/>
        </p:spPr>
        <p:txBody>
          <a:bodyPr wrap="none" rtlCol="0">
            <a:spAutoFit/>
          </a:bodyPr>
          <a:lstStyle/>
          <a:p>
            <a:pPr algn="ctr"/>
            <a:r>
              <a:rPr kumimoji="1" lang="zh-CN" altLang="en-US" sz="54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中国教师节简介</a:t>
            </a:r>
          </a:p>
        </p:txBody>
      </p:sp>
      <p:pic>
        <p:nvPicPr>
          <p:cNvPr id="2" name="图片 1" descr="图片2"/>
          <p:cNvPicPr>
            <a:picLocks noChangeAspect="1"/>
          </p:cNvPicPr>
          <p:nvPr/>
        </p:nvPicPr>
        <p:blipFill>
          <a:blip r:embed="rId7"/>
          <a:stretch>
            <a:fillRect/>
          </a:stretch>
        </p:blipFill>
        <p:spPr>
          <a:xfrm>
            <a:off x="9721215" y="440055"/>
            <a:ext cx="1908175" cy="876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1"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1000" fill="hold"/>
                                        <p:tgtEl>
                                          <p:spTgt spid="55"/>
                                        </p:tgtEl>
                                        <p:attrNameLst>
                                          <p:attrName>ppt_w</p:attrName>
                                        </p:attrNameLst>
                                      </p:cBhvr>
                                      <p:tavLst>
                                        <p:tav tm="0">
                                          <p:val>
                                            <p:fltVal val="0"/>
                                          </p:val>
                                        </p:tav>
                                        <p:tav tm="100000">
                                          <p:val>
                                            <p:strVal val="#ppt_w"/>
                                          </p:val>
                                        </p:tav>
                                      </p:tavLst>
                                    </p:anim>
                                    <p:anim calcmode="lin" valueType="num">
                                      <p:cBhvr>
                                        <p:cTn id="21" dur="1000" fill="hold"/>
                                        <p:tgtEl>
                                          <p:spTgt spid="55"/>
                                        </p:tgtEl>
                                        <p:attrNameLst>
                                          <p:attrName>ppt_h</p:attrName>
                                        </p:attrNameLst>
                                      </p:cBhvr>
                                      <p:tavLst>
                                        <p:tav tm="0">
                                          <p:val>
                                            <p:fltVal val="0"/>
                                          </p:val>
                                        </p:tav>
                                        <p:tav tm="100000">
                                          <p:val>
                                            <p:strVal val="#ppt_h"/>
                                          </p:val>
                                        </p:tav>
                                      </p:tavLst>
                                    </p:anim>
                                    <p:anim calcmode="lin" valueType="num">
                                      <p:cBhvr>
                                        <p:cTn id="22" dur="1000" fill="hold"/>
                                        <p:tgtEl>
                                          <p:spTgt spid="55"/>
                                        </p:tgtEl>
                                        <p:attrNameLst>
                                          <p:attrName>style.rotation</p:attrName>
                                        </p:attrNameLst>
                                      </p:cBhvr>
                                      <p:tavLst>
                                        <p:tav tm="0">
                                          <p:val>
                                            <p:fltVal val="90"/>
                                          </p:val>
                                        </p:tav>
                                        <p:tav tm="100000">
                                          <p:val>
                                            <p:fltVal val="0"/>
                                          </p:val>
                                        </p:tav>
                                      </p:tavLst>
                                    </p:anim>
                                    <p:animEffect transition="in" filter="fade">
                                      <p:cBhvr>
                                        <p:cTn id="23" dur="1000"/>
                                        <p:tgtEl>
                                          <p:spTgt spid="55"/>
                                        </p:tgtEl>
                                      </p:cBhvr>
                                    </p:animEffect>
                                  </p:childTnLst>
                                </p:cTn>
                              </p:par>
                            </p:childTnLst>
                          </p:cTn>
                        </p:par>
                        <p:par>
                          <p:cTn id="24" fill="hold">
                            <p:stCondLst>
                              <p:cond delay="15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60"/>
                                        </p:tgtEl>
                                        <p:attrNameLst>
                                          <p:attrName>style.visibility</p:attrName>
                                        </p:attrNameLst>
                                      </p:cBhvr>
                                      <p:to>
                                        <p:strVal val="visible"/>
                                      </p:to>
                                    </p:set>
                                    <p:anim calcmode="lin" valueType="num">
                                      <p:cBhvr>
                                        <p:cTn id="27" dur="1000" fill="hold"/>
                                        <p:tgtEl>
                                          <p:spTgt spid="60"/>
                                        </p:tgtEl>
                                        <p:attrNameLst>
                                          <p:attrName>ppt_w</p:attrName>
                                        </p:attrNameLst>
                                      </p:cBhvr>
                                      <p:tavLst>
                                        <p:tav tm="0">
                                          <p:val>
                                            <p:strVal val="#ppt_w*0.70"/>
                                          </p:val>
                                        </p:tav>
                                        <p:tav tm="100000">
                                          <p:val>
                                            <p:strVal val="#ppt_w"/>
                                          </p:val>
                                        </p:tav>
                                      </p:tavLst>
                                    </p:anim>
                                    <p:anim calcmode="lin" valueType="num">
                                      <p:cBhvr>
                                        <p:cTn id="28" dur="1000" fill="hold"/>
                                        <p:tgtEl>
                                          <p:spTgt spid="60"/>
                                        </p:tgtEl>
                                        <p:attrNameLst>
                                          <p:attrName>ppt_h</p:attrName>
                                        </p:attrNameLst>
                                      </p:cBhvr>
                                      <p:tavLst>
                                        <p:tav tm="0">
                                          <p:val>
                                            <p:strVal val="#ppt_h"/>
                                          </p:val>
                                        </p:tav>
                                        <p:tav tm="100000">
                                          <p:val>
                                            <p:strVal val="#ppt_h"/>
                                          </p:val>
                                        </p:tav>
                                      </p:tavLst>
                                    </p:anim>
                                    <p:animEffect transition="in" filter="fade">
                                      <p:cBhvr>
                                        <p:cTn id="2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6190798" y="2043404"/>
            <a:ext cx="4968847" cy="3007651"/>
          </a:xfrm>
          <a:prstGeom prst="rect">
            <a:avLst/>
          </a:prstGeom>
        </p:spPr>
      </p:pic>
      <p:sp>
        <p:nvSpPr>
          <p:cNvPr id="20" name="矩形 19"/>
          <p:cNvSpPr/>
          <p:nvPr/>
        </p:nvSpPr>
        <p:spPr>
          <a:xfrm>
            <a:off x="1000210" y="3118467"/>
            <a:ext cx="4498113" cy="2585323"/>
          </a:xfrm>
          <a:prstGeom prst="rect">
            <a:avLst/>
          </a:prstGeom>
        </p:spPr>
        <p:txBody>
          <a:bodyPr wrap="square">
            <a:spAutoFit/>
          </a:bodyPr>
          <a:lstStyle/>
          <a:p>
            <a:pPr algn="just">
              <a:lnSpc>
                <a:spcPct val="150000"/>
              </a:lnSpc>
            </a:pPr>
            <a:r>
              <a:rPr lang="zh-CN" altLang="en-US">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旨在</a:t>
            </a: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肯定教师为教育事业所做的贡献。在中国近现代史上，多次以不同的日期作为过教师节。直至</a:t>
            </a:r>
            <a:r>
              <a:rPr lang="en-US" altLang="zh-CN"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1985</a:t>
            </a: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年，第六届全国人大常委会第九次会议通过了国务院关于建立教师节的议案，才真正确定了</a:t>
            </a:r>
            <a:r>
              <a:rPr lang="en-US" altLang="zh-CN"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1985</a:t>
            </a: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9</a:t>
            </a: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日为中国第一个教师节。</a:t>
            </a:r>
          </a:p>
        </p:txBody>
      </p:sp>
      <p:sp>
        <p:nvSpPr>
          <p:cNvPr id="7" name="矩形 6"/>
          <p:cNvSpPr/>
          <p:nvPr/>
        </p:nvSpPr>
        <p:spPr>
          <a:xfrm>
            <a:off x="1965137" y="2283873"/>
            <a:ext cx="2492990" cy="646331"/>
          </a:xfrm>
          <a:prstGeom prst="rect">
            <a:avLst/>
          </a:prstGeom>
        </p:spPr>
        <p:txBody>
          <a:bodyPr wrap="none">
            <a:spAutoFit/>
          </a:bodyPr>
          <a:lstStyle/>
          <a:p>
            <a:r>
              <a:rPr lang="zh-CN" altLang="en-US" sz="36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“教师节”</a:t>
            </a:r>
          </a:p>
        </p:txBody>
      </p:sp>
      <p:grpSp>
        <p:nvGrpSpPr>
          <p:cNvPr id="2" name="组合 1"/>
          <p:cNvGrpSpPr/>
          <p:nvPr/>
        </p:nvGrpSpPr>
        <p:grpSpPr>
          <a:xfrm>
            <a:off x="289560" y="274319"/>
            <a:ext cx="4465320" cy="741942"/>
            <a:chOff x="289560" y="274319"/>
            <a:chExt cx="4465320" cy="741942"/>
          </a:xfrm>
        </p:grpSpPr>
        <p:sp>
          <p:nvSpPr>
            <p:cNvPr id="22" name="文本框 21"/>
            <p:cNvSpPr txBox="1"/>
            <p:nvPr/>
          </p:nvSpPr>
          <p:spPr>
            <a:xfrm>
              <a:off x="1630680" y="345208"/>
              <a:ext cx="3124200"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中国教师节简介</a:t>
              </a:r>
            </a:p>
          </p:txBody>
        </p:sp>
        <p:pic>
          <p:nvPicPr>
            <p:cNvPr id="9" name="图片 8"/>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699"/>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762000" y="2285434"/>
            <a:ext cx="10668000" cy="3701474"/>
            <a:chOff x="944880" y="1815406"/>
            <a:chExt cx="10668000" cy="3701474"/>
          </a:xfrm>
        </p:grpSpPr>
        <p:sp>
          <p:nvSpPr>
            <p:cNvPr id="2" name="圆角矩形 1"/>
            <p:cNvSpPr/>
            <p:nvPr/>
          </p:nvSpPr>
          <p:spPr>
            <a:xfrm>
              <a:off x="944880" y="1815406"/>
              <a:ext cx="10668000" cy="3701474"/>
            </a:xfrm>
            <a:prstGeom prst="roundRect">
              <a:avLst>
                <a:gd name="adj" fmla="val 6786"/>
              </a:avLst>
            </a:prstGeom>
            <a:solidFill>
              <a:schemeClr val="bg1">
                <a:alpha val="79000"/>
              </a:schemeClr>
            </a:solidFill>
            <a:ln>
              <a:noFill/>
            </a:ln>
            <a:effectLst>
              <a:outerShdw dir="5400000" algn="ctr" rotWithShape="0">
                <a:srgbClr val="1C8BC1">
                  <a:alpha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3" name="矩形 2"/>
            <p:cNvSpPr/>
            <p:nvPr/>
          </p:nvSpPr>
          <p:spPr>
            <a:xfrm>
              <a:off x="944880" y="2575560"/>
              <a:ext cx="152400" cy="2060067"/>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9" name="矩形 18"/>
            <p:cNvSpPr/>
            <p:nvPr/>
          </p:nvSpPr>
          <p:spPr>
            <a:xfrm>
              <a:off x="11460480" y="2575559"/>
              <a:ext cx="152400" cy="2060067"/>
            </a:xfrm>
            <a:prstGeom prst="rect">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grpSp>
      <p:sp>
        <p:nvSpPr>
          <p:cNvPr id="7" name="矩形 6"/>
          <p:cNvSpPr/>
          <p:nvPr/>
        </p:nvSpPr>
        <p:spPr>
          <a:xfrm>
            <a:off x="4849505" y="1414657"/>
            <a:ext cx="2492990" cy="646331"/>
          </a:xfrm>
          <a:prstGeom prst="rect">
            <a:avLst/>
          </a:prstGeom>
        </p:spPr>
        <p:txBody>
          <a:bodyPr wrap="none">
            <a:spAutoFit/>
          </a:bodyPr>
          <a:lstStyle/>
          <a:p>
            <a:r>
              <a:rPr lang="zh-CN" altLang="en-US" sz="36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“教师节”</a:t>
            </a:r>
          </a:p>
        </p:txBody>
      </p:sp>
      <p:sp>
        <p:nvSpPr>
          <p:cNvPr id="12" name="矩形 11"/>
          <p:cNvSpPr/>
          <p:nvPr/>
        </p:nvSpPr>
        <p:spPr>
          <a:xfrm>
            <a:off x="1310640" y="2736412"/>
            <a:ext cx="9570720" cy="2677656"/>
          </a:xfrm>
          <a:prstGeom prst="rect">
            <a:avLst/>
          </a:prstGeom>
        </p:spPr>
        <p:txBody>
          <a:bodyPr wrap="square">
            <a:spAutoFit/>
          </a:bodyPr>
          <a:lstStyle/>
          <a:p>
            <a:pPr algn="just">
              <a:lnSpc>
                <a:spcPct val="15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教师节的宗旨就是提高人们对教师为教育事业所做贡献的认识和评价。</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1931</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年，教育家邰爽秋、程其保等在南京中央大学集会，发表要求“改善教师待遇，保障教师工作和增进教师修养”的宣言，并议定</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6</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6</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日为教师节，也称双六节。不久，国民党政府先是同意</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6</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6</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日为教师节，后又将教师节改为</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8</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27</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 </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孔子生日</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a:t>
            </a:r>
          </a:p>
          <a:p>
            <a:pPr algn="just">
              <a:lnSpc>
                <a:spcPct val="150000"/>
              </a:lnSpc>
            </a:pP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a:p>
            <a:pPr algn="just">
              <a:lnSpc>
                <a:spcPct val="15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　　</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1985</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21</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日，第六届全国人大常委会第九次会议作出决议，将每年的</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9</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日定为我国的教师节。</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1985</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9</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10</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日，是中国恢复建立第一个教师节，从此以后，教师们便有了自己的节日。</a:t>
            </a:r>
          </a:p>
        </p:txBody>
      </p:sp>
      <p:pic>
        <p:nvPicPr>
          <p:cNvPr id="21" name="图片 20"/>
          <p:cNvPicPr>
            <a:picLocks noChangeAspect="1"/>
          </p:cNvPicPr>
          <p:nvPr/>
        </p:nvPicPr>
        <p:blipFill rotWithShape="1">
          <a:blip r:embed="rId3"/>
          <a:srcRect/>
          <a:stretch>
            <a:fillRect/>
          </a:stretch>
        </p:blipFill>
        <p:spPr>
          <a:xfrm rot="6300000">
            <a:off x="5773274" y="-708854"/>
            <a:ext cx="3659082" cy="3629295"/>
          </a:xfrm>
          <a:prstGeom prst="rect">
            <a:avLst/>
          </a:prstGeom>
        </p:spPr>
      </p:pic>
      <p:grpSp>
        <p:nvGrpSpPr>
          <p:cNvPr id="11" name="组合 10"/>
          <p:cNvGrpSpPr/>
          <p:nvPr/>
        </p:nvGrpSpPr>
        <p:grpSpPr>
          <a:xfrm>
            <a:off x="289560" y="274319"/>
            <a:ext cx="4465320" cy="741942"/>
            <a:chOff x="289560" y="274319"/>
            <a:chExt cx="4465320" cy="741942"/>
          </a:xfrm>
        </p:grpSpPr>
        <p:sp>
          <p:nvSpPr>
            <p:cNvPr id="13" name="文本框 12"/>
            <p:cNvSpPr txBox="1"/>
            <p:nvPr/>
          </p:nvSpPr>
          <p:spPr>
            <a:xfrm>
              <a:off x="1630680" y="345208"/>
              <a:ext cx="3124200"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中国教师节简介</a:t>
              </a:r>
            </a:p>
          </p:txBody>
        </p:sp>
        <p:pic>
          <p:nvPicPr>
            <p:cNvPr id="14" name="图片 13"/>
            <p:cNvPicPr>
              <a:picLocks noChangeAspect="1"/>
            </p:cNvPicPr>
            <p:nvPr/>
          </p:nvPicPr>
          <p:blipFill rotWithShape="1">
            <a:blip r:embed="rId4"/>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699"/>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199"/>
                                </p:stCondLst>
                                <p:childTnLst>
                                  <p:par>
                                    <p:cTn id="17" presetID="14"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1699"/>
                                </p:stCondLst>
                                <p:childTnLst>
                                  <p:par>
                                    <p:cTn id="21" presetID="2" presetClass="entr" presetSubtype="9" fill="hold" nodeType="afterEffect" p14:presetBounceEnd="50000">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14:bounceEnd="50000">
                                          <p:cBhvr additive="base">
                                            <p:cTn id="23"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699"/>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199"/>
                                </p:stCondLst>
                                <p:childTnLst>
                                  <p:par>
                                    <p:cTn id="17" presetID="14"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1699"/>
                                </p:stCondLst>
                                <p:childTnLst>
                                  <p:par>
                                    <p:cTn id="21" presetID="2" presetClass="entr" presetSubtype="9"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0-#ppt_w/2"/>
                                              </p:val>
                                            </p:tav>
                                            <p:tav tm="100000">
                                              <p:val>
                                                <p:strVal val="#ppt_x"/>
                                              </p:val>
                                            </p:tav>
                                          </p:tavLst>
                                        </p:anim>
                                        <p:anim calcmode="lin" valueType="num">
                                          <p:cBhvr additive="base">
                                            <p:cTn id="24"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49505" y="1634132"/>
            <a:ext cx="2492990" cy="646331"/>
          </a:xfrm>
          <a:prstGeom prst="rect">
            <a:avLst/>
          </a:prstGeom>
        </p:spPr>
        <p:txBody>
          <a:bodyPr wrap="none">
            <a:spAutoFit/>
          </a:bodyPr>
          <a:lstStyle/>
          <a:p>
            <a:r>
              <a:rPr lang="zh-CN" altLang="en-US" sz="36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“教师节”</a:t>
            </a:r>
          </a:p>
        </p:txBody>
      </p:sp>
      <p:pic>
        <p:nvPicPr>
          <p:cNvPr id="21" name="图片 20"/>
          <p:cNvPicPr>
            <a:picLocks noChangeAspect="1"/>
          </p:cNvPicPr>
          <p:nvPr/>
        </p:nvPicPr>
        <p:blipFill>
          <a:blip r:embed="rId3"/>
          <a:stretch>
            <a:fillRect/>
          </a:stretch>
        </p:blipFill>
        <p:spPr>
          <a:xfrm flipV="1">
            <a:off x="467821" y="-1963111"/>
            <a:ext cx="7609080" cy="7398343"/>
          </a:xfrm>
          <a:prstGeom prst="rect">
            <a:avLst/>
          </a:prstGeom>
        </p:spPr>
      </p:pic>
      <p:pic>
        <p:nvPicPr>
          <p:cNvPr id="22" name="图片 21"/>
          <p:cNvPicPr>
            <a:picLocks noChangeAspect="1"/>
          </p:cNvPicPr>
          <p:nvPr/>
        </p:nvPicPr>
        <p:blipFill>
          <a:blip r:embed="rId4"/>
          <a:stretch>
            <a:fillRect/>
          </a:stretch>
        </p:blipFill>
        <p:spPr>
          <a:xfrm>
            <a:off x="7509239" y="-842915"/>
            <a:ext cx="5759955" cy="5600424"/>
          </a:xfrm>
          <a:prstGeom prst="rect">
            <a:avLst/>
          </a:prstGeom>
        </p:spPr>
      </p:pic>
      <p:sp>
        <p:nvSpPr>
          <p:cNvPr id="5" name="椭圆 4"/>
          <p:cNvSpPr/>
          <p:nvPr/>
        </p:nvSpPr>
        <p:spPr>
          <a:xfrm>
            <a:off x="1564171" y="2646260"/>
            <a:ext cx="3185160" cy="3185160"/>
          </a:xfrm>
          <a:prstGeom prst="ellipse">
            <a:avLst/>
          </a:prstGeom>
          <a:solidFill>
            <a:schemeClr val="bg1"/>
          </a:solidFill>
          <a:ln>
            <a:noFill/>
          </a:ln>
          <a:effectLst>
            <a:outerShdw dir="5400000" algn="ctr" rotWithShape="0">
              <a:srgbClr val="1C8BC1">
                <a:alpha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6" name="弧 5"/>
          <p:cNvSpPr/>
          <p:nvPr/>
        </p:nvSpPr>
        <p:spPr>
          <a:xfrm rot="20614247">
            <a:off x="1740227" y="2798660"/>
            <a:ext cx="2833047" cy="2833047"/>
          </a:xfrm>
          <a:prstGeom prst="arc">
            <a:avLst>
              <a:gd name="adj1" fmla="val 9128421"/>
              <a:gd name="adj2" fmla="val 0"/>
            </a:avLst>
          </a:prstGeom>
          <a:ln w="57150">
            <a:solidFill>
              <a:srgbClr val="3187A8"/>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8" name="矩形 7"/>
          <p:cNvSpPr/>
          <p:nvPr/>
        </p:nvSpPr>
        <p:spPr>
          <a:xfrm>
            <a:off x="2103120" y="3464403"/>
            <a:ext cx="2301240" cy="1708160"/>
          </a:xfrm>
          <a:prstGeom prst="rect">
            <a:avLst/>
          </a:prstGeom>
        </p:spPr>
        <p:txBody>
          <a:bodyPr wrap="square">
            <a:spAutoFit/>
          </a:bodyPr>
          <a:lstStyle/>
          <a:p>
            <a:pPr>
              <a:lnSpc>
                <a:spcPct val="150000"/>
              </a:lnSpc>
            </a:pPr>
            <a:r>
              <a:rPr lang="en-US" altLang="zh-CN" sz="1400" dirty="0">
                <a:latin typeface="阿里巴巴普惠体 R" panose="00020600040101010101" charset="-122"/>
                <a:ea typeface="阿里巴巴普惠体 R" panose="00020600040101010101" charset="-122"/>
              </a:rPr>
              <a:t>1997</a:t>
            </a:r>
            <a:r>
              <a:rPr lang="zh-CN" altLang="en-US" sz="1400" dirty="0">
                <a:latin typeface="阿里巴巴普惠体 R" panose="00020600040101010101" charset="-122"/>
                <a:ea typeface="阿里巴巴普惠体 R" panose="00020600040101010101" charset="-122"/>
              </a:rPr>
              <a:t>年之前，香港的教师节定于每年的</a:t>
            </a:r>
            <a:r>
              <a:rPr lang="en-US" altLang="zh-CN" sz="1400" dirty="0">
                <a:latin typeface="阿里巴巴普惠体 R" panose="00020600040101010101" charset="-122"/>
                <a:ea typeface="阿里巴巴普惠体 R" panose="00020600040101010101" charset="-122"/>
              </a:rPr>
              <a:t>9</a:t>
            </a:r>
            <a:r>
              <a:rPr lang="zh-CN" altLang="en-US" sz="1400" dirty="0">
                <a:latin typeface="阿里巴巴普惠体 R" panose="00020600040101010101" charset="-122"/>
                <a:ea typeface="阿里巴巴普惠体 R" panose="00020600040101010101" charset="-122"/>
              </a:rPr>
              <a:t>月</a:t>
            </a:r>
            <a:r>
              <a:rPr lang="en-US" altLang="zh-CN" sz="1400" dirty="0">
                <a:latin typeface="阿里巴巴普惠体 R" panose="00020600040101010101" charset="-122"/>
                <a:ea typeface="阿里巴巴普惠体 R" panose="00020600040101010101" charset="-122"/>
              </a:rPr>
              <a:t>28</a:t>
            </a:r>
            <a:r>
              <a:rPr lang="zh-CN" altLang="en-US" sz="1400" dirty="0">
                <a:latin typeface="阿里巴巴普惠体 R" panose="00020600040101010101" charset="-122"/>
                <a:ea typeface="阿里巴巴普惠体 R" panose="00020600040101010101" charset="-122"/>
              </a:rPr>
              <a:t>日（孔子诞辰），回归后则跟随中国内地规定，改为每年的</a:t>
            </a:r>
            <a:r>
              <a:rPr lang="en-US" altLang="zh-CN" sz="1400" dirty="0">
                <a:latin typeface="阿里巴巴普惠体 R" panose="00020600040101010101" charset="-122"/>
                <a:ea typeface="阿里巴巴普惠体 R" panose="00020600040101010101" charset="-122"/>
              </a:rPr>
              <a:t>9</a:t>
            </a:r>
            <a:r>
              <a:rPr lang="zh-CN" altLang="en-US" sz="1400" dirty="0">
                <a:latin typeface="阿里巴巴普惠体 R" panose="00020600040101010101" charset="-122"/>
                <a:ea typeface="阿里巴巴普惠体 R" panose="00020600040101010101" charset="-122"/>
              </a:rPr>
              <a:t>月</a:t>
            </a:r>
            <a:r>
              <a:rPr lang="en-US" altLang="zh-CN" sz="1400" dirty="0">
                <a:latin typeface="阿里巴巴普惠体 R" panose="00020600040101010101" charset="-122"/>
                <a:ea typeface="阿里巴巴普惠体 R" panose="00020600040101010101" charset="-122"/>
              </a:rPr>
              <a:t>10</a:t>
            </a:r>
            <a:r>
              <a:rPr lang="zh-CN" altLang="en-US" sz="1400" dirty="0">
                <a:latin typeface="阿里巴巴普惠体 R" panose="00020600040101010101" charset="-122"/>
                <a:ea typeface="阿里巴巴普惠体 R" panose="00020600040101010101" charset="-122"/>
              </a:rPr>
              <a:t>日 。</a:t>
            </a:r>
          </a:p>
        </p:txBody>
      </p:sp>
      <p:sp>
        <p:nvSpPr>
          <p:cNvPr id="14" name="椭圆 13"/>
          <p:cNvSpPr/>
          <p:nvPr/>
        </p:nvSpPr>
        <p:spPr>
          <a:xfrm>
            <a:off x="7178198" y="2646260"/>
            <a:ext cx="3185160" cy="3185160"/>
          </a:xfrm>
          <a:prstGeom prst="ellipse">
            <a:avLst/>
          </a:prstGeom>
          <a:solidFill>
            <a:schemeClr val="bg1"/>
          </a:solidFill>
          <a:ln>
            <a:noFill/>
          </a:ln>
          <a:effectLst>
            <a:outerShdw dir="5400000" algn="ctr" rotWithShape="0">
              <a:srgbClr val="1C8BC1">
                <a:alpha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5" name="弧 14"/>
          <p:cNvSpPr/>
          <p:nvPr/>
        </p:nvSpPr>
        <p:spPr>
          <a:xfrm rot="20614247">
            <a:off x="7354254" y="2798660"/>
            <a:ext cx="2833047" cy="2833047"/>
          </a:xfrm>
          <a:prstGeom prst="arc">
            <a:avLst>
              <a:gd name="adj1" fmla="val 9128421"/>
              <a:gd name="adj2" fmla="val 0"/>
            </a:avLst>
          </a:prstGeom>
          <a:ln w="57150">
            <a:solidFill>
              <a:srgbClr val="3187A8"/>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16" name="矩形 15"/>
          <p:cNvSpPr/>
          <p:nvPr/>
        </p:nvSpPr>
        <p:spPr>
          <a:xfrm>
            <a:off x="7717147" y="3464403"/>
            <a:ext cx="2301240" cy="1708160"/>
          </a:xfrm>
          <a:prstGeom prst="rect">
            <a:avLst/>
          </a:prstGeom>
        </p:spPr>
        <p:txBody>
          <a:bodyPr wrap="square">
            <a:spAutoFit/>
          </a:bodyPr>
          <a:lstStyle/>
          <a:p>
            <a:pPr>
              <a:lnSpc>
                <a:spcPct val="150000"/>
              </a:lnSpc>
            </a:pPr>
            <a:r>
              <a:rPr lang="zh-CN" altLang="en-US" sz="1400" dirty="0">
                <a:latin typeface="阿里巴巴普惠体 R" panose="00020600040101010101" charset="-122"/>
                <a:ea typeface="阿里巴巴普惠体 R" panose="00020600040101010101" charset="-122"/>
              </a:rPr>
              <a:t>在台湾地区，从</a:t>
            </a:r>
            <a:r>
              <a:rPr lang="en-US" altLang="zh-CN" sz="1400" dirty="0">
                <a:latin typeface="阿里巴巴普惠体 R" panose="00020600040101010101" charset="-122"/>
                <a:ea typeface="阿里巴巴普惠体 R" panose="00020600040101010101" charset="-122"/>
              </a:rPr>
              <a:t>1952</a:t>
            </a:r>
            <a:r>
              <a:rPr lang="zh-CN" altLang="en-US" sz="1400" dirty="0">
                <a:latin typeface="阿里巴巴普惠体 R" panose="00020600040101010101" charset="-122"/>
                <a:ea typeface="阿里巴巴普惠体 R" panose="00020600040101010101" charset="-122"/>
              </a:rPr>
              <a:t>年起台湾当局就确定</a:t>
            </a:r>
            <a:r>
              <a:rPr lang="en-US" altLang="zh-CN" sz="1400" dirty="0">
                <a:latin typeface="阿里巴巴普惠体 R" panose="00020600040101010101" charset="-122"/>
                <a:ea typeface="阿里巴巴普惠体 R" panose="00020600040101010101" charset="-122"/>
              </a:rPr>
              <a:t>9</a:t>
            </a:r>
            <a:r>
              <a:rPr lang="zh-CN" altLang="en-US" sz="1400" dirty="0">
                <a:latin typeface="阿里巴巴普惠体 R" panose="00020600040101010101" charset="-122"/>
                <a:ea typeface="阿里巴巴普惠体 R" panose="00020600040101010101" charset="-122"/>
              </a:rPr>
              <a:t>月</a:t>
            </a:r>
            <a:r>
              <a:rPr lang="en-US" altLang="zh-CN" sz="1400" dirty="0">
                <a:latin typeface="阿里巴巴普惠体 R" panose="00020600040101010101" charset="-122"/>
                <a:ea typeface="阿里巴巴普惠体 R" panose="00020600040101010101" charset="-122"/>
              </a:rPr>
              <a:t>28</a:t>
            </a:r>
            <a:r>
              <a:rPr lang="zh-CN" altLang="en-US" sz="1400" dirty="0">
                <a:latin typeface="阿里巴巴普惠体 R" panose="00020600040101010101" charset="-122"/>
                <a:ea typeface="阿里巴巴普惠体 R" panose="00020600040101010101" charset="-122"/>
              </a:rPr>
              <a:t>日为孔子诞辰日及教师节，并不随中国大陆教师节日期的变化而改变 。</a:t>
            </a:r>
          </a:p>
        </p:txBody>
      </p:sp>
      <p:grpSp>
        <p:nvGrpSpPr>
          <p:cNvPr id="12" name="组合 11"/>
          <p:cNvGrpSpPr/>
          <p:nvPr/>
        </p:nvGrpSpPr>
        <p:grpSpPr>
          <a:xfrm>
            <a:off x="289560" y="274319"/>
            <a:ext cx="4465320" cy="741942"/>
            <a:chOff x="289560" y="274319"/>
            <a:chExt cx="4465320" cy="741942"/>
          </a:xfrm>
        </p:grpSpPr>
        <p:sp>
          <p:nvSpPr>
            <p:cNvPr id="13" name="文本框 12"/>
            <p:cNvSpPr txBox="1"/>
            <p:nvPr/>
          </p:nvSpPr>
          <p:spPr>
            <a:xfrm>
              <a:off x="1630680" y="345208"/>
              <a:ext cx="3124200"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中国教师节简介</a:t>
              </a:r>
            </a:p>
          </p:txBody>
        </p:sp>
        <p:pic>
          <p:nvPicPr>
            <p:cNvPr id="18" name="图片 17"/>
            <p:cNvPicPr>
              <a:picLocks noChangeAspect="1"/>
            </p:cNvPicPr>
            <p:nvPr/>
          </p:nvPicPr>
          <p:blipFill rotWithShape="1">
            <a:blip r:embed="rId5"/>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699"/>
                                </p:stCondLst>
                                <p:childTnLst>
                                  <p:par>
                                    <p:cTn id="13" presetID="2" presetClass="entr" presetSubtype="9" fill="hold" nodeType="afterEffect" p14:presetBounceEnd="50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50000">
                                          <p:cBhvr additive="base">
                                            <p:cTn id="15"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14:presetBounceEnd="50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50000">
                                          <p:cBhvr additive="base">
                                            <p:cTn id="19" dur="1000" fill="hold"/>
                                            <p:tgtEl>
                                              <p:spTgt spid="22"/>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par>
                              <p:cTn id="21" fill="hold">
                                <p:stCondLst>
                                  <p:cond delay="1699"/>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199"/>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2699"/>
                                </p:stCondLst>
                                <p:childTnLst>
                                  <p:par>
                                    <p:cTn id="32" presetID="14" presetClass="entr" presetSubtype="1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3199"/>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699"/>
                                </p:stCondLst>
                                <p:childTnLst>
                                  <p:par>
                                    <p:cTn id="42" presetID="2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par>
                              <p:cTn id="45" fill="hold">
                                <p:stCondLst>
                                  <p:cond delay="4199"/>
                                </p:stCondLst>
                                <p:childTnLst>
                                  <p:par>
                                    <p:cTn id="46" presetID="14" presetClass="entr" presetSubtype="1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bldLvl="0" animBg="1"/>
          <p:bldP spid="6" grpId="0" bldLvl="0" animBg="1"/>
          <p:bldP spid="8" grpId="0"/>
          <p:bldP spid="14" grpId="0" bldLvl="0" animBg="1"/>
          <p:bldP spid="15" grpId="0" bldLvl="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699"/>
                                </p:stCondLst>
                                <p:childTnLst>
                                  <p:par>
                                    <p:cTn id="13" presetID="2" presetClass="entr" presetSubtype="9"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1+#ppt_w/2"/>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par>
                              <p:cTn id="21" fill="hold">
                                <p:stCondLst>
                                  <p:cond delay="1699"/>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199"/>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2699"/>
                                </p:stCondLst>
                                <p:childTnLst>
                                  <p:par>
                                    <p:cTn id="32" presetID="14" presetClass="entr" presetSubtype="1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3199"/>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699"/>
                                </p:stCondLst>
                                <p:childTnLst>
                                  <p:par>
                                    <p:cTn id="42" presetID="2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par>
                              <p:cTn id="45" fill="hold">
                                <p:stCondLst>
                                  <p:cond delay="4199"/>
                                </p:stCondLst>
                                <p:childTnLst>
                                  <p:par>
                                    <p:cTn id="46" presetID="14" presetClass="entr" presetSubtype="1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bldLvl="0" animBg="1"/>
          <p:bldP spid="6" grpId="0" bldLvl="0" animBg="1"/>
          <p:bldP spid="8" grpId="0"/>
          <p:bldP spid="14" grpId="0" bldLvl="0" animBg="1"/>
          <p:bldP spid="15" grpId="0" bldLvl="0" animBg="1"/>
          <p:bldP spid="1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srcRect/>
          <a:stretch>
            <a:fillRect/>
          </a:stretch>
        </p:blipFill>
        <p:spPr>
          <a:xfrm flipV="1">
            <a:off x="-589463" y="1362938"/>
            <a:ext cx="5732998" cy="3620541"/>
          </a:xfrm>
          <a:prstGeom prst="rect">
            <a:avLst/>
          </a:prstGeom>
        </p:spPr>
      </p:pic>
      <p:pic>
        <p:nvPicPr>
          <p:cNvPr id="46" name="图片 45"/>
          <p:cNvPicPr>
            <a:picLocks noChangeAspect="1"/>
          </p:cNvPicPr>
          <p:nvPr/>
        </p:nvPicPr>
        <p:blipFill rotWithShape="1">
          <a:blip r:embed="rId5"/>
          <a:srcRect/>
          <a:stretch>
            <a:fillRect/>
          </a:stretch>
        </p:blipFill>
        <p:spPr>
          <a:xfrm rot="5400000" flipH="1">
            <a:off x="8682429" y="3348429"/>
            <a:ext cx="3108959" cy="3910183"/>
          </a:xfrm>
          <a:prstGeom prst="rect">
            <a:avLst/>
          </a:prstGeom>
        </p:spPr>
      </p:pic>
      <p:pic>
        <p:nvPicPr>
          <p:cNvPr id="45" name="图片 44"/>
          <p:cNvPicPr>
            <a:picLocks noChangeAspect="1"/>
          </p:cNvPicPr>
          <p:nvPr/>
        </p:nvPicPr>
        <p:blipFill rotWithShape="1">
          <a:blip r:embed="rId5"/>
          <a:srcRect/>
          <a:stretch>
            <a:fillRect/>
          </a:stretch>
        </p:blipFill>
        <p:spPr>
          <a:xfrm rot="16200000" flipH="1">
            <a:off x="400612" y="-400612"/>
            <a:ext cx="3108959" cy="3910183"/>
          </a:xfrm>
          <a:prstGeom prst="rect">
            <a:avLst/>
          </a:prstGeom>
        </p:spPr>
      </p:pic>
      <p:grpSp>
        <p:nvGrpSpPr>
          <p:cNvPr id="55" name="组合 54"/>
          <p:cNvGrpSpPr/>
          <p:nvPr/>
        </p:nvGrpSpPr>
        <p:grpSpPr>
          <a:xfrm>
            <a:off x="4342880" y="980750"/>
            <a:ext cx="3506240" cy="3443766"/>
            <a:chOff x="4342880" y="980750"/>
            <a:chExt cx="3506240" cy="3443766"/>
          </a:xfrm>
        </p:grpSpPr>
        <p:grpSp>
          <p:nvGrpSpPr>
            <p:cNvPr id="56" name="组合 55"/>
            <p:cNvGrpSpPr/>
            <p:nvPr/>
          </p:nvGrpSpPr>
          <p:grpSpPr>
            <a:xfrm>
              <a:off x="4342880" y="980750"/>
              <a:ext cx="3506240" cy="3443766"/>
              <a:chOff x="2030487" y="2508174"/>
              <a:chExt cx="1655400" cy="1625904"/>
            </a:xfrm>
          </p:grpSpPr>
          <p:sp>
            <p:nvSpPr>
              <p:cNvPr id="58" name="椭圆 57"/>
              <p:cNvSpPr/>
              <p:nvPr/>
            </p:nvSpPr>
            <p:spPr>
              <a:xfrm>
                <a:off x="2133723" y="2508174"/>
                <a:ext cx="1552164" cy="1552164"/>
              </a:xfrm>
              <a:prstGeom prst="ellipse">
                <a:avLst/>
              </a:prstGeom>
              <a:noFill/>
              <a:ln>
                <a:solidFill>
                  <a:srgbClr val="3187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latin typeface="阿里巴巴普惠体 R" panose="00020600040101010101" charset="-122"/>
                  <a:ea typeface="阿里巴巴普惠体 R" panose="00020600040101010101" charset="-122"/>
                </a:endParaRPr>
              </a:p>
            </p:txBody>
          </p:sp>
          <p:pic>
            <p:nvPicPr>
              <p:cNvPr id="59" name="图片 58"/>
              <p:cNvPicPr>
                <a:picLocks noChangeAspect="1"/>
              </p:cNvPicPr>
              <p:nvPr/>
            </p:nvPicPr>
            <p:blipFill>
              <a:blip r:embed="rId6"/>
              <a:stretch>
                <a:fillRect/>
              </a:stretch>
            </p:blipFill>
            <p:spPr>
              <a:xfrm>
                <a:off x="2030487" y="3130712"/>
                <a:ext cx="1272532" cy="1003366"/>
              </a:xfrm>
              <a:prstGeom prst="rect">
                <a:avLst/>
              </a:prstGeom>
            </p:spPr>
          </p:pic>
        </p:grpSp>
        <p:sp>
          <p:nvSpPr>
            <p:cNvPr id="57" name="文本框 56"/>
            <p:cNvSpPr txBox="1"/>
            <p:nvPr/>
          </p:nvSpPr>
          <p:spPr>
            <a:xfrm>
              <a:off x="5500806" y="1236187"/>
              <a:ext cx="1377301" cy="2400657"/>
            </a:xfrm>
            <a:prstGeom prst="rect">
              <a:avLst/>
            </a:prstGeom>
            <a:noFill/>
          </p:spPr>
          <p:txBody>
            <a:bodyPr wrap="none" rtlCol="0">
              <a:spAutoFit/>
            </a:bodyPr>
            <a:lstStyle/>
            <a:p>
              <a:pPr algn="ctr"/>
              <a:r>
                <a:rPr lang="en-US" altLang="zh-CN" sz="15000" dirty="0">
                  <a:solidFill>
                    <a:srgbClr val="3187A8"/>
                  </a:solidFill>
                  <a:latin typeface="阿里巴巴普惠体 R" panose="00020600040101010101" charset="-122"/>
                  <a:ea typeface="阿里巴巴普惠体 R" panose="00020600040101010101" charset="-122"/>
                </a:rPr>
                <a:t>2</a:t>
              </a:r>
              <a:endParaRPr lang="zh-CN" altLang="en-US" sz="15000" dirty="0">
                <a:solidFill>
                  <a:srgbClr val="3187A8"/>
                </a:solidFill>
                <a:latin typeface="阿里巴巴普惠体 R" panose="00020600040101010101" charset="-122"/>
                <a:ea typeface="阿里巴巴普惠体 R" panose="00020600040101010101" charset="-122"/>
              </a:endParaRPr>
            </a:p>
          </p:txBody>
        </p:sp>
      </p:grpSp>
      <p:sp>
        <p:nvSpPr>
          <p:cNvPr id="60" name="文本框 59"/>
          <p:cNvSpPr txBox="1"/>
          <p:nvPr/>
        </p:nvSpPr>
        <p:spPr>
          <a:xfrm>
            <a:off x="3579927" y="5023407"/>
            <a:ext cx="5032147" cy="923330"/>
          </a:xfrm>
          <a:prstGeom prst="rect">
            <a:avLst/>
          </a:prstGeom>
          <a:noFill/>
          <a:effectLst/>
        </p:spPr>
        <p:txBody>
          <a:bodyPr wrap="none" rtlCol="0">
            <a:spAutoFit/>
          </a:bodyPr>
          <a:lstStyle/>
          <a:p>
            <a:pPr algn="ctr"/>
            <a:r>
              <a:rPr kumimoji="1" lang="zh-CN" altLang="en-US" sz="54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中国教师节由来</a:t>
            </a:r>
          </a:p>
        </p:txBody>
      </p:sp>
      <p:pic>
        <p:nvPicPr>
          <p:cNvPr id="4" name="图片 3" descr="图片2"/>
          <p:cNvPicPr>
            <a:picLocks noChangeAspect="1"/>
          </p:cNvPicPr>
          <p:nvPr/>
        </p:nvPicPr>
        <p:blipFill>
          <a:blip r:embed="rId7"/>
          <a:stretch>
            <a:fillRect/>
          </a:stretch>
        </p:blipFill>
        <p:spPr>
          <a:xfrm>
            <a:off x="9721215" y="440055"/>
            <a:ext cx="1908175" cy="876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1"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1000" fill="hold"/>
                                        <p:tgtEl>
                                          <p:spTgt spid="55"/>
                                        </p:tgtEl>
                                        <p:attrNameLst>
                                          <p:attrName>ppt_w</p:attrName>
                                        </p:attrNameLst>
                                      </p:cBhvr>
                                      <p:tavLst>
                                        <p:tav tm="0">
                                          <p:val>
                                            <p:fltVal val="0"/>
                                          </p:val>
                                        </p:tav>
                                        <p:tav tm="100000">
                                          <p:val>
                                            <p:strVal val="#ppt_w"/>
                                          </p:val>
                                        </p:tav>
                                      </p:tavLst>
                                    </p:anim>
                                    <p:anim calcmode="lin" valueType="num">
                                      <p:cBhvr>
                                        <p:cTn id="21" dur="1000" fill="hold"/>
                                        <p:tgtEl>
                                          <p:spTgt spid="55"/>
                                        </p:tgtEl>
                                        <p:attrNameLst>
                                          <p:attrName>ppt_h</p:attrName>
                                        </p:attrNameLst>
                                      </p:cBhvr>
                                      <p:tavLst>
                                        <p:tav tm="0">
                                          <p:val>
                                            <p:fltVal val="0"/>
                                          </p:val>
                                        </p:tav>
                                        <p:tav tm="100000">
                                          <p:val>
                                            <p:strVal val="#ppt_h"/>
                                          </p:val>
                                        </p:tav>
                                      </p:tavLst>
                                    </p:anim>
                                    <p:anim calcmode="lin" valueType="num">
                                      <p:cBhvr>
                                        <p:cTn id="22" dur="1000" fill="hold"/>
                                        <p:tgtEl>
                                          <p:spTgt spid="55"/>
                                        </p:tgtEl>
                                        <p:attrNameLst>
                                          <p:attrName>style.rotation</p:attrName>
                                        </p:attrNameLst>
                                      </p:cBhvr>
                                      <p:tavLst>
                                        <p:tav tm="0">
                                          <p:val>
                                            <p:fltVal val="90"/>
                                          </p:val>
                                        </p:tav>
                                        <p:tav tm="100000">
                                          <p:val>
                                            <p:fltVal val="0"/>
                                          </p:val>
                                        </p:tav>
                                      </p:tavLst>
                                    </p:anim>
                                    <p:animEffect transition="in" filter="fade">
                                      <p:cBhvr>
                                        <p:cTn id="23" dur="1000"/>
                                        <p:tgtEl>
                                          <p:spTgt spid="55"/>
                                        </p:tgtEl>
                                      </p:cBhvr>
                                    </p:animEffect>
                                  </p:childTnLst>
                                </p:cTn>
                              </p:par>
                            </p:childTnLst>
                          </p:cTn>
                        </p:par>
                        <p:par>
                          <p:cTn id="24" fill="hold">
                            <p:stCondLst>
                              <p:cond delay="15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60"/>
                                        </p:tgtEl>
                                        <p:attrNameLst>
                                          <p:attrName>style.visibility</p:attrName>
                                        </p:attrNameLst>
                                      </p:cBhvr>
                                      <p:to>
                                        <p:strVal val="visible"/>
                                      </p:to>
                                    </p:set>
                                    <p:anim calcmode="lin" valueType="num">
                                      <p:cBhvr>
                                        <p:cTn id="27" dur="1000" fill="hold"/>
                                        <p:tgtEl>
                                          <p:spTgt spid="60"/>
                                        </p:tgtEl>
                                        <p:attrNameLst>
                                          <p:attrName>ppt_w</p:attrName>
                                        </p:attrNameLst>
                                      </p:cBhvr>
                                      <p:tavLst>
                                        <p:tav tm="0">
                                          <p:val>
                                            <p:strVal val="#ppt_w*0.70"/>
                                          </p:val>
                                        </p:tav>
                                        <p:tav tm="100000">
                                          <p:val>
                                            <p:strVal val="#ppt_w"/>
                                          </p:val>
                                        </p:tav>
                                      </p:tavLst>
                                    </p:anim>
                                    <p:anim calcmode="lin" valueType="num">
                                      <p:cBhvr>
                                        <p:cTn id="28" dur="1000" fill="hold"/>
                                        <p:tgtEl>
                                          <p:spTgt spid="60"/>
                                        </p:tgtEl>
                                        <p:attrNameLst>
                                          <p:attrName>ppt_h</p:attrName>
                                        </p:attrNameLst>
                                      </p:cBhvr>
                                      <p:tavLst>
                                        <p:tav tm="0">
                                          <p:val>
                                            <p:strVal val="#ppt_h"/>
                                          </p:val>
                                        </p:tav>
                                        <p:tav tm="100000">
                                          <p:val>
                                            <p:strVal val="#ppt_h"/>
                                          </p:val>
                                        </p:tav>
                                      </p:tavLst>
                                    </p:anim>
                                    <p:animEffect transition="in" filter="fade">
                                      <p:cBhvr>
                                        <p:cTn id="2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4259175" y="2280346"/>
            <a:ext cx="274320" cy="274320"/>
          </a:xfrm>
          <a:prstGeom prst="chevron">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latin typeface="阿里巴巴普惠体 R" panose="00020600040101010101" charset="-122"/>
              <a:ea typeface="阿里巴巴普惠体 R" panose="00020600040101010101" charset="-122"/>
            </a:endParaRPr>
          </a:p>
        </p:txBody>
      </p:sp>
      <p:sp>
        <p:nvSpPr>
          <p:cNvPr id="40" name="燕尾形 39"/>
          <p:cNvSpPr/>
          <p:nvPr/>
        </p:nvSpPr>
        <p:spPr>
          <a:xfrm>
            <a:off x="7124295" y="2280346"/>
            <a:ext cx="274320" cy="274320"/>
          </a:xfrm>
          <a:prstGeom prst="chevron">
            <a:avLst/>
          </a:prstGeom>
          <a:solidFill>
            <a:srgbClr val="318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latin typeface="阿里巴巴普惠体 R" panose="00020600040101010101" charset="-122"/>
              <a:ea typeface="阿里巴巴普惠体 R" panose="00020600040101010101" charset="-122"/>
            </a:endParaRPr>
          </a:p>
        </p:txBody>
      </p:sp>
      <p:grpSp>
        <p:nvGrpSpPr>
          <p:cNvPr id="45" name="组 44"/>
          <p:cNvGrpSpPr/>
          <p:nvPr/>
        </p:nvGrpSpPr>
        <p:grpSpPr>
          <a:xfrm>
            <a:off x="2735175" y="1998406"/>
            <a:ext cx="838200" cy="838200"/>
            <a:chOff x="2286000" y="1386840"/>
            <a:chExt cx="838200" cy="838200"/>
          </a:xfrm>
        </p:grpSpPr>
        <p:sp>
          <p:nvSpPr>
            <p:cNvPr id="3" name="椭圆 2"/>
            <p:cNvSpPr/>
            <p:nvPr/>
          </p:nvSpPr>
          <p:spPr>
            <a:xfrm>
              <a:off x="2286000" y="1386840"/>
              <a:ext cx="838200" cy="838200"/>
            </a:xfrm>
            <a:prstGeom prst="ellipse">
              <a:avLst/>
            </a:prstGeom>
            <a:solidFill>
              <a:srgbClr val="3187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9" name="文本框 8"/>
            <p:cNvSpPr txBox="1"/>
            <p:nvPr/>
          </p:nvSpPr>
          <p:spPr>
            <a:xfrm>
              <a:off x="2402774" y="1544330"/>
              <a:ext cx="604653" cy="523220"/>
            </a:xfrm>
            <a:prstGeom prst="rect">
              <a:avLst/>
            </a:prstGeom>
            <a:noFill/>
          </p:spPr>
          <p:txBody>
            <a:bodyPr wrap="none" rtlCol="0">
              <a:spAutoFit/>
            </a:bodyPr>
            <a:lstStyle/>
            <a:p>
              <a:r>
                <a:rPr kumimoji="1" lang="en-US" altLang="zh-CN"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01</a:t>
              </a:r>
              <a:endParaRPr kumimoji="1"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6" name="组 45"/>
          <p:cNvGrpSpPr/>
          <p:nvPr/>
        </p:nvGrpSpPr>
        <p:grpSpPr>
          <a:xfrm>
            <a:off x="5600295" y="1998406"/>
            <a:ext cx="838200" cy="838200"/>
            <a:chOff x="5151120" y="1386840"/>
            <a:chExt cx="838200" cy="838200"/>
          </a:xfrm>
          <a:solidFill>
            <a:srgbClr val="3187A8"/>
          </a:solidFill>
        </p:grpSpPr>
        <p:sp>
          <p:nvSpPr>
            <p:cNvPr id="39" name="椭圆 38"/>
            <p:cNvSpPr/>
            <p:nvPr/>
          </p:nvSpPr>
          <p:spPr>
            <a:xfrm>
              <a:off x="5151120" y="1386840"/>
              <a:ext cx="838200" cy="8382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43" name="文本框 42"/>
            <p:cNvSpPr txBox="1"/>
            <p:nvPr/>
          </p:nvSpPr>
          <p:spPr>
            <a:xfrm>
              <a:off x="5267894" y="1544330"/>
              <a:ext cx="604653" cy="523220"/>
            </a:xfrm>
            <a:prstGeom prst="rect">
              <a:avLst/>
            </a:prstGeom>
            <a:grpFill/>
          </p:spPr>
          <p:txBody>
            <a:bodyPr wrap="none" rtlCol="0">
              <a:spAutoFit/>
            </a:bodyPr>
            <a:lstStyle/>
            <a:p>
              <a:r>
                <a:rPr kumimoji="1" lang="en-US" altLang="zh-CN"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02</a:t>
              </a:r>
              <a:endParaRPr kumimoji="1"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7" name="组 46"/>
          <p:cNvGrpSpPr/>
          <p:nvPr/>
        </p:nvGrpSpPr>
        <p:grpSpPr>
          <a:xfrm>
            <a:off x="8465415" y="1998406"/>
            <a:ext cx="838200" cy="838200"/>
            <a:chOff x="8016240" y="1386840"/>
            <a:chExt cx="838200" cy="838200"/>
          </a:xfrm>
        </p:grpSpPr>
        <p:sp>
          <p:nvSpPr>
            <p:cNvPr id="41" name="椭圆 40"/>
            <p:cNvSpPr/>
            <p:nvPr/>
          </p:nvSpPr>
          <p:spPr>
            <a:xfrm>
              <a:off x="8016240" y="1386840"/>
              <a:ext cx="838200" cy="838200"/>
            </a:xfrm>
            <a:prstGeom prst="ellipse">
              <a:avLst/>
            </a:prstGeom>
            <a:solidFill>
              <a:srgbClr val="3187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R" panose="00020600040101010101" charset="-122"/>
                <a:ea typeface="阿里巴巴普惠体 R" panose="00020600040101010101" charset="-122"/>
              </a:endParaRPr>
            </a:p>
          </p:txBody>
        </p:sp>
        <p:sp>
          <p:nvSpPr>
            <p:cNvPr id="44" name="文本框 43"/>
            <p:cNvSpPr txBox="1"/>
            <p:nvPr/>
          </p:nvSpPr>
          <p:spPr>
            <a:xfrm>
              <a:off x="8133014" y="1544330"/>
              <a:ext cx="604653" cy="523220"/>
            </a:xfrm>
            <a:prstGeom prst="rect">
              <a:avLst/>
            </a:prstGeom>
            <a:noFill/>
          </p:spPr>
          <p:txBody>
            <a:bodyPr wrap="none" rtlCol="0">
              <a:spAutoFit/>
            </a:bodyPr>
            <a:lstStyle/>
            <a:p>
              <a:r>
                <a:rPr kumimoji="1" lang="en-US" altLang="zh-CN"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03</a:t>
              </a:r>
              <a:endParaRPr kumimoji="1"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49" name="矩形 48"/>
          <p:cNvSpPr/>
          <p:nvPr/>
        </p:nvSpPr>
        <p:spPr>
          <a:xfrm>
            <a:off x="4716375" y="3248979"/>
            <a:ext cx="2700257" cy="2332946"/>
          </a:xfrm>
          <a:prstGeom prst="rect">
            <a:avLst/>
          </a:prstGeom>
        </p:spPr>
        <p:txBody>
          <a:bodyPr wrap="square">
            <a:spAutoFit/>
          </a:bodyPr>
          <a:lstStyle/>
          <a:p>
            <a:pPr>
              <a:lnSpc>
                <a:spcPct val="130000"/>
              </a:lnSpc>
            </a:pP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1951</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年，教育部和全国教育工会曾宣布“五一劳动节”同时为“教师节”，但执行的结果是教师节没有了。文化大革命中，教师被贬为“臭老九”，社会地位极其低下。</a:t>
            </a:r>
            <a:endPar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0" name="矩形 49"/>
          <p:cNvSpPr/>
          <p:nvPr/>
        </p:nvSpPr>
        <p:spPr>
          <a:xfrm>
            <a:off x="7757116" y="3248979"/>
            <a:ext cx="2506619" cy="2332946"/>
          </a:xfrm>
          <a:prstGeom prst="rect">
            <a:avLst/>
          </a:prstGeom>
        </p:spPr>
        <p:txBody>
          <a:bodyPr wrap="square">
            <a:spAutoFit/>
          </a:bodyPr>
          <a:lstStyle/>
          <a:p>
            <a:pPr>
              <a:lnSpc>
                <a:spcPct val="13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党的十一届三中全会拨乱反正，从</a:t>
            </a:r>
            <a:r>
              <a:rPr lang="en-US" altLang="zh-CN"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1980</a:t>
            </a: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年起，全国教育工会开展“庆教龄”、“五讲四美，为人师表”等一系列尊师重教活动，提高了教师的政治、社会地位。</a:t>
            </a:r>
          </a:p>
        </p:txBody>
      </p:sp>
      <p:sp>
        <p:nvSpPr>
          <p:cNvPr id="51" name="矩形 50"/>
          <p:cNvSpPr/>
          <p:nvPr/>
        </p:nvSpPr>
        <p:spPr>
          <a:xfrm>
            <a:off x="1912215" y="3248979"/>
            <a:ext cx="2463676" cy="1692771"/>
          </a:xfrm>
          <a:prstGeom prst="rect">
            <a:avLst/>
          </a:prstGeom>
        </p:spPr>
        <p:txBody>
          <a:bodyPr wrap="square">
            <a:spAutoFit/>
          </a:bodyPr>
          <a:lstStyle/>
          <a:p>
            <a:pPr algn="just">
              <a:lnSpc>
                <a:spcPct val="13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1932年，民国政府曾规定6月6日为教师节，解放后废除了6月6日的教师节，改用“五一国际劳动节”为教师节。</a:t>
            </a:r>
          </a:p>
        </p:txBody>
      </p:sp>
      <p:grpSp>
        <p:nvGrpSpPr>
          <p:cNvPr id="17" name="组合 16"/>
          <p:cNvGrpSpPr/>
          <p:nvPr/>
        </p:nvGrpSpPr>
        <p:grpSpPr>
          <a:xfrm>
            <a:off x="289560" y="274319"/>
            <a:ext cx="4465320" cy="741942"/>
            <a:chOff x="289560" y="274319"/>
            <a:chExt cx="4465320" cy="741942"/>
          </a:xfrm>
        </p:grpSpPr>
        <p:sp>
          <p:nvSpPr>
            <p:cNvPr id="18" name="文本框 17"/>
            <p:cNvSpPr txBox="1"/>
            <p:nvPr/>
          </p:nvSpPr>
          <p:spPr>
            <a:xfrm>
              <a:off x="1630680" y="345208"/>
              <a:ext cx="3124200"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中国教师节由来</a:t>
              </a:r>
            </a:p>
          </p:txBody>
        </p:sp>
        <p:pic>
          <p:nvPicPr>
            <p:cNvPr id="19" name="图片 18"/>
            <p:cNvPicPr>
              <a:picLocks noChangeAspect="1"/>
            </p:cNvPicPr>
            <p:nvPr/>
          </p:nvPicPr>
          <p:blipFill rotWithShape="1">
            <a:blip r:embed="rId3"/>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14:bounceEnd="50000">
                                          <p:cBhvr additive="base">
                                            <p:cTn id="7" dur="10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par>
                              <p:cTn id="14" fill="hold">
                                <p:stCondLst>
                                  <p:cond delay="1500"/>
                                </p:stCondLst>
                                <p:childTnLst>
                                  <p:par>
                                    <p:cTn id="15" presetID="2" presetClass="entr" presetSubtype="4" fill="hold" grpId="0" nodeType="afterEffect" p14:presetBounceEnd="50000">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14:bounceEnd="50000">
                                          <p:cBhvr additive="base">
                                            <p:cTn id="17" dur="10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18" dur="1000" fill="hold"/>
                                            <p:tgtEl>
                                              <p:spTgt spid="51"/>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8" fill="hold" nodeType="afterEffect" p14:presetBounceEnd="50000">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14:bounceEnd="50000">
                                          <p:cBhvr additive="base">
                                            <p:cTn id="22" dur="1000" fill="hold"/>
                                            <p:tgtEl>
                                              <p:spTgt spid="46"/>
                                            </p:tgtEl>
                                            <p:attrNameLst>
                                              <p:attrName>ppt_x</p:attrName>
                                            </p:attrNameLst>
                                          </p:cBhvr>
                                          <p:tavLst>
                                            <p:tav tm="0">
                                              <p:val>
                                                <p:strVal val="0-#ppt_w/2"/>
                                              </p:val>
                                            </p:tav>
                                            <p:tav tm="100000">
                                              <p:val>
                                                <p:strVal val="#ppt_x"/>
                                              </p:val>
                                            </p:tav>
                                          </p:tavLst>
                                        </p:anim>
                                        <p:anim calcmode="lin" valueType="num" p14:bounceEnd="50000">
                                          <p:cBhvr additive="base">
                                            <p:cTn id="23" dur="1000" fill="hold"/>
                                            <p:tgtEl>
                                              <p:spTgt spid="46"/>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p:tgtEl>
                                              <p:spTgt spid="40"/>
                                            </p:tgtEl>
                                            <p:attrNameLst>
                                              <p:attrName>ppt_y</p:attrName>
                                            </p:attrNameLst>
                                          </p:cBhvr>
                                          <p:tavLst>
                                            <p:tav tm="0">
                                              <p:val>
                                                <p:strVal val="#ppt_y+#ppt_h*1.125000"/>
                                              </p:val>
                                            </p:tav>
                                            <p:tav tm="100000">
                                              <p:val>
                                                <p:strVal val="#ppt_y"/>
                                              </p:val>
                                            </p:tav>
                                          </p:tavLst>
                                        </p:anim>
                                        <p:animEffect transition="in" filter="wipe(up)">
                                          <p:cBhvr>
                                            <p:cTn id="28" dur="500"/>
                                            <p:tgtEl>
                                              <p:spTgt spid="40"/>
                                            </p:tgtEl>
                                          </p:cBhvr>
                                        </p:animEffect>
                                      </p:childTnLst>
                                    </p:cTn>
                                  </p:par>
                                </p:childTnLst>
                              </p:cTn>
                            </p:par>
                            <p:par>
                              <p:cTn id="29" fill="hold">
                                <p:stCondLst>
                                  <p:cond delay="4000"/>
                                </p:stCondLst>
                                <p:childTnLst>
                                  <p:par>
                                    <p:cTn id="30" presetID="2" presetClass="entr" presetSubtype="4" fill="hold" grpId="0" nodeType="afterEffect" p14:presetBounceEnd="50000">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14:bounceEnd="50000">
                                          <p:cBhvr additive="base">
                                            <p:cTn id="32" dur="1000" fill="hold"/>
                                            <p:tgtEl>
                                              <p:spTgt spid="49"/>
                                            </p:tgtEl>
                                            <p:attrNameLst>
                                              <p:attrName>ppt_x</p:attrName>
                                            </p:attrNameLst>
                                          </p:cBhvr>
                                          <p:tavLst>
                                            <p:tav tm="0">
                                              <p:val>
                                                <p:strVal val="#ppt_x"/>
                                              </p:val>
                                            </p:tav>
                                            <p:tav tm="100000">
                                              <p:val>
                                                <p:strVal val="#ppt_x"/>
                                              </p:val>
                                            </p:tav>
                                          </p:tavLst>
                                        </p:anim>
                                        <p:anim calcmode="lin" valueType="num" p14:bounceEnd="50000">
                                          <p:cBhvr additive="base">
                                            <p:cTn id="33" dur="1000" fill="hold"/>
                                            <p:tgtEl>
                                              <p:spTgt spid="49"/>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8" fill="hold" nodeType="after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1000" fill="hold"/>
                                            <p:tgtEl>
                                              <p:spTgt spid="47"/>
                                            </p:tgtEl>
                                            <p:attrNameLst>
                                              <p:attrName>ppt_x</p:attrName>
                                            </p:attrNameLst>
                                          </p:cBhvr>
                                          <p:tavLst>
                                            <p:tav tm="0">
                                              <p:val>
                                                <p:strVal val="0-#ppt_w/2"/>
                                              </p:val>
                                            </p:tav>
                                            <p:tav tm="100000">
                                              <p:val>
                                                <p:strVal val="#ppt_x"/>
                                              </p:val>
                                            </p:tav>
                                          </p:tavLst>
                                        </p:anim>
                                        <p:anim calcmode="lin" valueType="num" p14:bounceEnd="50000">
                                          <p:cBhvr additive="base">
                                            <p:cTn id="38" dur="1000" fill="hold"/>
                                            <p:tgtEl>
                                              <p:spTgt spid="47"/>
                                            </p:tgtEl>
                                            <p:attrNameLst>
                                              <p:attrName>ppt_y</p:attrName>
                                            </p:attrNameLst>
                                          </p:cBhvr>
                                          <p:tavLst>
                                            <p:tav tm="0">
                                              <p:val>
                                                <p:strVal val="#ppt_y"/>
                                              </p:val>
                                            </p:tav>
                                            <p:tav tm="100000">
                                              <p:val>
                                                <p:strVal val="#ppt_y"/>
                                              </p:val>
                                            </p:tav>
                                          </p:tavLst>
                                        </p:anim>
                                      </p:childTnLst>
                                    </p:cTn>
                                  </p:par>
                                </p:childTnLst>
                              </p:cTn>
                            </p:par>
                            <p:par>
                              <p:cTn id="39" fill="hold">
                                <p:stCondLst>
                                  <p:cond delay="6000"/>
                                </p:stCondLst>
                                <p:childTnLst>
                                  <p:par>
                                    <p:cTn id="40" presetID="2" presetClass="entr" presetSubtype="4" fill="hold" grpId="0" nodeType="afterEffect" p14:presetBounceEnd="50000">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14:bounceEnd="50000">
                                          <p:cBhvr additive="base">
                                            <p:cTn id="42" dur="1000" fill="hold"/>
                                            <p:tgtEl>
                                              <p:spTgt spid="50"/>
                                            </p:tgtEl>
                                            <p:attrNameLst>
                                              <p:attrName>ppt_x</p:attrName>
                                            </p:attrNameLst>
                                          </p:cBhvr>
                                          <p:tavLst>
                                            <p:tav tm="0">
                                              <p:val>
                                                <p:strVal val="#ppt_x"/>
                                              </p:val>
                                            </p:tav>
                                            <p:tav tm="100000">
                                              <p:val>
                                                <p:strVal val="#ppt_x"/>
                                              </p:val>
                                            </p:tav>
                                          </p:tavLst>
                                        </p:anim>
                                        <p:anim calcmode="lin" valueType="num" p14:bounceEnd="50000">
                                          <p:cBhvr additive="base">
                                            <p:cTn id="43"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0" grpId="0" bldLvl="0" animBg="1"/>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fill="hold"/>
                                            <p:tgtEl>
                                              <p:spTgt spid="45"/>
                                            </p:tgtEl>
                                            <p:attrNameLst>
                                              <p:attrName>ppt_x</p:attrName>
                                            </p:attrNameLst>
                                          </p:cBhvr>
                                          <p:tavLst>
                                            <p:tav tm="0">
                                              <p:val>
                                                <p:strVal val="0-#ppt_w/2"/>
                                              </p:val>
                                            </p:tav>
                                            <p:tav tm="100000">
                                              <p:val>
                                                <p:strVal val="#ppt_x"/>
                                              </p:val>
                                            </p:tav>
                                          </p:tavLst>
                                        </p:anim>
                                        <p:anim calcmode="lin" valueType="num">
                                          <p:cBhvr additive="base">
                                            <p:cTn id="8" dur="10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1000" fill="hold"/>
                                            <p:tgtEl>
                                              <p:spTgt spid="51"/>
                                            </p:tgtEl>
                                            <p:attrNameLst>
                                              <p:attrName>ppt_x</p:attrName>
                                            </p:attrNameLst>
                                          </p:cBhvr>
                                          <p:tavLst>
                                            <p:tav tm="0">
                                              <p:val>
                                                <p:strVal val="#ppt_x"/>
                                              </p:val>
                                            </p:tav>
                                            <p:tav tm="100000">
                                              <p:val>
                                                <p:strVal val="#ppt_x"/>
                                              </p:val>
                                            </p:tav>
                                          </p:tavLst>
                                        </p:anim>
                                        <p:anim calcmode="lin" valueType="num">
                                          <p:cBhvr additive="base">
                                            <p:cTn id="18" dur="1000" fill="hold"/>
                                            <p:tgtEl>
                                              <p:spTgt spid="51"/>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8"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1000" fill="hold"/>
                                            <p:tgtEl>
                                              <p:spTgt spid="46"/>
                                            </p:tgtEl>
                                            <p:attrNameLst>
                                              <p:attrName>ppt_x</p:attrName>
                                            </p:attrNameLst>
                                          </p:cBhvr>
                                          <p:tavLst>
                                            <p:tav tm="0">
                                              <p:val>
                                                <p:strVal val="0-#ppt_w/2"/>
                                              </p:val>
                                            </p:tav>
                                            <p:tav tm="100000">
                                              <p:val>
                                                <p:strVal val="#ppt_x"/>
                                              </p:val>
                                            </p:tav>
                                          </p:tavLst>
                                        </p:anim>
                                        <p:anim calcmode="lin" valueType="num">
                                          <p:cBhvr additive="base">
                                            <p:cTn id="23" dur="1000" fill="hold"/>
                                            <p:tgtEl>
                                              <p:spTgt spid="46"/>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p:tgtEl>
                                              <p:spTgt spid="40"/>
                                            </p:tgtEl>
                                            <p:attrNameLst>
                                              <p:attrName>ppt_y</p:attrName>
                                            </p:attrNameLst>
                                          </p:cBhvr>
                                          <p:tavLst>
                                            <p:tav tm="0">
                                              <p:val>
                                                <p:strVal val="#ppt_y+#ppt_h*1.125000"/>
                                              </p:val>
                                            </p:tav>
                                            <p:tav tm="100000">
                                              <p:val>
                                                <p:strVal val="#ppt_y"/>
                                              </p:val>
                                            </p:tav>
                                          </p:tavLst>
                                        </p:anim>
                                        <p:animEffect transition="in" filter="wipe(up)">
                                          <p:cBhvr>
                                            <p:cTn id="28" dur="500"/>
                                            <p:tgtEl>
                                              <p:spTgt spid="40"/>
                                            </p:tgtEl>
                                          </p:cBhvr>
                                        </p:animEffect>
                                      </p:childTnLst>
                                    </p:cTn>
                                  </p:par>
                                </p:childTnLst>
                              </p:cTn>
                            </p:par>
                            <p:par>
                              <p:cTn id="29" fill="hold">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1000" fill="hold"/>
                                            <p:tgtEl>
                                              <p:spTgt spid="49"/>
                                            </p:tgtEl>
                                            <p:attrNameLst>
                                              <p:attrName>ppt_x</p:attrName>
                                            </p:attrNameLst>
                                          </p:cBhvr>
                                          <p:tavLst>
                                            <p:tav tm="0">
                                              <p:val>
                                                <p:strVal val="#ppt_x"/>
                                              </p:val>
                                            </p:tav>
                                            <p:tav tm="100000">
                                              <p:val>
                                                <p:strVal val="#ppt_x"/>
                                              </p:val>
                                            </p:tav>
                                          </p:tavLst>
                                        </p:anim>
                                        <p:anim calcmode="lin" valueType="num">
                                          <p:cBhvr additive="base">
                                            <p:cTn id="33" dur="1000" fill="hold"/>
                                            <p:tgtEl>
                                              <p:spTgt spid="49"/>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8"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1000" fill="hold"/>
                                            <p:tgtEl>
                                              <p:spTgt spid="47"/>
                                            </p:tgtEl>
                                            <p:attrNameLst>
                                              <p:attrName>ppt_x</p:attrName>
                                            </p:attrNameLst>
                                          </p:cBhvr>
                                          <p:tavLst>
                                            <p:tav tm="0">
                                              <p:val>
                                                <p:strVal val="0-#ppt_w/2"/>
                                              </p:val>
                                            </p:tav>
                                            <p:tav tm="100000">
                                              <p:val>
                                                <p:strVal val="#ppt_x"/>
                                              </p:val>
                                            </p:tav>
                                          </p:tavLst>
                                        </p:anim>
                                        <p:anim calcmode="lin" valueType="num">
                                          <p:cBhvr additive="base">
                                            <p:cTn id="38" dur="1000" fill="hold"/>
                                            <p:tgtEl>
                                              <p:spTgt spid="47"/>
                                            </p:tgtEl>
                                            <p:attrNameLst>
                                              <p:attrName>ppt_y</p:attrName>
                                            </p:attrNameLst>
                                          </p:cBhvr>
                                          <p:tavLst>
                                            <p:tav tm="0">
                                              <p:val>
                                                <p:strVal val="#ppt_y"/>
                                              </p:val>
                                            </p:tav>
                                            <p:tav tm="100000">
                                              <p:val>
                                                <p:strVal val="#ppt_y"/>
                                              </p:val>
                                            </p:tav>
                                          </p:tavLst>
                                        </p:anim>
                                      </p:childTnLst>
                                    </p:cTn>
                                  </p:par>
                                </p:childTnLst>
                              </p:cTn>
                            </p:par>
                            <p:par>
                              <p:cTn id="39" fill="hold">
                                <p:stCondLst>
                                  <p:cond delay="6000"/>
                                </p:stCondLst>
                                <p:childTnLst>
                                  <p:par>
                                    <p:cTn id="40" presetID="2" presetClass="entr" presetSubtype="4"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1000" fill="hold"/>
                                            <p:tgtEl>
                                              <p:spTgt spid="50"/>
                                            </p:tgtEl>
                                            <p:attrNameLst>
                                              <p:attrName>ppt_x</p:attrName>
                                            </p:attrNameLst>
                                          </p:cBhvr>
                                          <p:tavLst>
                                            <p:tav tm="0">
                                              <p:val>
                                                <p:strVal val="#ppt_x"/>
                                              </p:val>
                                            </p:tav>
                                            <p:tav tm="100000">
                                              <p:val>
                                                <p:strVal val="#ppt_x"/>
                                              </p:val>
                                            </p:tav>
                                          </p:tavLst>
                                        </p:anim>
                                        <p:anim calcmode="lin" valueType="num">
                                          <p:cBhvr additive="base">
                                            <p:cTn id="43"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0" grpId="0" bldLvl="0" animBg="1"/>
          <p:bldP spid="49" grpId="0"/>
          <p:bldP spid="50" grpId="0"/>
          <p:bldP spid="5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 30"/>
          <p:cNvGrpSpPr/>
          <p:nvPr/>
        </p:nvGrpSpPr>
        <p:grpSpPr>
          <a:xfrm>
            <a:off x="3705992" y="1655877"/>
            <a:ext cx="4351178" cy="4406259"/>
            <a:chOff x="3915854" y="1426199"/>
            <a:chExt cx="4351178" cy="4406259"/>
          </a:xfrm>
        </p:grpSpPr>
        <p:sp>
          <p:nvSpPr>
            <p:cNvPr id="4" name="ïṣľiḋé"/>
            <p:cNvSpPr/>
            <p:nvPr/>
          </p:nvSpPr>
          <p:spPr>
            <a:xfrm>
              <a:off x="7324870" y="3474275"/>
              <a:ext cx="942162" cy="2358183"/>
            </a:xfrm>
            <a:custGeom>
              <a:avLst/>
              <a:gdLst/>
              <a:ahLst/>
              <a:cxnLst>
                <a:cxn ang="0">
                  <a:pos x="wd2" y="hd2"/>
                </a:cxn>
                <a:cxn ang="5400000">
                  <a:pos x="wd2" y="hd2"/>
                </a:cxn>
                <a:cxn ang="10800000">
                  <a:pos x="wd2" y="hd2"/>
                </a:cxn>
                <a:cxn ang="16200000">
                  <a:pos x="wd2" y="hd2"/>
                </a:cxn>
              </a:cxnLst>
              <a:rect l="0" t="0" r="r" b="b"/>
              <a:pathLst>
                <a:path w="21600" h="21600" extrusionOk="0">
                  <a:moveTo>
                    <a:pt x="21591" y="11419"/>
                  </a:moveTo>
                  <a:lnTo>
                    <a:pt x="21589" y="10555"/>
                  </a:lnTo>
                  <a:cubicBezTo>
                    <a:pt x="21600" y="10555"/>
                    <a:pt x="21600" y="3745"/>
                    <a:pt x="21600" y="3745"/>
                  </a:cubicBezTo>
                  <a:cubicBezTo>
                    <a:pt x="21600" y="1676"/>
                    <a:pt x="17403" y="0"/>
                    <a:pt x="12227" y="0"/>
                  </a:cubicBezTo>
                  <a:cubicBezTo>
                    <a:pt x="7050" y="0"/>
                    <a:pt x="2854" y="1676"/>
                    <a:pt x="2854" y="3745"/>
                  </a:cubicBezTo>
                  <a:lnTo>
                    <a:pt x="2854" y="5872"/>
                  </a:lnTo>
                  <a:lnTo>
                    <a:pt x="0" y="5872"/>
                  </a:lnTo>
                  <a:lnTo>
                    <a:pt x="0" y="6093"/>
                  </a:lnTo>
                  <a:lnTo>
                    <a:pt x="0" y="16077"/>
                  </a:lnTo>
                  <a:lnTo>
                    <a:pt x="0" y="16077"/>
                  </a:lnTo>
                  <a:cubicBezTo>
                    <a:pt x="0" y="16828"/>
                    <a:pt x="0" y="17347"/>
                    <a:pt x="0" y="17347"/>
                  </a:cubicBezTo>
                  <a:cubicBezTo>
                    <a:pt x="0" y="17773"/>
                    <a:pt x="181" y="18182"/>
                    <a:pt x="509" y="18564"/>
                  </a:cubicBezTo>
                  <a:cubicBezTo>
                    <a:pt x="1864" y="20322"/>
                    <a:pt x="5962" y="21600"/>
                    <a:pt x="10808" y="21600"/>
                  </a:cubicBezTo>
                  <a:cubicBezTo>
                    <a:pt x="16759" y="21600"/>
                    <a:pt x="21584" y="19672"/>
                    <a:pt x="21584" y="17295"/>
                  </a:cubicBezTo>
                  <a:cubicBezTo>
                    <a:pt x="21584" y="17257"/>
                    <a:pt x="21579" y="17220"/>
                    <a:pt x="21576" y="17183"/>
                  </a:cubicBezTo>
                  <a:lnTo>
                    <a:pt x="21600" y="17183"/>
                  </a:lnTo>
                  <a:lnTo>
                    <a:pt x="21600" y="14999"/>
                  </a:lnTo>
                  <a:lnTo>
                    <a:pt x="21600" y="11419"/>
                  </a:lnTo>
                  <a:cubicBezTo>
                    <a:pt x="21600" y="11419"/>
                    <a:pt x="21591" y="11419"/>
                    <a:pt x="21591" y="11419"/>
                  </a:cubicBezTo>
                  <a:close/>
                </a:path>
              </a:pathLst>
            </a:custGeom>
            <a:solidFill>
              <a:srgbClr val="3187A8"/>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5" name="ïṩlíḍé"/>
            <p:cNvSpPr/>
            <p:nvPr/>
          </p:nvSpPr>
          <p:spPr>
            <a:xfrm>
              <a:off x="3915854" y="1426199"/>
              <a:ext cx="1102222" cy="2351253"/>
            </a:xfrm>
            <a:custGeom>
              <a:avLst/>
              <a:gdLst/>
              <a:ahLst/>
              <a:cxnLst>
                <a:cxn ang="0">
                  <a:pos x="wd2" y="hd2"/>
                </a:cxn>
                <a:cxn ang="5400000">
                  <a:pos x="wd2" y="hd2"/>
                </a:cxn>
                <a:cxn ang="10800000">
                  <a:pos x="wd2" y="hd2"/>
                </a:cxn>
                <a:cxn ang="16200000">
                  <a:pos x="wd2" y="hd2"/>
                </a:cxn>
              </a:cxnLst>
              <a:rect l="0" t="0" r="r" b="b"/>
              <a:pathLst>
                <a:path w="21600" h="21600" extrusionOk="0">
                  <a:moveTo>
                    <a:pt x="18467" y="18846"/>
                  </a:moveTo>
                  <a:lnTo>
                    <a:pt x="18456" y="11095"/>
                  </a:lnTo>
                  <a:cubicBezTo>
                    <a:pt x="18463" y="11095"/>
                    <a:pt x="18463" y="4265"/>
                    <a:pt x="18463" y="4265"/>
                  </a:cubicBezTo>
                  <a:cubicBezTo>
                    <a:pt x="18463" y="3838"/>
                    <a:pt x="18309" y="3428"/>
                    <a:pt x="18028" y="3045"/>
                  </a:cubicBezTo>
                  <a:cubicBezTo>
                    <a:pt x="16870" y="1282"/>
                    <a:pt x="13367" y="0"/>
                    <a:pt x="9225" y="0"/>
                  </a:cubicBezTo>
                  <a:cubicBezTo>
                    <a:pt x="4138" y="0"/>
                    <a:pt x="14" y="1933"/>
                    <a:pt x="14" y="4318"/>
                  </a:cubicBezTo>
                  <a:cubicBezTo>
                    <a:pt x="14" y="4356"/>
                    <a:pt x="18" y="4393"/>
                    <a:pt x="20" y="4430"/>
                  </a:cubicBezTo>
                  <a:lnTo>
                    <a:pt x="0" y="4430"/>
                  </a:lnTo>
                  <a:lnTo>
                    <a:pt x="0" y="6621"/>
                  </a:lnTo>
                  <a:lnTo>
                    <a:pt x="0" y="18846"/>
                  </a:lnTo>
                  <a:cubicBezTo>
                    <a:pt x="0" y="20760"/>
                    <a:pt x="1403" y="21600"/>
                    <a:pt x="3133" y="21600"/>
                  </a:cubicBezTo>
                  <a:lnTo>
                    <a:pt x="21600" y="21600"/>
                  </a:lnTo>
                  <a:cubicBezTo>
                    <a:pt x="19870" y="21600"/>
                    <a:pt x="18467" y="20521"/>
                    <a:pt x="18467" y="18846"/>
                  </a:cubicBezTo>
                  <a:close/>
                </a:path>
              </a:pathLst>
            </a:custGeom>
            <a:solidFill>
              <a:srgbClr val="3187A8"/>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6" name="íşḻîḋé"/>
            <p:cNvSpPr/>
            <p:nvPr/>
          </p:nvSpPr>
          <p:spPr>
            <a:xfrm>
              <a:off x="5058791" y="2146914"/>
              <a:ext cx="1102224" cy="2295791"/>
            </a:xfrm>
            <a:custGeom>
              <a:avLst/>
              <a:gdLst/>
              <a:ahLst/>
              <a:cxnLst>
                <a:cxn ang="0">
                  <a:pos x="wd2" y="hd2"/>
                </a:cxn>
                <a:cxn ang="5400000">
                  <a:pos x="wd2" y="hd2"/>
                </a:cxn>
                <a:cxn ang="10800000">
                  <a:pos x="wd2" y="hd2"/>
                </a:cxn>
                <a:cxn ang="16200000">
                  <a:pos x="wd2" y="hd2"/>
                </a:cxn>
              </a:cxnLst>
              <a:rect l="0" t="0" r="r" b="b"/>
              <a:pathLst>
                <a:path w="21600" h="21600" extrusionOk="0">
                  <a:moveTo>
                    <a:pt x="3133" y="21600"/>
                  </a:moveTo>
                  <a:lnTo>
                    <a:pt x="21600" y="21600"/>
                  </a:lnTo>
                  <a:cubicBezTo>
                    <a:pt x="19869" y="21600"/>
                    <a:pt x="18467" y="20495"/>
                    <a:pt x="18467" y="18780"/>
                  </a:cubicBezTo>
                  <a:lnTo>
                    <a:pt x="18453" y="10842"/>
                  </a:lnTo>
                  <a:cubicBezTo>
                    <a:pt x="18463" y="10842"/>
                    <a:pt x="18463" y="3847"/>
                    <a:pt x="18463" y="3847"/>
                  </a:cubicBezTo>
                  <a:cubicBezTo>
                    <a:pt x="18463" y="1722"/>
                    <a:pt x="14875" y="0"/>
                    <a:pt x="10451" y="0"/>
                  </a:cubicBezTo>
                  <a:cubicBezTo>
                    <a:pt x="6026" y="0"/>
                    <a:pt x="2439" y="1722"/>
                    <a:pt x="2439" y="3847"/>
                  </a:cubicBezTo>
                  <a:lnTo>
                    <a:pt x="2439" y="6031"/>
                  </a:lnTo>
                  <a:lnTo>
                    <a:pt x="0" y="6031"/>
                  </a:lnTo>
                  <a:lnTo>
                    <a:pt x="0" y="6259"/>
                  </a:lnTo>
                  <a:lnTo>
                    <a:pt x="0" y="18780"/>
                  </a:lnTo>
                  <a:cubicBezTo>
                    <a:pt x="0" y="20740"/>
                    <a:pt x="1402" y="21600"/>
                    <a:pt x="3133" y="21600"/>
                  </a:cubicBezTo>
                  <a:close/>
                </a:path>
              </a:pathLst>
            </a:custGeom>
            <a:solidFill>
              <a:srgbClr val="3187A8"/>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7" name="íŝliḓe"/>
            <p:cNvSpPr/>
            <p:nvPr/>
          </p:nvSpPr>
          <p:spPr>
            <a:xfrm>
              <a:off x="4867368" y="2146914"/>
              <a:ext cx="730094" cy="1630538"/>
            </a:xfrm>
            <a:custGeom>
              <a:avLst/>
              <a:gdLst/>
              <a:ahLst/>
              <a:cxnLst>
                <a:cxn ang="0">
                  <a:pos x="wd2" y="hd2"/>
                </a:cxn>
                <a:cxn ang="5400000">
                  <a:pos x="wd2" y="hd2"/>
                </a:cxn>
                <a:cxn ang="10800000">
                  <a:pos x="wd2" y="hd2"/>
                </a:cxn>
                <a:cxn ang="16200000">
                  <a:pos x="wd2" y="hd2"/>
                </a:cxn>
              </a:cxnLst>
              <a:rect l="0" t="0" r="r" b="b"/>
              <a:pathLst>
                <a:path w="21600" h="21600" extrusionOk="0">
                  <a:moveTo>
                    <a:pt x="4730" y="21600"/>
                  </a:moveTo>
                  <a:cubicBezTo>
                    <a:pt x="7342" y="21600"/>
                    <a:pt x="9460" y="20652"/>
                    <a:pt x="9460" y="19482"/>
                  </a:cubicBezTo>
                  <a:lnTo>
                    <a:pt x="9460" y="5432"/>
                  </a:lnTo>
                  <a:cubicBezTo>
                    <a:pt x="9464" y="5342"/>
                    <a:pt x="9487" y="5250"/>
                    <a:pt x="9519" y="5157"/>
                  </a:cubicBezTo>
                  <a:cubicBezTo>
                    <a:pt x="9820" y="2286"/>
                    <a:pt x="15113" y="0"/>
                    <a:pt x="21600" y="0"/>
                  </a:cubicBezTo>
                  <a:lnTo>
                    <a:pt x="0" y="0"/>
                  </a:lnTo>
                  <a:lnTo>
                    <a:pt x="0" y="17629"/>
                  </a:lnTo>
                  <a:cubicBezTo>
                    <a:pt x="0" y="20388"/>
                    <a:pt x="2117" y="21600"/>
                    <a:pt x="4730" y="21600"/>
                  </a:cubicBezTo>
                  <a:close/>
                </a:path>
              </a:pathLst>
            </a:custGeom>
            <a:solidFill>
              <a:srgbClr val="DCDEE0"/>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8" name="ïŝ1îďe"/>
            <p:cNvSpPr/>
            <p:nvPr/>
          </p:nvSpPr>
          <p:spPr>
            <a:xfrm>
              <a:off x="6196528" y="2810594"/>
              <a:ext cx="1102222" cy="2295806"/>
            </a:xfrm>
            <a:custGeom>
              <a:avLst/>
              <a:gdLst/>
              <a:ahLst/>
              <a:cxnLst>
                <a:cxn ang="0">
                  <a:pos x="wd2" y="hd2"/>
                </a:cxn>
                <a:cxn ang="5400000">
                  <a:pos x="wd2" y="hd2"/>
                </a:cxn>
                <a:cxn ang="10800000">
                  <a:pos x="wd2" y="hd2"/>
                </a:cxn>
                <a:cxn ang="16200000">
                  <a:pos x="wd2" y="hd2"/>
                </a:cxn>
              </a:cxnLst>
              <a:rect l="0" t="0" r="r" b="b"/>
              <a:pathLst>
                <a:path w="21600" h="21600" extrusionOk="0">
                  <a:moveTo>
                    <a:pt x="3134" y="21600"/>
                  </a:moveTo>
                  <a:lnTo>
                    <a:pt x="21600" y="21600"/>
                  </a:lnTo>
                  <a:cubicBezTo>
                    <a:pt x="19870" y="21600"/>
                    <a:pt x="18467" y="20495"/>
                    <a:pt x="18467" y="18780"/>
                  </a:cubicBezTo>
                  <a:lnTo>
                    <a:pt x="18454" y="10842"/>
                  </a:lnTo>
                  <a:cubicBezTo>
                    <a:pt x="18463" y="10842"/>
                    <a:pt x="18463" y="3847"/>
                    <a:pt x="18463" y="3847"/>
                  </a:cubicBezTo>
                  <a:cubicBezTo>
                    <a:pt x="18463" y="1722"/>
                    <a:pt x="14876" y="0"/>
                    <a:pt x="10450" y="0"/>
                  </a:cubicBezTo>
                  <a:cubicBezTo>
                    <a:pt x="6026" y="0"/>
                    <a:pt x="2439" y="1722"/>
                    <a:pt x="2439" y="3847"/>
                  </a:cubicBezTo>
                  <a:lnTo>
                    <a:pt x="2439" y="6031"/>
                  </a:lnTo>
                  <a:lnTo>
                    <a:pt x="0" y="6031"/>
                  </a:lnTo>
                  <a:lnTo>
                    <a:pt x="0" y="6259"/>
                  </a:lnTo>
                  <a:lnTo>
                    <a:pt x="0" y="18780"/>
                  </a:lnTo>
                  <a:cubicBezTo>
                    <a:pt x="0" y="20740"/>
                    <a:pt x="1403" y="21600"/>
                    <a:pt x="3134" y="21600"/>
                  </a:cubicBezTo>
                  <a:close/>
                </a:path>
              </a:pathLst>
            </a:custGeom>
            <a:solidFill>
              <a:srgbClr val="3187A8"/>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9" name="ïsļíde"/>
            <p:cNvSpPr/>
            <p:nvPr/>
          </p:nvSpPr>
          <p:spPr>
            <a:xfrm>
              <a:off x="6006905" y="2810594"/>
              <a:ext cx="730055" cy="1630538"/>
            </a:xfrm>
            <a:custGeom>
              <a:avLst/>
              <a:gdLst/>
              <a:ahLst/>
              <a:cxnLst>
                <a:cxn ang="0">
                  <a:pos x="wd2" y="hd2"/>
                </a:cxn>
                <a:cxn ang="5400000">
                  <a:pos x="wd2" y="hd2"/>
                </a:cxn>
                <a:cxn ang="10800000">
                  <a:pos x="wd2" y="hd2"/>
                </a:cxn>
                <a:cxn ang="16200000">
                  <a:pos x="wd2" y="hd2"/>
                </a:cxn>
              </a:cxnLst>
              <a:rect l="0" t="0" r="r" b="b"/>
              <a:pathLst>
                <a:path w="21600" h="21600" extrusionOk="0">
                  <a:moveTo>
                    <a:pt x="4730" y="21600"/>
                  </a:moveTo>
                  <a:cubicBezTo>
                    <a:pt x="7342" y="21600"/>
                    <a:pt x="9461" y="20652"/>
                    <a:pt x="9461" y="19482"/>
                  </a:cubicBezTo>
                  <a:lnTo>
                    <a:pt x="9461" y="5432"/>
                  </a:lnTo>
                  <a:cubicBezTo>
                    <a:pt x="9464" y="5342"/>
                    <a:pt x="9488" y="5250"/>
                    <a:pt x="9520" y="5157"/>
                  </a:cubicBezTo>
                  <a:cubicBezTo>
                    <a:pt x="9821" y="2286"/>
                    <a:pt x="15115" y="0"/>
                    <a:pt x="21600" y="0"/>
                  </a:cubicBezTo>
                  <a:lnTo>
                    <a:pt x="0" y="0"/>
                  </a:lnTo>
                  <a:lnTo>
                    <a:pt x="0" y="17629"/>
                  </a:lnTo>
                  <a:cubicBezTo>
                    <a:pt x="0" y="20389"/>
                    <a:pt x="2118" y="21600"/>
                    <a:pt x="4730" y="21600"/>
                  </a:cubicBezTo>
                  <a:close/>
                </a:path>
              </a:pathLst>
            </a:custGeom>
            <a:solidFill>
              <a:srgbClr val="DCDEE0"/>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10" name="işḻiḓè"/>
            <p:cNvSpPr/>
            <p:nvPr/>
          </p:nvSpPr>
          <p:spPr>
            <a:xfrm>
              <a:off x="7135246" y="3474275"/>
              <a:ext cx="730132" cy="1630511"/>
            </a:xfrm>
            <a:custGeom>
              <a:avLst/>
              <a:gdLst/>
              <a:ahLst/>
              <a:cxnLst>
                <a:cxn ang="0">
                  <a:pos x="wd2" y="hd2"/>
                </a:cxn>
                <a:cxn ang="5400000">
                  <a:pos x="wd2" y="hd2"/>
                </a:cxn>
                <a:cxn ang="10800000">
                  <a:pos x="wd2" y="hd2"/>
                </a:cxn>
                <a:cxn ang="16200000">
                  <a:pos x="wd2" y="hd2"/>
                </a:cxn>
              </a:cxnLst>
              <a:rect l="0" t="0" r="r" b="b"/>
              <a:pathLst>
                <a:path w="21600" h="21600" extrusionOk="0">
                  <a:moveTo>
                    <a:pt x="4730" y="21600"/>
                  </a:moveTo>
                  <a:cubicBezTo>
                    <a:pt x="7343" y="21600"/>
                    <a:pt x="9459" y="20652"/>
                    <a:pt x="9459" y="19482"/>
                  </a:cubicBezTo>
                  <a:lnTo>
                    <a:pt x="9459" y="5432"/>
                  </a:lnTo>
                  <a:cubicBezTo>
                    <a:pt x="9464" y="5342"/>
                    <a:pt x="9487" y="5250"/>
                    <a:pt x="9520" y="5157"/>
                  </a:cubicBezTo>
                  <a:cubicBezTo>
                    <a:pt x="9821" y="2286"/>
                    <a:pt x="15114" y="0"/>
                    <a:pt x="21600" y="0"/>
                  </a:cubicBezTo>
                  <a:lnTo>
                    <a:pt x="0" y="0"/>
                  </a:lnTo>
                  <a:lnTo>
                    <a:pt x="0" y="17629"/>
                  </a:lnTo>
                  <a:cubicBezTo>
                    <a:pt x="0" y="20389"/>
                    <a:pt x="2119" y="21600"/>
                    <a:pt x="4730" y="21600"/>
                  </a:cubicBezTo>
                  <a:close/>
                </a:path>
              </a:pathLst>
            </a:custGeom>
            <a:solidFill>
              <a:srgbClr val="DCDEE0"/>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12" name="íṣļíḍé"/>
            <p:cNvSpPr/>
            <p:nvPr/>
          </p:nvSpPr>
          <p:spPr>
            <a:xfrm>
              <a:off x="4174669" y="1796329"/>
              <a:ext cx="337451" cy="285535"/>
            </a:xfrm>
            <a:custGeom>
              <a:avLst/>
              <a:gdLst/>
              <a:ahLst/>
              <a:cxnLst>
                <a:cxn ang="0">
                  <a:pos x="wd2" y="hd2"/>
                </a:cxn>
                <a:cxn ang="5400000">
                  <a:pos x="wd2" y="hd2"/>
                </a:cxn>
                <a:cxn ang="10800000">
                  <a:pos x="wd2" y="hd2"/>
                </a:cxn>
                <a:cxn ang="16200000">
                  <a:pos x="wd2" y="hd2"/>
                </a:cxn>
              </a:cxnLst>
              <a:rect l="0" t="0" r="r" b="b"/>
              <a:pathLst>
                <a:path w="21600" h="21600" extrusionOk="0">
                  <a:moveTo>
                    <a:pt x="18277" y="21600"/>
                  </a:moveTo>
                  <a:cubicBezTo>
                    <a:pt x="17368" y="21600"/>
                    <a:pt x="16615" y="20710"/>
                    <a:pt x="16615" y="19636"/>
                  </a:cubicBezTo>
                  <a:cubicBezTo>
                    <a:pt x="16615" y="18562"/>
                    <a:pt x="17368" y="17673"/>
                    <a:pt x="18277" y="17673"/>
                  </a:cubicBezTo>
                  <a:cubicBezTo>
                    <a:pt x="19186" y="17673"/>
                    <a:pt x="19938" y="18562"/>
                    <a:pt x="19938" y="19636"/>
                  </a:cubicBezTo>
                  <a:cubicBezTo>
                    <a:pt x="19938" y="20710"/>
                    <a:pt x="19186" y="21600"/>
                    <a:pt x="18277" y="21600"/>
                  </a:cubicBezTo>
                  <a:close/>
                  <a:moveTo>
                    <a:pt x="6646" y="21600"/>
                  </a:moveTo>
                  <a:cubicBezTo>
                    <a:pt x="5738" y="21600"/>
                    <a:pt x="4985" y="20710"/>
                    <a:pt x="4985" y="19636"/>
                  </a:cubicBezTo>
                  <a:cubicBezTo>
                    <a:pt x="4985" y="18562"/>
                    <a:pt x="5738" y="17673"/>
                    <a:pt x="6646" y="17673"/>
                  </a:cubicBezTo>
                  <a:cubicBezTo>
                    <a:pt x="7555" y="17673"/>
                    <a:pt x="8308" y="18562"/>
                    <a:pt x="8308" y="19636"/>
                  </a:cubicBezTo>
                  <a:cubicBezTo>
                    <a:pt x="8308" y="20710"/>
                    <a:pt x="7555" y="21600"/>
                    <a:pt x="6646" y="21600"/>
                  </a:cubicBezTo>
                  <a:close/>
                  <a:moveTo>
                    <a:pt x="21600" y="10800"/>
                  </a:moveTo>
                  <a:cubicBezTo>
                    <a:pt x="21600" y="11291"/>
                    <a:pt x="21275" y="11720"/>
                    <a:pt x="20860" y="11782"/>
                  </a:cubicBezTo>
                  <a:lnTo>
                    <a:pt x="7308" y="13653"/>
                  </a:lnTo>
                  <a:cubicBezTo>
                    <a:pt x="7373" y="14006"/>
                    <a:pt x="7477" y="14359"/>
                    <a:pt x="7477" y="14727"/>
                  </a:cubicBezTo>
                  <a:cubicBezTo>
                    <a:pt x="7477" y="15080"/>
                    <a:pt x="7295" y="15402"/>
                    <a:pt x="7165" y="15709"/>
                  </a:cubicBezTo>
                  <a:lnTo>
                    <a:pt x="19108" y="15709"/>
                  </a:lnTo>
                  <a:cubicBezTo>
                    <a:pt x="19562" y="15709"/>
                    <a:pt x="19938" y="16154"/>
                    <a:pt x="19938" y="16691"/>
                  </a:cubicBezTo>
                  <a:cubicBezTo>
                    <a:pt x="19938" y="17228"/>
                    <a:pt x="19562" y="17673"/>
                    <a:pt x="19108" y="17673"/>
                  </a:cubicBezTo>
                  <a:lnTo>
                    <a:pt x="5815" y="17673"/>
                  </a:lnTo>
                  <a:cubicBezTo>
                    <a:pt x="5361" y="17673"/>
                    <a:pt x="4985" y="17228"/>
                    <a:pt x="4985" y="16691"/>
                  </a:cubicBezTo>
                  <a:cubicBezTo>
                    <a:pt x="4985" y="16215"/>
                    <a:pt x="5569" y="15065"/>
                    <a:pt x="5776" y="14589"/>
                  </a:cubicBezTo>
                  <a:lnTo>
                    <a:pt x="3479" y="1964"/>
                  </a:lnTo>
                  <a:lnTo>
                    <a:pt x="831" y="1964"/>
                  </a:lnTo>
                  <a:cubicBezTo>
                    <a:pt x="376" y="1964"/>
                    <a:pt x="0" y="1519"/>
                    <a:pt x="0" y="982"/>
                  </a:cubicBezTo>
                  <a:cubicBezTo>
                    <a:pt x="0" y="445"/>
                    <a:pt x="376" y="0"/>
                    <a:pt x="831" y="0"/>
                  </a:cubicBezTo>
                  <a:lnTo>
                    <a:pt x="4154" y="0"/>
                  </a:lnTo>
                  <a:cubicBezTo>
                    <a:pt x="5024" y="0"/>
                    <a:pt x="5050" y="1227"/>
                    <a:pt x="5179" y="1964"/>
                  </a:cubicBezTo>
                  <a:lnTo>
                    <a:pt x="20769" y="1964"/>
                  </a:lnTo>
                  <a:cubicBezTo>
                    <a:pt x="21224" y="1964"/>
                    <a:pt x="21600" y="2409"/>
                    <a:pt x="21600" y="2945"/>
                  </a:cubicBezTo>
                  <a:cubicBezTo>
                    <a:pt x="21600" y="2945"/>
                    <a:pt x="21600" y="10800"/>
                    <a:pt x="21600" y="10800"/>
                  </a:cubicBezTo>
                  <a:close/>
                </a:path>
              </a:pathLst>
            </a:custGeom>
            <a:solidFill>
              <a:srgbClr val="FFFFFF"/>
            </a:solidFill>
            <a:ln w="12700">
              <a:miter lim="400000"/>
            </a:ln>
          </p:spPr>
          <p:txBody>
            <a:bodyPr wrap="square" lIns="91440" tIns="45720" rIns="91440" bIns="45720" anchor="ctr">
              <a:normAutofit fontScale="85000" lnSpcReduction="20000"/>
            </a:bodyPr>
            <a:lstStyle/>
            <a:p>
              <a:pPr algn="ctr"/>
              <a:endParaRPr>
                <a:latin typeface="阿里巴巴普惠体 R" panose="00020600040101010101" charset="-122"/>
                <a:ea typeface="阿里巴巴普惠体 R" panose="00020600040101010101" charset="-122"/>
              </a:endParaRPr>
            </a:p>
          </p:txBody>
        </p:sp>
        <p:sp>
          <p:nvSpPr>
            <p:cNvPr id="13" name="ís1îḋe"/>
            <p:cNvSpPr/>
            <p:nvPr/>
          </p:nvSpPr>
          <p:spPr>
            <a:xfrm>
              <a:off x="5428091" y="3859007"/>
              <a:ext cx="222084" cy="285534"/>
            </a:xfrm>
            <a:custGeom>
              <a:avLst/>
              <a:gdLst/>
              <a:ahLst/>
              <a:cxnLst>
                <a:cxn ang="0">
                  <a:pos x="wd2" y="hd2"/>
                </a:cxn>
                <a:cxn ang="5400000">
                  <a:pos x="wd2" y="hd2"/>
                </a:cxn>
                <a:cxn ang="10800000">
                  <a:pos x="wd2" y="hd2"/>
                </a:cxn>
                <a:cxn ang="16200000">
                  <a:pos x="wd2" y="hd2"/>
                </a:cxn>
              </a:cxnLst>
              <a:rect l="0" t="0" r="r" b="b"/>
              <a:pathLst>
                <a:path w="21600" h="21600" extrusionOk="0">
                  <a:moveTo>
                    <a:pt x="15429" y="9600"/>
                  </a:moveTo>
                  <a:lnTo>
                    <a:pt x="6172" y="9600"/>
                  </a:lnTo>
                  <a:lnTo>
                    <a:pt x="6172" y="12000"/>
                  </a:lnTo>
                  <a:lnTo>
                    <a:pt x="15429" y="12000"/>
                  </a:lnTo>
                  <a:cubicBezTo>
                    <a:pt x="15429" y="12000"/>
                    <a:pt x="15429" y="9600"/>
                    <a:pt x="15429" y="9600"/>
                  </a:cubicBezTo>
                  <a:close/>
                  <a:moveTo>
                    <a:pt x="15429" y="14400"/>
                  </a:moveTo>
                  <a:lnTo>
                    <a:pt x="6172" y="14400"/>
                  </a:lnTo>
                  <a:lnTo>
                    <a:pt x="6172" y="16800"/>
                  </a:lnTo>
                  <a:lnTo>
                    <a:pt x="15429" y="16800"/>
                  </a:lnTo>
                  <a:cubicBezTo>
                    <a:pt x="15429" y="16800"/>
                    <a:pt x="15429" y="14400"/>
                    <a:pt x="15429" y="14400"/>
                  </a:cubicBezTo>
                  <a:close/>
                  <a:moveTo>
                    <a:pt x="15429" y="4800"/>
                  </a:moveTo>
                  <a:lnTo>
                    <a:pt x="6172" y="4800"/>
                  </a:lnTo>
                  <a:lnTo>
                    <a:pt x="6172" y="7200"/>
                  </a:lnTo>
                  <a:lnTo>
                    <a:pt x="15429" y="7200"/>
                  </a:lnTo>
                  <a:cubicBezTo>
                    <a:pt x="15429" y="7200"/>
                    <a:pt x="15429" y="4800"/>
                    <a:pt x="15429" y="4800"/>
                  </a:cubicBezTo>
                  <a:close/>
                  <a:moveTo>
                    <a:pt x="18515" y="19200"/>
                  </a:moveTo>
                  <a:lnTo>
                    <a:pt x="3086" y="19200"/>
                  </a:lnTo>
                  <a:lnTo>
                    <a:pt x="3086" y="2400"/>
                  </a:lnTo>
                  <a:lnTo>
                    <a:pt x="18515" y="2400"/>
                  </a:lnTo>
                  <a:cubicBezTo>
                    <a:pt x="18515" y="2400"/>
                    <a:pt x="18515" y="19200"/>
                    <a:pt x="18515" y="19200"/>
                  </a:cubicBezTo>
                  <a:close/>
                  <a:moveTo>
                    <a:pt x="20057" y="0"/>
                  </a:moveTo>
                  <a:lnTo>
                    <a:pt x="1543" y="0"/>
                  </a:lnTo>
                  <a:cubicBezTo>
                    <a:pt x="690" y="0"/>
                    <a:pt x="0" y="536"/>
                    <a:pt x="0" y="1200"/>
                  </a:cubicBezTo>
                  <a:lnTo>
                    <a:pt x="0" y="20400"/>
                  </a:lnTo>
                  <a:cubicBezTo>
                    <a:pt x="0" y="21062"/>
                    <a:pt x="690" y="21600"/>
                    <a:pt x="1543" y="21600"/>
                  </a:cubicBezTo>
                  <a:lnTo>
                    <a:pt x="20057" y="21600"/>
                  </a:lnTo>
                  <a:cubicBezTo>
                    <a:pt x="20911" y="21600"/>
                    <a:pt x="21600" y="21062"/>
                    <a:pt x="21600" y="20400"/>
                  </a:cubicBezTo>
                  <a:lnTo>
                    <a:pt x="21600" y="1200"/>
                  </a:lnTo>
                  <a:cubicBezTo>
                    <a:pt x="21600" y="537"/>
                    <a:pt x="20911" y="0"/>
                    <a:pt x="20057" y="0"/>
                  </a:cubicBezTo>
                  <a:close/>
                </a:path>
              </a:pathLst>
            </a:custGeom>
            <a:solidFill>
              <a:srgbClr val="FFFFFF"/>
            </a:solidFill>
            <a:ln w="12700">
              <a:miter lim="400000"/>
            </a:ln>
          </p:spPr>
          <p:txBody>
            <a:bodyPr wrap="square" lIns="91440" tIns="45720" rIns="91440" bIns="45720" anchor="ctr">
              <a:normAutofit fontScale="85000" lnSpcReduction="20000"/>
            </a:bodyPr>
            <a:lstStyle/>
            <a:p>
              <a:pPr algn="ctr"/>
              <a:endParaRPr>
                <a:latin typeface="阿里巴巴普惠体 R" panose="00020600040101010101" charset="-122"/>
                <a:ea typeface="阿里巴巴普惠体 R" panose="00020600040101010101" charset="-122"/>
              </a:endParaRPr>
            </a:p>
          </p:txBody>
        </p:sp>
        <p:sp>
          <p:nvSpPr>
            <p:cNvPr id="14" name="íṧḻídè"/>
            <p:cNvSpPr/>
            <p:nvPr/>
          </p:nvSpPr>
          <p:spPr>
            <a:xfrm>
              <a:off x="6642407" y="3098775"/>
              <a:ext cx="210466" cy="404598"/>
            </a:xfrm>
            <a:custGeom>
              <a:avLst/>
              <a:gdLst/>
              <a:ahLst/>
              <a:cxnLst>
                <a:cxn ang="0">
                  <a:pos x="wd2" y="hd2"/>
                </a:cxn>
                <a:cxn ang="5400000">
                  <a:pos x="wd2" y="hd2"/>
                </a:cxn>
                <a:cxn ang="10800000">
                  <a:pos x="wd2" y="hd2"/>
                </a:cxn>
                <a:cxn ang="16200000">
                  <a:pos x="wd2" y="hd2"/>
                </a:cxn>
              </a:cxnLst>
              <a:rect l="0" t="0" r="r" b="b"/>
              <a:pathLst>
                <a:path w="21535" h="21600" extrusionOk="0">
                  <a:moveTo>
                    <a:pt x="13265" y="19105"/>
                  </a:moveTo>
                  <a:lnTo>
                    <a:pt x="13265" y="21214"/>
                  </a:lnTo>
                  <a:cubicBezTo>
                    <a:pt x="13265" y="21431"/>
                    <a:pt x="12941" y="21600"/>
                    <a:pt x="12525" y="21600"/>
                  </a:cubicBezTo>
                  <a:lnTo>
                    <a:pt x="9407" y="21600"/>
                  </a:lnTo>
                  <a:cubicBezTo>
                    <a:pt x="9014" y="21600"/>
                    <a:pt x="8667" y="21431"/>
                    <a:pt x="8667" y="21214"/>
                  </a:cubicBezTo>
                  <a:lnTo>
                    <a:pt x="8667" y="19105"/>
                  </a:lnTo>
                  <a:cubicBezTo>
                    <a:pt x="3262" y="18707"/>
                    <a:pt x="305" y="17020"/>
                    <a:pt x="189" y="16947"/>
                  </a:cubicBezTo>
                  <a:cubicBezTo>
                    <a:pt x="-42" y="16803"/>
                    <a:pt x="-65" y="16598"/>
                    <a:pt x="143" y="16453"/>
                  </a:cubicBezTo>
                  <a:lnTo>
                    <a:pt x="2522" y="14826"/>
                  </a:lnTo>
                  <a:cubicBezTo>
                    <a:pt x="2638" y="14742"/>
                    <a:pt x="2846" y="14693"/>
                    <a:pt x="3054" y="14681"/>
                  </a:cubicBezTo>
                  <a:cubicBezTo>
                    <a:pt x="3262" y="14669"/>
                    <a:pt x="3470" y="14705"/>
                    <a:pt x="3608" y="14790"/>
                  </a:cubicBezTo>
                  <a:cubicBezTo>
                    <a:pt x="3654" y="14802"/>
                    <a:pt x="6889" y="16417"/>
                    <a:pt x="10978" y="16417"/>
                  </a:cubicBezTo>
                  <a:cubicBezTo>
                    <a:pt x="13242" y="16417"/>
                    <a:pt x="15690" y="15790"/>
                    <a:pt x="15690" y="14428"/>
                  </a:cubicBezTo>
                  <a:cubicBezTo>
                    <a:pt x="15690" y="13271"/>
                    <a:pt x="12964" y="12704"/>
                    <a:pt x="9846" y="12054"/>
                  </a:cubicBezTo>
                  <a:cubicBezTo>
                    <a:pt x="5687" y="11198"/>
                    <a:pt x="513" y="10113"/>
                    <a:pt x="513" y="7088"/>
                  </a:cubicBezTo>
                  <a:cubicBezTo>
                    <a:pt x="513" y="4870"/>
                    <a:pt x="3839" y="3038"/>
                    <a:pt x="8667" y="2555"/>
                  </a:cubicBezTo>
                  <a:lnTo>
                    <a:pt x="8667" y="386"/>
                  </a:lnTo>
                  <a:cubicBezTo>
                    <a:pt x="8667" y="169"/>
                    <a:pt x="9014" y="0"/>
                    <a:pt x="9407" y="0"/>
                  </a:cubicBezTo>
                  <a:lnTo>
                    <a:pt x="12525" y="0"/>
                  </a:lnTo>
                  <a:cubicBezTo>
                    <a:pt x="12941" y="0"/>
                    <a:pt x="13265" y="169"/>
                    <a:pt x="13265" y="386"/>
                  </a:cubicBezTo>
                  <a:lnTo>
                    <a:pt x="13265" y="2507"/>
                  </a:lnTo>
                  <a:cubicBezTo>
                    <a:pt x="17954" y="2784"/>
                    <a:pt x="20449" y="4110"/>
                    <a:pt x="20542" y="4158"/>
                  </a:cubicBezTo>
                  <a:cubicBezTo>
                    <a:pt x="20773" y="4291"/>
                    <a:pt x="20819" y="4472"/>
                    <a:pt x="20657" y="4617"/>
                  </a:cubicBezTo>
                  <a:lnTo>
                    <a:pt x="18786" y="6376"/>
                  </a:lnTo>
                  <a:cubicBezTo>
                    <a:pt x="18670" y="6485"/>
                    <a:pt x="18486" y="6557"/>
                    <a:pt x="18255" y="6569"/>
                  </a:cubicBezTo>
                  <a:cubicBezTo>
                    <a:pt x="18024" y="6593"/>
                    <a:pt x="17816" y="6557"/>
                    <a:pt x="17631" y="6485"/>
                  </a:cubicBezTo>
                  <a:cubicBezTo>
                    <a:pt x="17608" y="6473"/>
                    <a:pt x="14812" y="5183"/>
                    <a:pt x="11347" y="5183"/>
                  </a:cubicBezTo>
                  <a:cubicBezTo>
                    <a:pt x="8413" y="5183"/>
                    <a:pt x="6380" y="5942"/>
                    <a:pt x="6380" y="7039"/>
                  </a:cubicBezTo>
                  <a:cubicBezTo>
                    <a:pt x="6380" y="8317"/>
                    <a:pt x="9199" y="8883"/>
                    <a:pt x="12479" y="9546"/>
                  </a:cubicBezTo>
                  <a:cubicBezTo>
                    <a:pt x="16730" y="10402"/>
                    <a:pt x="21535" y="11379"/>
                    <a:pt x="21535" y="14283"/>
                  </a:cubicBezTo>
                  <a:cubicBezTo>
                    <a:pt x="21535" y="16742"/>
                    <a:pt x="18162" y="18683"/>
                    <a:pt x="13265" y="19105"/>
                  </a:cubicBezTo>
                  <a:close/>
                </a:path>
              </a:pathLst>
            </a:custGeom>
            <a:solidFill>
              <a:srgbClr val="FFFFFF"/>
            </a:solidFill>
            <a:ln w="12700">
              <a:miter lim="400000"/>
            </a:ln>
          </p:spPr>
          <p:txBody>
            <a:bodyPr wrap="square" lIns="91440" tIns="45720" rIns="91440" bIns="45720" anchor="ctr">
              <a:normAutofit/>
            </a:bodyPr>
            <a:lstStyle/>
            <a:p>
              <a:pPr algn="ctr"/>
              <a:endParaRPr>
                <a:latin typeface="阿里巴巴普惠体 R" panose="00020600040101010101" charset="-122"/>
                <a:ea typeface="阿里巴巴普惠体 R" panose="00020600040101010101" charset="-122"/>
              </a:endParaRPr>
            </a:p>
          </p:txBody>
        </p:sp>
        <p:sp>
          <p:nvSpPr>
            <p:cNvPr id="15" name="îśļïḍè"/>
            <p:cNvSpPr/>
            <p:nvPr/>
          </p:nvSpPr>
          <p:spPr>
            <a:xfrm>
              <a:off x="7651747" y="5334079"/>
              <a:ext cx="288407" cy="226606"/>
            </a:xfrm>
            <a:custGeom>
              <a:avLst/>
              <a:gdLst/>
              <a:ahLst/>
              <a:cxnLst>
                <a:cxn ang="0">
                  <a:pos x="wd2" y="hd2"/>
                </a:cxn>
                <a:cxn ang="5400000">
                  <a:pos x="wd2" y="hd2"/>
                </a:cxn>
                <a:cxn ang="10800000">
                  <a:pos x="wd2" y="hd2"/>
                </a:cxn>
                <a:cxn ang="16200000">
                  <a:pos x="wd2" y="hd2"/>
                </a:cxn>
              </a:cxnLst>
              <a:rect l="0" t="0" r="r" b="b"/>
              <a:pathLst>
                <a:path w="21600" h="21600" extrusionOk="0">
                  <a:moveTo>
                    <a:pt x="21600" y="19145"/>
                  </a:moveTo>
                  <a:cubicBezTo>
                    <a:pt x="21600" y="20495"/>
                    <a:pt x="20732" y="21600"/>
                    <a:pt x="19671" y="21600"/>
                  </a:cubicBezTo>
                  <a:lnTo>
                    <a:pt x="1929" y="21600"/>
                  </a:lnTo>
                  <a:cubicBezTo>
                    <a:pt x="868" y="21600"/>
                    <a:pt x="0" y="20495"/>
                    <a:pt x="0" y="19145"/>
                  </a:cubicBezTo>
                  <a:lnTo>
                    <a:pt x="0" y="6965"/>
                  </a:lnTo>
                  <a:cubicBezTo>
                    <a:pt x="362" y="7471"/>
                    <a:pt x="771" y="7916"/>
                    <a:pt x="1217" y="8299"/>
                  </a:cubicBezTo>
                  <a:cubicBezTo>
                    <a:pt x="3218" y="10033"/>
                    <a:pt x="5243" y="11766"/>
                    <a:pt x="7208" y="13592"/>
                  </a:cubicBezTo>
                  <a:cubicBezTo>
                    <a:pt x="8221" y="14543"/>
                    <a:pt x="9474" y="15709"/>
                    <a:pt x="10788" y="15709"/>
                  </a:cubicBezTo>
                  <a:lnTo>
                    <a:pt x="10800" y="15709"/>
                  </a:lnTo>
                  <a:lnTo>
                    <a:pt x="10812" y="15709"/>
                  </a:lnTo>
                  <a:cubicBezTo>
                    <a:pt x="12126" y="15709"/>
                    <a:pt x="13379" y="14543"/>
                    <a:pt x="14392" y="13592"/>
                  </a:cubicBezTo>
                  <a:cubicBezTo>
                    <a:pt x="16357" y="11782"/>
                    <a:pt x="18382" y="10033"/>
                    <a:pt x="20395" y="8299"/>
                  </a:cubicBezTo>
                  <a:cubicBezTo>
                    <a:pt x="20829" y="7916"/>
                    <a:pt x="21238" y="7471"/>
                    <a:pt x="21600" y="6965"/>
                  </a:cubicBezTo>
                  <a:cubicBezTo>
                    <a:pt x="21600" y="6965"/>
                    <a:pt x="21600" y="19145"/>
                    <a:pt x="21600" y="19145"/>
                  </a:cubicBezTo>
                  <a:close/>
                  <a:moveTo>
                    <a:pt x="19539" y="6658"/>
                  </a:moveTo>
                  <a:cubicBezTo>
                    <a:pt x="17658" y="8315"/>
                    <a:pt x="15766" y="9972"/>
                    <a:pt x="13898" y="11644"/>
                  </a:cubicBezTo>
                  <a:cubicBezTo>
                    <a:pt x="13114" y="12334"/>
                    <a:pt x="11788" y="13745"/>
                    <a:pt x="10812" y="13745"/>
                  </a:cubicBezTo>
                  <a:lnTo>
                    <a:pt x="10800" y="13745"/>
                  </a:lnTo>
                  <a:lnTo>
                    <a:pt x="10788" y="13745"/>
                  </a:lnTo>
                  <a:cubicBezTo>
                    <a:pt x="9812" y="13745"/>
                    <a:pt x="8486" y="12334"/>
                    <a:pt x="7702" y="11644"/>
                  </a:cubicBezTo>
                  <a:cubicBezTo>
                    <a:pt x="5834" y="9972"/>
                    <a:pt x="3942" y="8315"/>
                    <a:pt x="2073" y="6658"/>
                  </a:cubicBezTo>
                  <a:cubicBezTo>
                    <a:pt x="1217" y="5922"/>
                    <a:pt x="0" y="4188"/>
                    <a:pt x="0" y="2792"/>
                  </a:cubicBezTo>
                  <a:cubicBezTo>
                    <a:pt x="0" y="1289"/>
                    <a:pt x="639" y="0"/>
                    <a:pt x="1929" y="0"/>
                  </a:cubicBezTo>
                  <a:lnTo>
                    <a:pt x="19671" y="0"/>
                  </a:lnTo>
                  <a:cubicBezTo>
                    <a:pt x="20720" y="0"/>
                    <a:pt x="21600" y="1105"/>
                    <a:pt x="21600" y="2455"/>
                  </a:cubicBezTo>
                  <a:cubicBezTo>
                    <a:pt x="21600" y="4173"/>
                    <a:pt x="20600" y="5722"/>
                    <a:pt x="19539" y="6658"/>
                  </a:cubicBezTo>
                  <a:close/>
                </a:path>
              </a:pathLst>
            </a:custGeom>
            <a:solidFill>
              <a:srgbClr val="FFFFFF"/>
            </a:solidFill>
            <a:ln w="12700">
              <a:miter lim="400000"/>
            </a:ln>
          </p:spPr>
          <p:txBody>
            <a:bodyPr wrap="square" lIns="91440" tIns="45720" rIns="91440" bIns="45720" anchor="ctr">
              <a:normAutofit fontScale="62500" lnSpcReduction="20000"/>
            </a:bodyPr>
            <a:lstStyle/>
            <a:p>
              <a:pPr algn="ctr"/>
              <a:endParaRPr>
                <a:latin typeface="阿里巴巴普惠体 R" panose="00020600040101010101" charset="-122"/>
                <a:ea typeface="阿里巴巴普惠体 R" panose="00020600040101010101" charset="-122"/>
              </a:endParaRPr>
            </a:p>
          </p:txBody>
        </p:sp>
      </p:grpSp>
      <p:sp>
        <p:nvSpPr>
          <p:cNvPr id="2" name="矩形 1"/>
          <p:cNvSpPr/>
          <p:nvPr/>
        </p:nvSpPr>
        <p:spPr>
          <a:xfrm>
            <a:off x="700588" y="1489778"/>
            <a:ext cx="2751989" cy="1680460"/>
          </a:xfrm>
          <a:prstGeom prst="rect">
            <a:avLst/>
          </a:prstGeom>
        </p:spPr>
        <p:txBody>
          <a:bodyPr wrap="square">
            <a:spAutoFit/>
          </a:bodyPr>
          <a:lstStyle/>
          <a:p>
            <a:pPr>
              <a:lnSpc>
                <a:spcPct val="120000"/>
              </a:lnSpc>
            </a:pPr>
            <a:r>
              <a:rPr lang="en-US" altLang="zh-CN"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1981</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3</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月</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，中国人民政治协商会议第五届全国委员会第四次会议上，中国民主促进会的</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17</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位政协委员联名提交了一份提案：建议确定全国教师节日期及活动内容案。提案指出，教师担负着培养四化建设人才的重任，应当享有崇高的社会地位</a:t>
            </a:r>
          </a:p>
        </p:txBody>
      </p:sp>
      <p:sp>
        <p:nvSpPr>
          <p:cNvPr id="28" name="矩形 27"/>
          <p:cNvSpPr/>
          <p:nvPr/>
        </p:nvSpPr>
        <p:spPr>
          <a:xfrm>
            <a:off x="5886138" y="1511815"/>
            <a:ext cx="4087246" cy="1015663"/>
          </a:xfrm>
          <a:prstGeom prst="rect">
            <a:avLst/>
          </a:prstGeom>
        </p:spPr>
        <p:txBody>
          <a:bodyPr wrap="square">
            <a:spAutoFit/>
          </a:bodyPr>
          <a:lstStyle/>
          <a:p>
            <a:pPr>
              <a:lnSpc>
                <a:spcPct val="120000"/>
              </a:lnSpc>
            </a:pPr>
            <a:r>
              <a:rPr lang="en-US" altLang="zh-CN"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1982</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4</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月</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，教育部党组和全国教育工会分党组联合，由张承先和方明共同签发的“关于恢复‘教师节’的请示报告”送中央书记处，报告中并建议以马克思的诞辰日</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月</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日为教师节。</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9" name="矩形 28"/>
          <p:cNvSpPr/>
          <p:nvPr/>
        </p:nvSpPr>
        <p:spPr>
          <a:xfrm>
            <a:off x="2596839" y="5094467"/>
            <a:ext cx="3062950" cy="794064"/>
          </a:xfrm>
          <a:prstGeom prst="rect">
            <a:avLst/>
          </a:prstGeom>
        </p:spPr>
        <p:txBody>
          <a:bodyPr wrap="square">
            <a:spAutoFit/>
          </a:bodyPr>
          <a:lstStyle/>
          <a:p>
            <a:pPr>
              <a:lnSpc>
                <a:spcPct val="120000"/>
              </a:lnSpc>
            </a:pPr>
            <a:r>
              <a:rPr lang="en-US" altLang="zh-CN"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1983</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年</a:t>
            </a:r>
            <a:r>
              <a:rPr lang="en-US" altLang="zh-CN"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3</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月</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全国政协六届一次会议上，方明和民进</a:t>
            </a: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18</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位政协委员联名再次提出“为提高</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0" name="矩形 29"/>
          <p:cNvSpPr/>
          <p:nvPr/>
        </p:nvSpPr>
        <p:spPr>
          <a:xfrm>
            <a:off x="8246794" y="5074392"/>
            <a:ext cx="3520618" cy="1015663"/>
          </a:xfrm>
          <a:prstGeom prst="rect">
            <a:avLst/>
          </a:prstGeom>
        </p:spPr>
        <p:txBody>
          <a:bodyPr wrap="square">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教师的社会地位，造成尊师重教的社会风尚，建议恢复教师节案”。</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同年</a:t>
            </a:r>
            <a:r>
              <a:rPr lang="en-US" altLang="zh-CN"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9</a:t>
            </a:r>
            <a:r>
              <a:rPr lang="zh-CN" altLang="en-US" sz="1400" b="1"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月</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，中宣部办公厅致函教育部办公厅，经研究政协一次会议方明等同志的提案，同意恢复教师节。</a:t>
            </a:r>
          </a:p>
        </p:txBody>
      </p:sp>
      <p:grpSp>
        <p:nvGrpSpPr>
          <p:cNvPr id="19" name="组合 18"/>
          <p:cNvGrpSpPr/>
          <p:nvPr/>
        </p:nvGrpSpPr>
        <p:grpSpPr>
          <a:xfrm>
            <a:off x="289560" y="274319"/>
            <a:ext cx="4465320" cy="741942"/>
            <a:chOff x="289560" y="274319"/>
            <a:chExt cx="4465320" cy="741942"/>
          </a:xfrm>
        </p:grpSpPr>
        <p:sp>
          <p:nvSpPr>
            <p:cNvPr id="20" name="文本框 19"/>
            <p:cNvSpPr txBox="1"/>
            <p:nvPr/>
          </p:nvSpPr>
          <p:spPr>
            <a:xfrm>
              <a:off x="1630680" y="345208"/>
              <a:ext cx="3124200" cy="600164"/>
            </a:xfrm>
            <a:prstGeom prst="rect">
              <a:avLst/>
            </a:prstGeom>
            <a:noFill/>
            <a:effectLst/>
          </p:spPr>
          <p:txBody>
            <a:bodyPr wrap="square" rtlCol="0">
              <a:spAutoFit/>
            </a:bodyPr>
            <a:lstStyle/>
            <a:p>
              <a:r>
                <a:rPr kumimoji="1" lang="zh-CN" altLang="en-US" sz="3300" dirty="0">
                  <a:solidFill>
                    <a:srgbClr val="3187A8"/>
                  </a:solidFill>
                  <a:latin typeface="阿里巴巴普惠体 R" panose="00020600040101010101" charset="-122"/>
                  <a:ea typeface="阿里巴巴普惠体 R" panose="00020600040101010101" charset="-122"/>
                  <a:cs typeface="阿里巴巴普惠体 R" panose="00020600040101010101" charset="-122"/>
                </a:rPr>
                <a:t>中国教师节由来</a:t>
              </a:r>
            </a:p>
          </p:txBody>
        </p:sp>
        <p:pic>
          <p:nvPicPr>
            <p:cNvPr id="21" name="图片 20"/>
            <p:cNvPicPr>
              <a:picLocks noChangeAspect="1"/>
            </p:cNvPicPr>
            <p:nvPr/>
          </p:nvPicPr>
          <p:blipFill rotWithShape="1">
            <a:blip r:embed="rId3"/>
            <a:srcRect/>
            <a:stretch>
              <a:fillRect/>
            </a:stretch>
          </p:blipFill>
          <p:spPr>
            <a:xfrm>
              <a:off x="289560" y="274319"/>
              <a:ext cx="1234440" cy="7419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1000"/>
                                        <p:tgtEl>
                                          <p:spTgt spid="31"/>
                                        </p:tgtEl>
                                      </p:cBhvr>
                                    </p:animEffect>
                                  </p:childTnLst>
                                </p:cTn>
                              </p:par>
                            </p:childTnLst>
                          </p:cTn>
                        </p:par>
                        <p:par>
                          <p:cTn id="8" fill="hold">
                            <p:stCondLst>
                              <p:cond delay="1000"/>
                            </p:stCondLst>
                            <p:childTnLst>
                              <p:par>
                                <p:cTn id="9" presetID="2" presetClass="entr" presetSubtype="4" decel="5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decel="5000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ppt_x"/>
                                          </p:val>
                                        </p:tav>
                                        <p:tav tm="100000">
                                          <p:val>
                                            <p:strVal val="#ppt_x"/>
                                          </p:val>
                                        </p:tav>
                                      </p:tavLst>
                                    </p:anim>
                                    <p:anim calcmode="lin" valueType="num">
                                      <p:cBhvr additive="base">
                                        <p:cTn id="17" dur="1000" fill="hold"/>
                                        <p:tgtEl>
                                          <p:spTgt spid="28"/>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decel="5000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1000" fill="hold"/>
                                        <p:tgtEl>
                                          <p:spTgt spid="29"/>
                                        </p:tgtEl>
                                        <p:attrNameLst>
                                          <p:attrName>ppt_x</p:attrName>
                                        </p:attrNameLst>
                                      </p:cBhvr>
                                      <p:tavLst>
                                        <p:tav tm="0">
                                          <p:val>
                                            <p:strVal val="#ppt_x"/>
                                          </p:val>
                                        </p:tav>
                                        <p:tav tm="100000">
                                          <p:val>
                                            <p:strVal val="#ppt_x"/>
                                          </p:val>
                                        </p:tav>
                                      </p:tavLst>
                                    </p:anim>
                                    <p:anim calcmode="lin" valueType="num">
                                      <p:cBhvr additive="base">
                                        <p:cTn id="22" dur="10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4" decel="5000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1000" fill="hold"/>
                                        <p:tgtEl>
                                          <p:spTgt spid="30"/>
                                        </p:tgtEl>
                                        <p:attrNameLst>
                                          <p:attrName>ppt_x</p:attrName>
                                        </p:attrNameLst>
                                      </p:cBhvr>
                                      <p:tavLst>
                                        <p:tav tm="0">
                                          <p:val>
                                            <p:strVal val="#ppt_x"/>
                                          </p:val>
                                        </p:tav>
                                        <p:tav tm="100000">
                                          <p:val>
                                            <p:strVal val="#ppt_x"/>
                                          </p:val>
                                        </p:tav>
                                      </p:tavLst>
                                    </p:anim>
                                    <p:anim calcmode="lin" valueType="num">
                                      <p:cBhvr additive="base">
                                        <p:cTn id="27"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 www.2ppt.com">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自定义 9">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阿里巴巴普惠体 R"/>
        <a:font script="Hebr" typeface="阿里巴巴普惠体 R"/>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ajorFont>
      <a:minorFont>
        <a:latin typeface="阿里巴巴普惠体 R"/>
        <a:ea typeface=""/>
        <a:cs typeface=""/>
        <a:font script="Jpan" typeface="ＭＳ Ｐゴシック"/>
        <a:font script="Hang" typeface="맑은 고딕"/>
        <a:font script="Hans" typeface="阿里巴巴普惠体 R"/>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2200</Words>
  <Application>Microsoft Office PowerPoint</Application>
  <PresentationFormat>宽屏</PresentationFormat>
  <Paragraphs>151</Paragraphs>
  <Slides>23</Slides>
  <Notes>23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阿里巴巴普惠体 R</vt:lpstr>
      <vt:lpstr>方正细谭黑简体</vt:lpstr>
      <vt:lpstr>汉仪大宋简</vt:lpstr>
      <vt:lpstr>汉仪中圆简</vt:lpstr>
      <vt:lpstr>宋体</vt:lpstr>
      <vt:lpstr>Agency FB</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2022-03-04T03:46:56Z</dcterms:created>
  <dcterms:modified xsi:type="dcterms:W3CDTF">2023-01-10T06:13:48Z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0BFFECB50A934C2A8EE17F2B98C59550</vt:lpwstr>
  </property>
  <property fmtid="{A09F084E-AD41-489F-8076-AA5BE3082BCA}" pid="100">
    <vt:ui4>5</vt:ui4>
  </property>
  <property fmtid="{64440492-4C8B-11D1-8B70-080036B11A03}" pid="11">
    <vt:lpwstr>www.2ppt.com-爱PPT提供资源下载</vt:lpwstr>
  </property>
</Properties>
</file>