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262" r:id="rId2"/>
    <p:sldId id="317" r:id="rId3"/>
    <p:sldId id="318" r:id="rId4"/>
    <p:sldId id="319" r:id="rId5"/>
    <p:sldId id="320" r:id="rId6"/>
    <p:sldId id="321" r:id="rId7"/>
    <p:sldId id="306" r:id="rId8"/>
    <p:sldId id="322" r:id="rId9"/>
    <p:sldId id="323" r:id="rId10"/>
    <p:sldId id="324" r:id="rId11"/>
    <p:sldId id="325" r:id="rId12"/>
    <p:sldId id="326" r:id="rId13"/>
    <p:sldId id="327" r:id="rId14"/>
    <p:sldId id="328" r:id="rId15"/>
    <p:sldId id="329"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333" autoAdjust="0"/>
  </p:normalViewPr>
  <p:slideViewPr>
    <p:cSldViewPr snapToGrid="0">
      <p:cViewPr varScale="1">
        <p:scale>
          <a:sx n="116" d="100"/>
          <a:sy n="116" d="100"/>
        </p:scale>
        <p:origin x="-336" y="-96"/>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标题幻灯片">
    <p:bg>
      <p:bgPr>
        <a:blipFill dpi="0" rotWithShape="1">
          <a:blip r:embed="rId2" cstate="email">
            <a:lum/>
          </a:blip>
          <a:srcRect/>
          <a:stretch>
            <a:fillRect t="-3000" b="-3000"/>
          </a:stretch>
        </a:blipFill>
        <a:effectLst/>
      </p:bgPr>
    </p:bg>
    <p:spTree>
      <p:nvGrpSpPr>
        <p:cNvPr id="1" name=""/>
        <p:cNvGrpSpPr/>
        <p:nvPr/>
      </p:nvGrpSpPr>
      <p:grpSpPr>
        <a:xfrm>
          <a:off x="0" y="0"/>
          <a:ext cx="0" cy="0"/>
          <a:chOff x="0" y="0"/>
          <a:chExt cx="0" cy="0"/>
        </a:xfrm>
      </p:grpSpPr>
      <p:sp>
        <p:nvSpPr>
          <p:cNvPr id="3" name="矩形 2"/>
          <p:cNvSpPr/>
          <p:nvPr userDrawn="1"/>
        </p:nvSpPr>
        <p:spPr>
          <a:xfrm>
            <a:off x="0" y="5914575"/>
            <a:ext cx="12192000" cy="208639"/>
          </a:xfrm>
          <a:prstGeom prst="rect">
            <a:avLst/>
          </a:prstGeom>
          <a:solidFill>
            <a:srgbClr val="FFF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圆角矩形 3"/>
          <p:cNvSpPr/>
          <p:nvPr userDrawn="1"/>
        </p:nvSpPr>
        <p:spPr>
          <a:xfrm>
            <a:off x="8907672" y="5514752"/>
            <a:ext cx="2073728" cy="96168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ppt_x"/>
                                          </p:val>
                                        </p:tav>
                                        <p:tav tm="100000">
                                          <p:val>
                                            <p:strVal val="#ppt_x"/>
                                          </p:val>
                                        </p:tav>
                                      </p:tavLst>
                                    </p:anim>
                                    <p:anim calcmode="lin" valueType="num">
                                      <p:cBhvr additive="base">
                                        <p:cTn id="1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7" animBg="1"/>
      <p:bldP spid="4" grpId="0" animBg="1"/>
      <p:bldP spid="4" grpId="5"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0" y="0"/>
            <a:ext cx="9105900" cy="46738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a:xfrm>
            <a:off x="838200" y="1803400"/>
            <a:ext cx="10515600" cy="4373563"/>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a:t>单击此处编辑母版标题样式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841961" y="469878"/>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基础知识回顾</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5645022"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综合能力提升</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 action="ppaction://noaction"/>
          </p:cNvPr>
          <p:cNvSpPr/>
          <p:nvPr userDrawn="1"/>
        </p:nvSpPr>
        <p:spPr>
          <a:xfrm>
            <a:off x="8346221"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直击中考冲刺练</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7.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2465410" y="467380"/>
            <a:ext cx="8363391"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p:nvSpPr>
        <p:spPr>
          <a:xfrm>
            <a:off x="-1" y="6738379"/>
            <a:ext cx="12209381" cy="128253"/>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9" name="矩形 8"/>
          <p:cNvSpPr/>
          <p:nvPr/>
        </p:nvSpPr>
        <p:spPr>
          <a:xfrm>
            <a:off x="10896533" y="467380"/>
            <a:ext cx="1295467"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FFC000"/>
              </a:solidFill>
            </a:endParaRPr>
          </a:p>
        </p:txBody>
      </p:sp>
      <p:sp>
        <p:nvSpPr>
          <p:cNvPr id="10" name="矩形 9"/>
          <p:cNvSpPr/>
          <p:nvPr/>
        </p:nvSpPr>
        <p:spPr>
          <a:xfrm>
            <a:off x="1" y="0"/>
            <a:ext cx="2423592" cy="90872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kern="1200">
                <a:solidFill>
                  <a:schemeClr val="lt1"/>
                </a:solidFill>
                <a:effectLst/>
                <a:latin typeface="+mn-lt"/>
                <a:ea typeface="+mn-ea"/>
                <a:cs typeface="+mn-cs"/>
              </a:rPr>
              <a:t>Unit</a:t>
            </a:r>
            <a:r>
              <a:rPr lang="en-US" altLang="zh-CN" sz="2400" kern="1200">
                <a:solidFill>
                  <a:schemeClr val="lt1"/>
                </a:solidFill>
                <a:effectLst/>
                <a:latin typeface="+mn-lt"/>
                <a:ea typeface="+mn-ea"/>
                <a:cs typeface="+mn-cs"/>
              </a:rPr>
              <a:t> </a:t>
            </a:r>
            <a:r>
              <a:rPr lang="en-US" altLang="zh-CN" sz="2400" b="1" kern="1200">
                <a:solidFill>
                  <a:schemeClr val="lt1"/>
                </a:solidFill>
                <a:effectLst/>
                <a:latin typeface="+mn-lt"/>
                <a:ea typeface="+mn-ea"/>
                <a:cs typeface="+mn-cs"/>
              </a:rPr>
              <a:t>8</a:t>
            </a:r>
            <a:endParaRPr lang="zh-CN" altLang="en-US" sz="2400" b="1" dirty="0">
              <a:latin typeface="黑体" panose="02010609060101010101" pitchFamily="2" charset="-122"/>
              <a:ea typeface="黑体" panose="02010609060101010101" pitchFamily="2" charset="-122"/>
            </a:endParaRPr>
          </a:p>
        </p:txBody>
      </p:sp>
      <p:sp>
        <p:nvSpPr>
          <p:cNvPr id="12" name="同侧圆角矩形 11">
            <a:hlinkClick r:id="rId14" action="ppaction://hlinksldjump" tooltip="点击进入"/>
          </p:cNvPr>
          <p:cNvSpPr/>
          <p:nvPr/>
        </p:nvSpPr>
        <p:spPr>
          <a:xfrm>
            <a:off x="2833306" y="485731"/>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基础知识回顾</a:t>
            </a:r>
          </a:p>
        </p:txBody>
      </p:sp>
      <p:sp>
        <p:nvSpPr>
          <p:cNvPr id="13" name="灯片编号占位符 3"/>
          <p:cNvSpPr txBox="1"/>
          <p:nvPr/>
        </p:nvSpPr>
        <p:spPr>
          <a:xfrm>
            <a:off x="10968141" y="491385"/>
            <a:ext cx="1223860" cy="401006"/>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solidFill>
                  <a:schemeClr val="bg1">
                    <a:lumMod val="95000"/>
                  </a:schemeClr>
                </a:solidFill>
              </a:rPr>
              <a:t>-</a:t>
            </a:r>
            <a:fld id="{4BF17FCF-D4DA-449D-A468-DDB7E43619E6}" type="slidenum">
              <a:rPr lang="zh-CN" altLang="en-US" dirty="0" smtClean="0">
                <a:solidFill>
                  <a:schemeClr val="bg1">
                    <a:lumMod val="95000"/>
                  </a:schemeClr>
                </a:solidFill>
              </a:rPr>
              <a:t>‹#›</a:t>
            </a:fld>
            <a:r>
              <a:rPr lang="en-US" altLang="zh-CN" dirty="0">
                <a:solidFill>
                  <a:schemeClr val="bg1">
                    <a:lumMod val="95000"/>
                  </a:schemeClr>
                </a:solidFill>
              </a:rPr>
              <a:t>-</a:t>
            </a:r>
            <a:endParaRPr lang="zh-CN" altLang="en-US" dirty="0">
              <a:solidFill>
                <a:schemeClr val="bg1">
                  <a:lumMod val="95000"/>
                </a:schemeClr>
              </a:solidFill>
            </a:endParaRPr>
          </a:p>
        </p:txBody>
      </p:sp>
      <p:sp>
        <p:nvSpPr>
          <p:cNvPr id="18" name="同侧圆角矩形 17">
            <a:hlinkClick r:id="rId15" action="ppaction://hlinksldjump" tooltip="点击进入"/>
          </p:cNvPr>
          <p:cNvSpPr/>
          <p:nvPr/>
        </p:nvSpPr>
        <p:spPr>
          <a:xfrm>
            <a:off x="5642525" y="485730"/>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综合能力提升</a:t>
            </a:r>
          </a:p>
        </p:txBody>
      </p:sp>
      <p:sp>
        <p:nvSpPr>
          <p:cNvPr id="21" name="标题 1"/>
          <p:cNvSpPr txBox="1"/>
          <p:nvPr/>
        </p:nvSpPr>
        <p:spPr>
          <a:xfrm>
            <a:off x="2719410" y="0"/>
            <a:ext cx="9105900" cy="467380"/>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a:t>第二课时　</a:t>
            </a:r>
            <a:r>
              <a:rPr lang="en-US" altLang="zh-CN"/>
              <a:t>Reading (  1  )</a:t>
            </a:r>
            <a:endParaRPr lang="zh-CN" altLang="zh-CN" sz="2000" b="1" i="0" kern="1200" dirty="0">
              <a:solidFill>
                <a:schemeClr val="tx1"/>
              </a:solidFill>
              <a:effectLst/>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ctrTitle"/>
          </p:nvPr>
        </p:nvSpPr>
        <p:spPr>
          <a:xfrm>
            <a:off x="0" y="2387600"/>
            <a:ext cx="12192000" cy="1841500"/>
          </a:xfrm>
        </p:spPr>
        <p:txBody>
          <a:bodyPr/>
          <a:lstStyle/>
          <a:p>
            <a:r>
              <a:rPr lang="en-US" altLang="zh-CN" sz="6600" dirty="0" smtClean="0">
                <a:latin typeface="Times New Roman" panose="02020603050405020304" pitchFamily="18" charset="0"/>
                <a:cs typeface="Times New Roman" panose="02020603050405020304" pitchFamily="18" charset="0"/>
              </a:rPr>
              <a:t>A </a:t>
            </a:r>
            <a:r>
              <a:rPr lang="en-US" altLang="zh-CN" sz="6600" dirty="0">
                <a:latin typeface="Times New Roman" panose="02020603050405020304" pitchFamily="18" charset="0"/>
                <a:cs typeface="Times New Roman" panose="02020603050405020304" pitchFamily="18" charset="0"/>
              </a:rPr>
              <a:t>green world</a:t>
            </a:r>
            <a:endParaRPr lang="zh-CN" altLang="zh-CN" sz="6600" dirty="0">
              <a:latin typeface="Times New Roman" panose="02020603050405020304" pitchFamily="18" charset="0"/>
              <a:cs typeface="Times New Roman" panose="02020603050405020304" pitchFamily="18" charset="0"/>
            </a:endParaRPr>
          </a:p>
        </p:txBody>
      </p:sp>
      <p:sp>
        <p:nvSpPr>
          <p:cNvPr id="5" name="矩形 4"/>
          <p:cNvSpPr/>
          <p:nvPr/>
        </p:nvSpPr>
        <p:spPr>
          <a:xfrm>
            <a:off x="0" y="1193112"/>
            <a:ext cx="12192000" cy="769441"/>
          </a:xfrm>
          <a:prstGeom prst="rect">
            <a:avLst/>
          </a:prstGeom>
        </p:spPr>
        <p:txBody>
          <a:bodyPr wrap="square">
            <a:spAutoFit/>
          </a:bodyPr>
          <a:lstStyle/>
          <a:p>
            <a:pPr algn="ctr"/>
            <a:r>
              <a:rPr lang="en-US" altLang="zh-CN" sz="4400" dirty="0"/>
              <a:t>Unit 8</a:t>
            </a:r>
            <a:endParaRPr lang="zh-CN" altLang="en-US" sz="4400" dirty="0"/>
          </a:p>
        </p:txBody>
      </p:sp>
      <p:sp>
        <p:nvSpPr>
          <p:cNvPr id="6" name="矩形 5"/>
          <p:cNvSpPr/>
          <p:nvPr/>
        </p:nvSpPr>
        <p:spPr>
          <a:xfrm>
            <a:off x="0" y="4702430"/>
            <a:ext cx="12192000" cy="584775"/>
          </a:xfrm>
          <a:prstGeom prst="rect">
            <a:avLst/>
          </a:prstGeom>
        </p:spPr>
        <p:txBody>
          <a:bodyPr wrap="square">
            <a:spAutoFit/>
          </a:bodyPr>
          <a:lstStyle/>
          <a:p>
            <a:pPr algn="ctr"/>
            <a:r>
              <a:rPr lang="zh-CN" altLang="zh-CN" sz="3200" b="1" dirty="0" smtClean="0">
                <a:latin typeface="微软雅黑" panose="020B0503020204020204" pitchFamily="34" charset="-122"/>
                <a:ea typeface="微软雅黑" panose="020B0503020204020204" pitchFamily="34" charset="-122"/>
              </a:rPr>
              <a:t>第</a:t>
            </a:r>
            <a:r>
              <a:rPr lang="en-US" altLang="zh-CN" sz="3200" b="1" dirty="0" smtClean="0">
                <a:latin typeface="微软雅黑" panose="020B0503020204020204" pitchFamily="34" charset="-122"/>
                <a:ea typeface="微软雅黑" panose="020B0503020204020204" pitchFamily="34" charset="-122"/>
              </a:rPr>
              <a:t>2</a:t>
            </a:r>
            <a:r>
              <a:rPr lang="zh-CN" altLang="zh-CN" sz="3200" b="1" dirty="0" smtClean="0">
                <a:latin typeface="微软雅黑" panose="020B0503020204020204" pitchFamily="34" charset="-122"/>
                <a:ea typeface="微软雅黑" panose="020B0503020204020204" pitchFamily="34" charset="-122"/>
              </a:rPr>
              <a:t>课</a:t>
            </a:r>
            <a:r>
              <a:rPr lang="zh-CN" altLang="zh-CN" sz="3200" b="1" dirty="0">
                <a:latin typeface="微软雅黑" panose="020B0503020204020204" pitchFamily="34" charset="-122"/>
                <a:ea typeface="微软雅黑" panose="020B0503020204020204" pitchFamily="34" charset="-122"/>
              </a:rPr>
              <a:t>时</a:t>
            </a:r>
            <a:endParaRPr lang="zh-CN" altLang="en-US" sz="3200" b="1" dirty="0">
              <a:latin typeface="微软雅黑" panose="020B0503020204020204" pitchFamily="34" charset="-122"/>
              <a:ea typeface="微软雅黑" panose="020B0503020204020204" pitchFamily="34" charset="-122"/>
            </a:endParaRPr>
          </a:p>
        </p:txBody>
      </p:sp>
      <p:sp>
        <p:nvSpPr>
          <p:cNvPr id="7" name="矩形 6"/>
          <p:cNvSpPr/>
          <p:nvPr/>
        </p:nvSpPr>
        <p:spPr>
          <a:xfrm>
            <a:off x="0" y="6007659"/>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901893"/>
            <a:ext cx="8128000" cy="330821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)9.Many trees</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on the streets every year.So the air is very fresh now.</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A.plant	B.are planted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C.planted	D.were planted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)10.As one of the school rules,middle school students are not</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to smoke.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A.ordered	B.refused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C.allowed	D.forbidden</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50612" y="2009543"/>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93187" y="3609824"/>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495628"/>
            <a:ext cx="8128000" cy="412074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阅读理解</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To protect the environment,we are on the way.Here are a few things we can do.</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Unwanted</a:t>
            </a:r>
            <a:r>
              <a:rPr lang="en-US"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gifts</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b="1">
                <a:solidFill>
                  <a:srgbClr val="000000"/>
                </a:solidFill>
                <a:latin typeface="Times New Roman" panose="02020603050405020304" pitchFamily="18" charset="0"/>
                <a:cs typeface="Times New Roman" panose="02020603050405020304" pitchFamily="18" charset="0"/>
              </a:rPr>
              <a:t>Give</a:t>
            </a:r>
            <a:r>
              <a:rPr lang="en-US"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them</a:t>
            </a:r>
            <a:r>
              <a:rPr lang="en-US"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away</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Have you ever received a gift that you didn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like?Did you throw it away?If so,you can have another choice now.Two British companies hopes people will give away their unwanted gifts to them.And they will resell the gifts to raise money for the poor.In this way,the gifts can be refused and have a future life.And people can make a difference to the world.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901893"/>
            <a:ext cx="8128000" cy="3308213"/>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Wear</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the</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trousers</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that</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reduce</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pollution</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 chemistry scientist and a fashion designer have created a new kind of trousers.The trousers are made of a new material which can help reduce air pollution around us.Scientists have tested the material.The result shows that it isn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harmful to human.This new kind of trousers may appear at the market in two years.Professor Ryan said,“If thousands of people wear the trousers,the air quality will be improved.”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698761"/>
            <a:ext cx="8128000" cy="3714478"/>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Plant</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trees</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with</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Felix</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Felix Finkbeiner,a 14-year-old German boy,is not famous as a child actor but an environment hero.At the age of 9,Felix got the idea that children could do something to protect the environment.So he started a club.Felix soon got support from children all over the world.Some of them have become his good friends.The club has an aim of planting 212 million trees.They have planted over 3.5 million trees all around the world.Felix said,“The answer to controlling global warming is trees—lots of trees!”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756094" y="1630964"/>
            <a:ext cx="9940260" cy="4154984"/>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)1.The companies resell the unwanted gifts</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A.to make the unwanted gifts useful</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B.to help people learn to think carefully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C.to save money from it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D.to make money for themselves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)2.The trousers mentioned in the passage</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A.have been created by a physics scientist and a fashion designer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B.can help make air pollution less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C.will do harm to people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D.will be popular in two years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1116205" y="1764993"/>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1071306" y="3775470"/>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2511291"/>
            <a:ext cx="8128000" cy="2089418"/>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)3.Felix started a club</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A.to become famous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B.to become a child actor</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C.to protect the environment with other children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D.to make friends with the children around the world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10266" y="2626231"/>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700492"/>
            <a:ext cx="8128000" cy="371101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根据首字母及汉语提示补全单词</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1.We know who we can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depend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依靠</a:t>
            </a:r>
            <a:r>
              <a:rPr lang="en-US" altLang="zh-CN" sz="2200" dirty="0">
                <a:solidFill>
                  <a:srgbClr val="000000"/>
                </a:solidFill>
                <a:latin typeface="Times New Roman" panose="02020603050405020304" pitchFamily="18" charset="0"/>
                <a:cs typeface="Times New Roman" panose="02020603050405020304" pitchFamily="18" charset="0"/>
              </a:rPr>
              <a:t>  ) on in our lives and we usually turn to them when we need help.</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2.You should spend your money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wisely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明智地</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3.There is hunger in many parts of the world, even in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rich</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富有的</a:t>
            </a:r>
            <a:r>
              <a:rPr lang="en-US" altLang="zh-CN" sz="2200" dirty="0">
                <a:solidFill>
                  <a:srgbClr val="000000"/>
                </a:solidFill>
                <a:latin typeface="Times New Roman" panose="02020603050405020304" pitchFamily="18" charset="0"/>
                <a:cs typeface="Times New Roman" panose="02020603050405020304" pitchFamily="18" charset="0"/>
              </a:rPr>
              <a:t>  ) countries.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4.There are many different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resources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资源</a:t>
            </a:r>
            <a:r>
              <a:rPr lang="en-US" altLang="zh-CN" sz="2200" dirty="0">
                <a:solidFill>
                  <a:srgbClr val="000000"/>
                </a:solidFill>
                <a:latin typeface="Times New Roman" panose="02020603050405020304" pitchFamily="18" charset="0"/>
                <a:cs typeface="Times New Roman" panose="02020603050405020304" pitchFamily="18" charset="0"/>
              </a:rPr>
              <a:t>  ) in our country.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5.Do you know how many cars are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produced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生产</a:t>
            </a:r>
            <a:r>
              <a:rPr lang="en-US" altLang="zh-CN" sz="2200" dirty="0">
                <a:solidFill>
                  <a:srgbClr val="000000"/>
                </a:solidFill>
                <a:latin typeface="Times New Roman" panose="02020603050405020304" pitchFamily="18" charset="0"/>
                <a:cs typeface="Times New Roman" panose="02020603050405020304" pitchFamily="18" charset="0"/>
              </a:rPr>
              <a:t>  ) in this factory every year?</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4916330" y="2206927"/>
            <a:ext cx="117967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4916330" y="2492866"/>
            <a:ext cx="1179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5900558" y="3013585"/>
            <a:ext cx="103186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5900559" y="3299524"/>
            <a:ext cx="103186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8254952" y="3429000"/>
            <a:ext cx="72956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8254952" y="3714939"/>
            <a:ext cx="7295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5235305" y="4215022"/>
            <a:ext cx="136751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5235306" y="4500961"/>
            <a:ext cx="13675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6211935" y="4636789"/>
            <a:ext cx="136751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6211936" y="4922728"/>
            <a:ext cx="13675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903625"/>
            <a:ext cx="8128000" cy="330475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根据句意用所给词的适当形式填空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1.My bike is broken and needs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mending/to be mended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mend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2.Let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talk about how to make a</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difference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different  ) to the world.</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3.Old clothes can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be recycled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recycle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4.The plan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will be finished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finish  ) next week.</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5.The public expect high standards from that large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organization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organize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5798832" y="2387680"/>
            <a:ext cx="26965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5798832" y="2673619"/>
            <a:ext cx="26965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6095999" y="2823730"/>
            <a:ext cx="143185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6096000" y="3109669"/>
            <a:ext cx="143185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225212" y="3610425"/>
            <a:ext cx="149510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4225213" y="3896364"/>
            <a:ext cx="14951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3534096" y="4003829"/>
            <a:ext cx="192040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3534097" y="4289768"/>
            <a:ext cx="192040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7935975" y="4429131"/>
            <a:ext cx="160142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7935976" y="4715070"/>
            <a:ext cx="16014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903625"/>
            <a:ext cx="8128000" cy="330475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Ⅲ</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用方框中所给词的适当形式填空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group,recycle,wise,organize,limit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1.People should separate the rubbish into different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groups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for recycling.</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important for us to use natural resources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wisely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3.Our government has laws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 limit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water pollution.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4.These plastic bottles should be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recycled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5.I know there are many charity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organizations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all over the world.</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7882814" y="2834249"/>
            <a:ext cx="99537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7882814" y="3120188"/>
            <a:ext cx="99537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7687373" y="3630232"/>
            <a:ext cx="818674"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7687373" y="3916171"/>
            <a:ext cx="81867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5341631" y="4025094"/>
            <a:ext cx="104853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5341632" y="4311033"/>
            <a:ext cx="10485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5900558" y="4446861"/>
            <a:ext cx="118072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5900559" y="4732800"/>
            <a:ext cx="11807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5900558" y="4834760"/>
            <a:ext cx="1637926"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5900558" y="5120699"/>
            <a:ext cx="16379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1330251" y="1325010"/>
            <a:ext cx="9706344" cy="3748719"/>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Ⅳ</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根据汉语意思完成句子</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cs typeface="Times New Roman" panose="02020603050405020304" pitchFamily="18" charset="0"/>
              </a:rPr>
              <a:t>我们应该尽力使我们的星球变成一个更美好的地方。</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We should</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try</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our</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best</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to</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make our planet a better place.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如果你在瑞士砍伐了树</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你就会受到惩罚。</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You</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will</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be</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punished</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if you</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cut</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down</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 tree in Switzerland.</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cs typeface="Times New Roman" panose="02020603050405020304" pitchFamily="18" charset="0"/>
              </a:rPr>
              <a:t>我们有许多法律来保护环境。</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We have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many</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laws</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to</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protect the environment.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4.</a:t>
            </a:r>
            <a:r>
              <a:rPr lang="zh-CN" altLang="zh-CN" sz="2200">
                <a:solidFill>
                  <a:srgbClr val="000000"/>
                </a:solidFill>
                <a:latin typeface="Times New Roman" panose="02020603050405020304" pitchFamily="18" charset="0"/>
                <a:cs typeface="Times New Roman" panose="02020603050405020304" pitchFamily="18" charset="0"/>
              </a:rPr>
              <a:t>我们应该允许青少年选择他们自己的服饰。</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We should</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allow</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teenagers</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to</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choose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their own clothes.</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a:spLocks noChangeAspect="1"/>
          </p:cNvSpPr>
          <p:nvPr/>
        </p:nvSpPr>
        <p:spPr>
          <a:xfrm>
            <a:off x="1330251" y="4970705"/>
            <a:ext cx="10110382" cy="904863"/>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5.</a:t>
            </a:r>
            <a:r>
              <a:rPr lang="zh-CN" altLang="zh-CN" sz="2200">
                <a:solidFill>
                  <a:srgbClr val="000000"/>
                </a:solidFill>
                <a:latin typeface="Times New Roman" panose="02020603050405020304" pitchFamily="18" charset="0"/>
                <a:cs typeface="Times New Roman" panose="02020603050405020304" pitchFamily="18" charset="0"/>
              </a:rPr>
              <a:t>你在此时放弃是不明智的。</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not</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wise</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of</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you</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to</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give</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up</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this moment.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4" name="矩形 3"/>
          <p:cNvSpPr/>
          <p:nvPr/>
        </p:nvSpPr>
        <p:spPr>
          <a:xfrm>
            <a:off x="2747287" y="2260089"/>
            <a:ext cx="367477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5" name="直接连接符 4"/>
          <p:cNvCxnSpPr/>
          <p:nvPr/>
        </p:nvCxnSpPr>
        <p:spPr>
          <a:xfrm>
            <a:off x="2747288" y="2546028"/>
            <a:ext cx="367477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2024271" y="3043713"/>
            <a:ext cx="326010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8" name="直接连接符 7"/>
          <p:cNvCxnSpPr/>
          <p:nvPr/>
        </p:nvCxnSpPr>
        <p:spPr>
          <a:xfrm>
            <a:off x="2024271" y="3329652"/>
            <a:ext cx="32601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6319827" y="3043713"/>
            <a:ext cx="193103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1" name="直接连接符 10"/>
          <p:cNvCxnSpPr/>
          <p:nvPr/>
        </p:nvCxnSpPr>
        <p:spPr>
          <a:xfrm>
            <a:off x="6319827" y="3329652"/>
            <a:ext cx="19310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2551845" y="3841620"/>
            <a:ext cx="292392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4" name="直接连接符 13"/>
          <p:cNvCxnSpPr/>
          <p:nvPr/>
        </p:nvCxnSpPr>
        <p:spPr>
          <a:xfrm>
            <a:off x="2551846" y="4127559"/>
            <a:ext cx="29239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2783268" y="4639527"/>
            <a:ext cx="491470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7" name="直接连接符 16"/>
          <p:cNvCxnSpPr/>
          <p:nvPr/>
        </p:nvCxnSpPr>
        <p:spPr>
          <a:xfrm>
            <a:off x="2783269" y="4925466"/>
            <a:ext cx="49147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2587826" y="5496956"/>
            <a:ext cx="580126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0" name="直接连接符 19"/>
          <p:cNvCxnSpPr/>
          <p:nvPr/>
        </p:nvCxnSpPr>
        <p:spPr>
          <a:xfrm>
            <a:off x="2587827" y="5782895"/>
            <a:ext cx="580126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10" grpId="0" animBg="1"/>
      <p:bldP spid="13" grpId="0" animBg="1"/>
      <p:bldP spid="16"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091094"/>
            <a:ext cx="8128000" cy="492981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Ⅴ</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按要求完成句子</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1.They will send old clothes to this organization.(  </a:t>
            </a:r>
            <a:r>
              <a:rPr lang="zh-CN" altLang="zh-CN" sz="2200" dirty="0">
                <a:solidFill>
                  <a:srgbClr val="000000"/>
                </a:solidFill>
                <a:latin typeface="Times New Roman" panose="02020603050405020304" pitchFamily="18" charset="0"/>
                <a:cs typeface="Times New Roman" panose="02020603050405020304" pitchFamily="18" charset="0"/>
              </a:rPr>
              <a:t>改为被动语态</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Old clothes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will</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sent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to this organization.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2.Energy from the Sun will never be used up.(  </a:t>
            </a:r>
            <a:r>
              <a:rPr lang="zh-CN" altLang="zh-CN" sz="2200" dirty="0">
                <a:solidFill>
                  <a:srgbClr val="000000"/>
                </a:solidFill>
                <a:latin typeface="Times New Roman" panose="02020603050405020304" pitchFamily="18" charset="0"/>
                <a:cs typeface="Times New Roman" panose="02020603050405020304" pitchFamily="18" charset="0"/>
              </a:rPr>
              <a:t>改为同义句</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Energy from the Sun will never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run</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out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3.The theatre was </a:t>
            </a:r>
            <a:r>
              <a:rPr lang="en-US" altLang="zh-CN" sz="2200" dirty="0">
                <a:latin typeface="Times New Roman" panose="02020603050405020304" pitchFamily="18" charset="0"/>
                <a:cs typeface="Times New Roman" panose="02020603050405020304" pitchFamily="18" charset="0"/>
              </a:rPr>
              <a:t>built seven years ago.(  </a:t>
            </a:r>
            <a:r>
              <a:rPr lang="zh-CN" altLang="zh-CN" sz="2200" dirty="0">
                <a:solidFill>
                  <a:srgbClr val="000000"/>
                </a:solidFill>
                <a:latin typeface="Times New Roman" panose="02020603050405020304" pitchFamily="18" charset="0"/>
                <a:cs typeface="Times New Roman" panose="02020603050405020304" pitchFamily="18" charset="0"/>
              </a:rPr>
              <a:t>对画线部分提问</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When</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was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theatre built?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4.Switzerland is a country.It has many high mountains.(  </a:t>
            </a:r>
            <a:r>
              <a:rPr lang="zh-CN" altLang="zh-CN" sz="2200" dirty="0">
                <a:solidFill>
                  <a:srgbClr val="000000"/>
                </a:solidFill>
                <a:latin typeface="Times New Roman" panose="02020603050405020304" pitchFamily="18" charset="0"/>
                <a:cs typeface="Times New Roman" panose="02020603050405020304" pitchFamily="18" charset="0"/>
              </a:rPr>
              <a:t>合并为一句</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Switzerland is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country</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with</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many high mountains.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5.Over 200 cars will be produced in this factory in a week.(  </a:t>
            </a:r>
            <a:r>
              <a:rPr lang="zh-CN" altLang="zh-CN" sz="2200" dirty="0">
                <a:solidFill>
                  <a:srgbClr val="000000"/>
                </a:solidFill>
                <a:latin typeface="Times New Roman" panose="02020603050405020304" pitchFamily="18" charset="0"/>
                <a:cs typeface="Times New Roman" panose="02020603050405020304" pitchFamily="18" charset="0"/>
              </a:rPr>
              <a:t>改为主动语态</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This factory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will</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produce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over 200 cars in a week.</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3534096" y="1983643"/>
            <a:ext cx="276037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3534097" y="2269582"/>
            <a:ext cx="276037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5705118" y="2791717"/>
            <a:ext cx="180146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5705118" y="3077656"/>
            <a:ext cx="18014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4756841" y="3494253"/>
            <a:ext cx="18014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2236924" y="3589159"/>
            <a:ext cx="2037364"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2236924" y="3875098"/>
            <a:ext cx="203736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3883406" y="4424893"/>
            <a:ext cx="309155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3883406" y="4710832"/>
            <a:ext cx="30915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3687965" y="5634489"/>
            <a:ext cx="219184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9" name="直接连接符 18"/>
          <p:cNvCxnSpPr/>
          <p:nvPr/>
        </p:nvCxnSpPr>
        <p:spPr>
          <a:xfrm>
            <a:off x="3687965" y="5920428"/>
            <a:ext cx="21918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12" grpId="0" animBg="1"/>
      <p:bldP spid="15"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spect="1"/>
          </p:cNvSpPr>
          <p:nvPr/>
        </p:nvSpPr>
        <p:spPr>
          <a:xfrm>
            <a:off x="2032000" y="1292496"/>
            <a:ext cx="8128000" cy="452700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单项填空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)1.Mr Johnson thinks that he has some problems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his lifestyle.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A.with</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B.on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C.to	D.in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)2.It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dry in some parts of Africa because there isn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rain there.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A.too</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much;too</a:t>
            </a:r>
            <a:r>
              <a:rPr lang="en-US" altLang="zh-CN" sz="2200" dirty="0">
                <a:solidFill>
                  <a:srgbClr val="000000"/>
                </a:solidFill>
                <a:latin typeface="Times New Roman" panose="02020603050405020304" pitchFamily="18" charset="0"/>
                <a:cs typeface="Times New Roman" panose="02020603050405020304" pitchFamily="18" charset="0"/>
              </a:rPr>
              <a:t> much</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B.much</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too;much</a:t>
            </a:r>
            <a:r>
              <a:rPr lang="en-US" altLang="zh-CN" sz="2200" dirty="0">
                <a:solidFill>
                  <a:srgbClr val="000000"/>
                </a:solidFill>
                <a:latin typeface="Times New Roman" panose="02020603050405020304" pitchFamily="18" charset="0"/>
                <a:cs typeface="Times New Roman" panose="02020603050405020304" pitchFamily="18" charset="0"/>
              </a:rPr>
              <a:t> too</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C.too</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much;much</a:t>
            </a:r>
            <a:r>
              <a:rPr lang="en-US" altLang="zh-CN" sz="2200" dirty="0">
                <a:solidFill>
                  <a:srgbClr val="000000"/>
                </a:solidFill>
                <a:latin typeface="Times New Roman" panose="02020603050405020304" pitchFamily="18" charset="0"/>
                <a:cs typeface="Times New Roman" panose="02020603050405020304" pitchFamily="18" charset="0"/>
              </a:rPr>
              <a:t> too</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D.much</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too;too</a:t>
            </a:r>
            <a:r>
              <a:rPr lang="en-US" altLang="zh-CN" sz="2200" dirty="0">
                <a:solidFill>
                  <a:srgbClr val="000000"/>
                </a:solidFill>
                <a:latin typeface="Times New Roman" panose="02020603050405020304" pitchFamily="18" charset="0"/>
                <a:cs typeface="Times New Roman" panose="02020603050405020304" pitchFamily="18" charset="0"/>
              </a:rPr>
              <a:t> much</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289002" y="1828789"/>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289002" y="3444938"/>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292496"/>
            <a:ext cx="8128000" cy="452700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)3.Students will have fun</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trees during the school trip.</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A.plant</a:t>
            </a:r>
            <a:r>
              <a:rPr lang="en-US" altLang="zh-CN" sz="2200" dirty="0">
                <a:solidFill>
                  <a:srgbClr val="000000"/>
                </a:solidFill>
                <a:latin typeface="Times New Roman" panose="02020603050405020304" pitchFamily="18" charset="0"/>
                <a:cs typeface="Times New Roman" panose="02020603050405020304" pitchFamily="18" charset="0"/>
              </a:rPr>
              <a:t>	B.to plant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C.planting</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D.planted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)4.Please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us what the newspaper</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about a green life.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A.tell;says</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B.tell;talks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C.talk;talks</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D.speak;says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)5.</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people went out to see what happened.</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A.Hundreds</a:t>
            </a:r>
            <a:r>
              <a:rPr lang="en-US" altLang="zh-CN" sz="2200" dirty="0">
                <a:solidFill>
                  <a:srgbClr val="000000"/>
                </a:solidFill>
                <a:latin typeface="Times New Roman" panose="02020603050405020304" pitchFamily="18" charset="0"/>
                <a:cs typeface="Times New Roman" panose="02020603050405020304" pitchFamily="18" charset="0"/>
              </a:rPr>
              <a:t> of	</a:t>
            </a:r>
            <a:r>
              <a:rPr lang="en-US" altLang="zh-CN" sz="2200" dirty="0" err="1">
                <a:solidFill>
                  <a:srgbClr val="000000"/>
                </a:solidFill>
                <a:latin typeface="Times New Roman" panose="02020603050405020304" pitchFamily="18" charset="0"/>
                <a:cs typeface="Times New Roman" panose="02020603050405020304" pitchFamily="18" charset="0"/>
              </a:rPr>
              <a:t>B.Three</a:t>
            </a:r>
            <a:r>
              <a:rPr lang="en-US" altLang="zh-CN" sz="2200" dirty="0">
                <a:solidFill>
                  <a:srgbClr val="000000"/>
                </a:solidFill>
                <a:latin typeface="Times New Roman" panose="02020603050405020304" pitchFamily="18" charset="0"/>
                <a:cs typeface="Times New Roman" panose="02020603050405020304" pitchFamily="18" charset="0"/>
              </a:rPr>
              <a:t> hundred of</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C.Hundred</a:t>
            </a:r>
            <a:r>
              <a:rPr lang="en-US" altLang="zh-CN" sz="2200" dirty="0">
                <a:solidFill>
                  <a:srgbClr val="000000"/>
                </a:solidFill>
                <a:latin typeface="Times New Roman" panose="02020603050405020304" pitchFamily="18" charset="0"/>
                <a:cs typeface="Times New Roman" panose="02020603050405020304" pitchFamily="18" charset="0"/>
              </a:rPr>
              <a:t> of	</a:t>
            </a:r>
            <a:r>
              <a:rPr lang="en-US" altLang="zh-CN" sz="2200" dirty="0" err="1">
                <a:solidFill>
                  <a:srgbClr val="000000"/>
                </a:solidFill>
                <a:latin typeface="Times New Roman" panose="02020603050405020304" pitchFamily="18" charset="0"/>
                <a:cs typeface="Times New Roman" panose="02020603050405020304" pitchFamily="18" charset="0"/>
              </a:rPr>
              <a:t>D.Three</a:t>
            </a:r>
            <a:r>
              <a:rPr lang="en-US" altLang="zh-CN" sz="2200" dirty="0">
                <a:solidFill>
                  <a:srgbClr val="000000"/>
                </a:solidFill>
                <a:latin typeface="Times New Roman" panose="02020603050405020304" pitchFamily="18" charset="0"/>
                <a:cs typeface="Times New Roman" panose="02020603050405020304" pitchFamily="18" charset="0"/>
              </a:rPr>
              <a:t> hundreds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41873" y="1414119"/>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99411" y="2643855"/>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299411" y="4203056"/>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886231"/>
            <a:ext cx="8128000" cy="533953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)6.There are many ways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a:t>
            </a:r>
            <a:r>
              <a:rPr lang="en-US" altLang="zh-CN" sz="2200" dirty="0" err="1">
                <a:solidFill>
                  <a:srgbClr val="000000"/>
                </a:solidFill>
                <a:latin typeface="Times New Roman" panose="02020603050405020304" pitchFamily="18" charset="0"/>
                <a:cs typeface="Times New Roman" panose="02020603050405020304" pitchFamily="18" charset="0"/>
              </a:rPr>
              <a:t>Maths</a:t>
            </a:r>
            <a:r>
              <a:rPr lang="en-US" altLang="zh-CN" sz="2200" dirty="0">
                <a:solidFill>
                  <a:srgbClr val="000000"/>
                </a:solidFill>
                <a:latin typeface="Times New Roman" panose="02020603050405020304" pitchFamily="18" charset="0"/>
                <a:cs typeface="Times New Roman" panose="02020603050405020304" pitchFamily="18" charset="0"/>
              </a:rPr>
              <a:t> problem.</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A.work</a:t>
            </a:r>
            <a:r>
              <a:rPr lang="en-US" altLang="zh-CN" sz="2200" dirty="0">
                <a:solidFill>
                  <a:srgbClr val="000000"/>
                </a:solidFill>
                <a:latin typeface="Times New Roman" panose="02020603050405020304" pitchFamily="18" charset="0"/>
                <a:cs typeface="Times New Roman" panose="02020603050405020304" pitchFamily="18" charset="0"/>
              </a:rPr>
              <a:t> out	</a:t>
            </a:r>
            <a:r>
              <a:rPr lang="en-US" altLang="zh-CN" sz="2200" dirty="0" err="1">
                <a:solidFill>
                  <a:srgbClr val="000000"/>
                </a:solidFill>
                <a:latin typeface="Times New Roman" panose="02020603050405020304" pitchFamily="18" charset="0"/>
                <a:cs typeface="Times New Roman" panose="02020603050405020304" pitchFamily="18" charset="0"/>
              </a:rPr>
              <a:t>B.working</a:t>
            </a:r>
            <a:r>
              <a:rPr lang="en-US" altLang="zh-CN" sz="2200" dirty="0">
                <a:solidFill>
                  <a:srgbClr val="000000"/>
                </a:solidFill>
                <a:latin typeface="Times New Roman" panose="02020603050405020304" pitchFamily="18" charset="0"/>
                <a:cs typeface="Times New Roman" panose="02020603050405020304" pitchFamily="18" charset="0"/>
              </a:rPr>
              <a:t> out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C.worked</a:t>
            </a:r>
            <a:r>
              <a:rPr lang="en-US" altLang="zh-CN" sz="2200" dirty="0">
                <a:solidFill>
                  <a:srgbClr val="000000"/>
                </a:solidFill>
                <a:latin typeface="Times New Roman" panose="02020603050405020304" pitchFamily="18" charset="0"/>
                <a:cs typeface="Times New Roman" panose="02020603050405020304" pitchFamily="18" charset="0"/>
              </a:rPr>
              <a:t> out	D.to work out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)7.The game is very</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and she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in 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A.interesting;interesting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smtClean="0">
                <a:solidFill>
                  <a:srgbClr val="000000"/>
                </a:solidFill>
                <a:latin typeface="Times New Roman" panose="02020603050405020304" pitchFamily="18" charset="0"/>
                <a:cs typeface="Times New Roman" panose="02020603050405020304" pitchFamily="18" charset="0"/>
              </a:rPr>
              <a:t>B.inaterested;interested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C.interested;interesting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D.interesting;interested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)8.—What should we do to reduce food waste?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—In a restaurant only order as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as we need and try to eat it up.</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A.much</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B.more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C.most</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D.the</a:t>
            </a:r>
            <a:r>
              <a:rPr lang="en-US" altLang="zh-CN" sz="2200" dirty="0">
                <a:solidFill>
                  <a:srgbClr val="000000"/>
                </a:solidFill>
                <a:latin typeface="Times New Roman" panose="02020603050405020304" pitchFamily="18" charset="0"/>
                <a:cs typeface="Times New Roman" panose="02020603050405020304" pitchFamily="18" charset="0"/>
              </a:rPr>
              <a:t> most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86297" y="978185"/>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352574" y="2190297"/>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352574" y="4242381"/>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英语正文模板</Template>
  <TotalTime>0</TotalTime>
  <Words>440</Words>
  <Application>Microsoft Office PowerPoint</Application>
  <PresentationFormat>宽屏</PresentationFormat>
  <Paragraphs>104</Paragraphs>
  <Slides>15</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15</vt:i4>
      </vt:variant>
    </vt:vector>
  </HeadingPairs>
  <TitlesOfParts>
    <vt:vector size="25" baseType="lpstr">
      <vt:lpstr>Adobe 黑体 Std R</vt:lpstr>
      <vt:lpstr>NEU-BZ-S92</vt:lpstr>
      <vt:lpstr>黑体</vt:lpstr>
      <vt:lpstr>宋体</vt:lpstr>
      <vt:lpstr>微软雅黑</vt:lpstr>
      <vt:lpstr>Arial</vt:lpstr>
      <vt:lpstr>Calibri</vt:lpstr>
      <vt:lpstr>Calibri Light</vt:lpstr>
      <vt:lpstr>Times New Roman</vt:lpstr>
      <vt:lpstr>WWW.2PPT.COM
</vt:lpstr>
      <vt:lpstr>A green world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2017-12-06T06:43:00Z</dcterms:created>
  <dcterms:modified xsi:type="dcterms:W3CDTF">2023-01-16T20:34:29Z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B946B330C9E74642850E06B209B0DE1F</vt:lpwstr>
  </property>
  <property fmtid="{A09F084E-AD41-489F-8076-AA5BE3082BCA}" pid="100">
    <vt:ui4>5</vt:ui4>
  </property>
  <property fmtid="{64440492-4C8B-11D1-8B70-080036B11A03}" pid="11">
    <vt:lpwstr>www.2ppt.com-爱PPT提供资源下载</vt:lpwstr>
  </property>
</Properties>
</file>