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54" r:id="rId2"/>
    <p:sldId id="349" r:id="rId3"/>
    <p:sldId id="348" r:id="rId4"/>
    <p:sldId id="347" r:id="rId5"/>
    <p:sldId id="352" r:id="rId6"/>
    <p:sldId id="265" r:id="rId7"/>
    <p:sldId id="267" r:id="rId8"/>
    <p:sldId id="358" r:id="rId9"/>
    <p:sldId id="268" r:id="rId10"/>
    <p:sldId id="306" r:id="rId11"/>
    <p:sldId id="377" r:id="rId12"/>
    <p:sldId id="378" r:id="rId13"/>
    <p:sldId id="360" r:id="rId14"/>
    <p:sldId id="323" r:id="rId15"/>
    <p:sldId id="370" r:id="rId16"/>
    <p:sldId id="324" r:id="rId17"/>
    <p:sldId id="325" r:id="rId18"/>
    <p:sldId id="332" r:id="rId19"/>
    <p:sldId id="364" r:id="rId20"/>
    <p:sldId id="373" r:id="rId21"/>
    <p:sldId id="275" r:id="rId22"/>
    <p:sldId id="379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A28E8A3-EF5A-47B0-8C2E-EDAD6F0E265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28E8A3-EF5A-47B0-8C2E-EDAD6F0E2658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ECABA63-EFFD-4A24-BB95-C4D7C97C9E83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C42FF5C-CB0D-4D5F-A370-8BEDA12AB90A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A83997F-95CB-446A-9E8C-E799707B6E8C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3F59081-E55A-4FFD-943C-F12C8751360E}" type="slidenum">
              <a:rPr lang="en-US" altLang="zh-CN" smtClean="0"/>
              <a:t>18</a:t>
            </a:fld>
            <a:endParaRPr lang="en-US" altLang="zh-CN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15C1-0E7E-485D-9D76-02FEDB372A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0ECC7-BF81-4A5C-9965-4C259DEBC3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42EFB-CCCA-4353-B992-5E3C3BBC05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9DEF6-84CE-4C20-AD15-7D412B742E8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标题，文本与媒体剪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媒体占位符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7716A-BE1F-400E-A8A9-E48A93D9A1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310A6-0EF2-4731-80A4-6E24F6E818C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2F950-C109-430B-9C3B-176AFDE9BE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C95E9-79E0-4F03-800C-0B994CA722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E83AA-B405-40E1-B052-E18D3436C5D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2D74B-7BB1-48B3-B7EC-ADFA4C342F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B3D6C-7502-4538-89EF-06D715F1AB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D528D-413E-47AB-9AAA-1703D593DE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5B7A9-D40B-4C59-AE76-BD664976F6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8BE28FC-61B8-42EE-B2D8-AACEB955A76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5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7.png"/><Relationship Id="rId7" Type="http://schemas.openxmlformats.org/officeDocument/2006/relationships/image" Target="../media/image1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5.jpeg"/><Relationship Id="rId9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image.baidu.com/i?ct=503316480&amp;z=0&amp;tn=baiduimagedetail&amp;word=%D2%C9%CE%CA%B1%ED%C7%E9%CD%BC%C6%AC&amp;in=15393&amp;cl=2&amp;lm=-1&amp;pn=5&amp;rn=1&amp;di=1361519571&amp;ln=1&amp;fr=ala0&amp;ic=0&amp;s=&amp;se=&amp;sme=0&amp;tab=&amp;width=&amp;height=&amp;face=0&amp;fb=0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8a\unit4\readingke&#35838;&#20214;\8A%20Unit4%20Reading.mp3" TargetMode="External"/><Relationship Id="rId1" Type="http://schemas.microsoft.com/office/2007/relationships/media" Target="file:///E:\8a\unit4\readingke&#35838;&#20214;\8A%20Unit4%20Reading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837345" y="3212976"/>
            <a:ext cx="345598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Reading Ⅰ</a:t>
            </a:r>
          </a:p>
        </p:txBody>
      </p:sp>
      <p:sp>
        <p:nvSpPr>
          <p:cNvPr id="2" name="矩形 1"/>
          <p:cNvSpPr/>
          <p:nvPr/>
        </p:nvSpPr>
        <p:spPr>
          <a:xfrm>
            <a:off x="-13322" y="1772816"/>
            <a:ext cx="9157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kern="10" dirty="0" smtClean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Unit 5 Wild animals</a:t>
            </a:r>
            <a:endParaRPr lang="zh-CN" altLang="en-US" sz="5400" b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45156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1447800"/>
            <a:ext cx="1828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 descr="u=232136871,3373510952&amp;gp=3"/>
          <p:cNvPicPr>
            <a:picLocks noChangeAspect="1" noChangeArrowheads="1"/>
          </p:cNvPicPr>
          <p:nvPr/>
        </p:nvPicPr>
        <p:blipFill>
          <a:blip r:embed="rId3" cstate="email"/>
          <a:srcRect b="-16129"/>
          <a:stretch>
            <a:fillRect/>
          </a:stretch>
        </p:blipFill>
        <p:spPr bwMode="auto">
          <a:xfrm>
            <a:off x="609600" y="3048000"/>
            <a:ext cx="19812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images5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" y="4648200"/>
            <a:ext cx="19812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667000" y="1524000"/>
            <a:ext cx="6153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When she was born,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she weighed just </a:t>
            </a:r>
            <a:r>
              <a:rPr lang="en-US" altLang="zh-CN" sz="3200" b="1" u="sng"/>
              <a:t>                 </a:t>
            </a:r>
            <a:r>
              <a:rPr lang="en-US" altLang="zh-CN" sz="3200" b="1"/>
              <a:t>.        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6161088" y="2276475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100</a:t>
            </a:r>
            <a:r>
              <a:rPr lang="en-US" altLang="zh-CN" b="1"/>
              <a:t> </a:t>
            </a:r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grams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667000" y="3106738"/>
            <a:ext cx="63198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At four months,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she weighed about </a:t>
            </a:r>
            <a:r>
              <a:rPr lang="en-US" altLang="zh-CN" sz="3200" b="1" u="sng"/>
              <a:t>                    </a:t>
            </a:r>
            <a:r>
              <a:rPr lang="en-US" altLang="zh-CN" sz="3200" b="1"/>
              <a:t>.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6442075" y="3846513"/>
            <a:ext cx="2667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8 </a:t>
            </a:r>
            <a:r>
              <a:rPr lang="en-US" altLang="zh-CN" b="1">
                <a:solidFill>
                  <a:srgbClr val="FF3300"/>
                </a:solidFill>
              </a:rPr>
              <a:t> </a:t>
            </a:r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kilograms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667000" y="4706938"/>
            <a:ext cx="55705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Eight months later,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She weighed  </a:t>
            </a:r>
            <a:r>
              <a:rPr lang="en-US" altLang="zh-CN" sz="3200" b="1" u="sng"/>
              <a:t>                     </a:t>
            </a:r>
            <a:r>
              <a:rPr lang="en-US" altLang="zh-CN" sz="3200" b="1"/>
              <a:t>.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5505450" y="5502275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35</a:t>
            </a:r>
            <a:r>
              <a:rPr lang="en-US" altLang="zh-CN" b="1">
                <a:solidFill>
                  <a:srgbClr val="FF3300"/>
                </a:solidFill>
              </a:rPr>
              <a:t> </a:t>
            </a:r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kilograms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50825" y="333375"/>
            <a:ext cx="5651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ea typeface="华文彩云" panose="02010800040101010101" pitchFamily="2" charset="-122"/>
              </a:rPr>
              <a:t>The weight of Xi Wang</a:t>
            </a:r>
          </a:p>
        </p:txBody>
      </p:sp>
      <p:sp>
        <p:nvSpPr>
          <p:cNvPr id="24588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715000"/>
            <a:ext cx="1295400" cy="1143000"/>
          </a:xfrm>
          <a:prstGeom prst="actionButtonBlank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/>
      <p:bldP spid="73736" grpId="0"/>
      <p:bldP spid="737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无标题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1295400"/>
            <a:ext cx="18288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1" name="Picture 3" descr="images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2971800"/>
            <a:ext cx="18288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2" name="Picture 4" descr="image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5800" y="4789488"/>
            <a:ext cx="1828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555875" y="1125538"/>
            <a:ext cx="6157913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ctr">
              <a:lnSpc>
                <a:spcPct val="120000"/>
              </a:lnSpc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At the very beginning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, Xi Wang drank her mother’s ____.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572000" y="1484313"/>
            <a:ext cx="10922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milk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590800" y="2854325"/>
            <a:ext cx="6302375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ctr">
              <a:lnSpc>
                <a:spcPct val="12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When she was 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six months old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fontAlgn="ctr">
              <a:lnSpc>
                <a:spcPct val="12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she started to eat _______.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5364163" y="3357563"/>
            <a:ext cx="183197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bamboo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2555875" y="4581525"/>
            <a:ext cx="60960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ctr">
              <a:lnSpc>
                <a:spcPct val="12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When she was 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20 months old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, she had to __________.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3059113" y="5084763"/>
            <a:ext cx="32353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look after herself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457200" y="188913"/>
            <a:ext cx="3322638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Things she eats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4" grpId="0"/>
      <p:bldP spid="68616" grpId="0"/>
      <p:bldP spid="68617" grpId="0"/>
      <p:bldP spid="68619" grpId="0"/>
      <p:bldP spid="68620" grpId="0"/>
      <p:bldP spid="686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8325" y="1231900"/>
            <a:ext cx="13716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5" name="Picture 3" descr="无标题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49525" y="1231900"/>
            <a:ext cx="13716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6" name="Picture 4" descr="u=232136871,3373510952&amp;gp=3"/>
          <p:cNvPicPr>
            <a:picLocks noChangeAspect="1" noChangeArrowheads="1"/>
          </p:cNvPicPr>
          <p:nvPr/>
        </p:nvPicPr>
        <p:blipFill>
          <a:blip r:embed="rId4" cstate="email"/>
          <a:srcRect b="-16129"/>
          <a:stretch>
            <a:fillRect/>
          </a:stretch>
        </p:blipFill>
        <p:spPr bwMode="auto">
          <a:xfrm>
            <a:off x="4530725" y="1231900"/>
            <a:ext cx="1487488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71488" y="333375"/>
            <a:ext cx="5122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The growth of Xi Wang</a:t>
            </a:r>
          </a:p>
        </p:txBody>
      </p:sp>
      <p:pic>
        <p:nvPicPr>
          <p:cNvPr id="69638" name="Picture 6" descr="images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4325" y="1231900"/>
            <a:ext cx="13716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9" name="Picture 7" descr="images5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40525" y="3051175"/>
            <a:ext cx="13716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40" name="Picture 8" descr="images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740525" y="4935538"/>
            <a:ext cx="13716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2016125" y="1689100"/>
            <a:ext cx="457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7426325" y="4560888"/>
            <a:ext cx="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7426325" y="2708275"/>
            <a:ext cx="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6130925" y="1765300"/>
            <a:ext cx="457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>
            <a:off x="3997325" y="1689100"/>
            <a:ext cx="457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539750" y="2205038"/>
            <a:ext cx="1577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 day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2320925" y="2155825"/>
            <a:ext cx="2049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10 days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6443663" y="5949950"/>
            <a:ext cx="2392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20 months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6659563" y="4149725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12 months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6577013" y="2139950"/>
            <a:ext cx="22209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6 months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4370388" y="2155825"/>
            <a:ext cx="2008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4 months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323850" y="2997200"/>
            <a:ext cx="6192838" cy="2976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15925" indent="-415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She started to look after herself.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b. She was about 8 kilograms and started to go outside.</a:t>
            </a:r>
          </a:p>
          <a:p>
            <a:pPr eaLnBrk="1" hangingPunct="1"/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 She looked like a white mouse.</a:t>
            </a:r>
          </a:p>
          <a:p>
            <a:pPr eaLnBrk="1" hangingPunct="1"/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d. She began to eat bamboo.</a:t>
            </a:r>
          </a:p>
          <a:p>
            <a:pPr eaLnBrk="1" hangingPunct="1"/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e. She weighed 100 grams.</a:t>
            </a:r>
          </a:p>
          <a:p>
            <a:pPr eaLnBrk="1" hangingPunct="1"/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f. She weighed 35 kilograms.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1633538" y="2155825"/>
            <a:ext cx="511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8532813" y="5883275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8435975" y="4005263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8416925" y="21336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6221413" y="2155825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3938588" y="21336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10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  <p:bldP spid="69641" grpId="0" animBg="1"/>
      <p:bldP spid="69642" grpId="0" animBg="1"/>
      <p:bldP spid="69643" grpId="0" animBg="1"/>
      <p:bldP spid="69644" grpId="0" animBg="1"/>
      <p:bldP spid="69645" grpId="0" animBg="1"/>
      <p:bldP spid="69646" grpId="0"/>
      <p:bldP spid="69647" grpId="0"/>
      <p:bldP spid="69648" grpId="0"/>
      <p:bldP spid="69649" grpId="0"/>
      <p:bldP spid="69650" grpId="0"/>
      <p:bldP spid="69651" grpId="0"/>
      <p:bldP spid="69652" grpId="0" animBg="1"/>
      <p:bldP spid="69653" grpId="0"/>
      <p:bldP spid="69654" grpId="0"/>
      <p:bldP spid="69655" grpId="0"/>
      <p:bldP spid="69656" grpId="0"/>
      <p:bldP spid="69657" grpId="0"/>
      <p:bldP spid="696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642938" y="35718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79877" name="Picture 5" descr="panda_fa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428625"/>
            <a:ext cx="3529013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285750" y="3214688"/>
            <a:ext cx="83534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</a:rPr>
              <a:t>(1)At the age of 20 months old, what did she have to do?</a:t>
            </a:r>
          </a:p>
          <a:p>
            <a:r>
              <a:rPr lang="en-US" altLang="zh-CN" sz="3200" dirty="0">
                <a:solidFill>
                  <a:srgbClr val="1F4081"/>
                </a:solidFill>
              </a:rPr>
              <a:t>When she was 20 months old, she had to look after herself.</a:t>
            </a:r>
          </a:p>
          <a:p>
            <a:r>
              <a:rPr lang="en-US" altLang="zh-CN" sz="3200" dirty="0">
                <a:solidFill>
                  <a:srgbClr val="000000"/>
                </a:solidFill>
              </a:rPr>
              <a:t>(2)Why?</a:t>
            </a:r>
          </a:p>
          <a:p>
            <a:r>
              <a:rPr lang="en-US" altLang="zh-CN" sz="3200" dirty="0">
                <a:solidFill>
                  <a:srgbClr val="1F4081"/>
                </a:solidFill>
              </a:rPr>
              <a:t>Because her mother had another baby.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4400" y="1231900"/>
            <a:ext cx="13716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 descr="无标题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95600" y="1231900"/>
            <a:ext cx="13716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u=232136871,3373510952&amp;gp=3"/>
          <p:cNvPicPr>
            <a:picLocks noChangeAspect="1" noChangeArrowheads="1"/>
          </p:cNvPicPr>
          <p:nvPr/>
        </p:nvPicPr>
        <p:blipFill>
          <a:blip r:embed="rId4" cstate="email"/>
          <a:srcRect b="-16129"/>
          <a:stretch>
            <a:fillRect/>
          </a:stretch>
        </p:blipFill>
        <p:spPr bwMode="auto">
          <a:xfrm>
            <a:off x="4876800" y="1231900"/>
            <a:ext cx="148748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images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10400" y="1231900"/>
            <a:ext cx="13716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images5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86600" y="3267075"/>
            <a:ext cx="13716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7" descr="images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086600" y="5010150"/>
            <a:ext cx="1371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362200" y="1689100"/>
            <a:ext cx="457200" cy="0"/>
          </a:xfrm>
          <a:prstGeom prst="line">
            <a:avLst/>
          </a:prstGeom>
          <a:noFill/>
          <a:ln w="63500">
            <a:solidFill>
              <a:srgbClr val="9933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740650" y="4652963"/>
            <a:ext cx="0" cy="360362"/>
          </a:xfrm>
          <a:prstGeom prst="line">
            <a:avLst/>
          </a:prstGeom>
          <a:noFill/>
          <a:ln w="63500">
            <a:solidFill>
              <a:srgbClr val="9933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7772400" y="2679700"/>
            <a:ext cx="0" cy="381000"/>
          </a:xfrm>
          <a:prstGeom prst="line">
            <a:avLst/>
          </a:prstGeom>
          <a:noFill/>
          <a:ln w="63500">
            <a:solidFill>
              <a:srgbClr val="9933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6477000" y="1765300"/>
            <a:ext cx="457200" cy="0"/>
          </a:xfrm>
          <a:prstGeom prst="line">
            <a:avLst/>
          </a:prstGeom>
          <a:noFill/>
          <a:ln w="63500">
            <a:solidFill>
              <a:srgbClr val="9933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4343400" y="1689100"/>
            <a:ext cx="457200" cy="0"/>
          </a:xfrm>
          <a:prstGeom prst="line">
            <a:avLst/>
          </a:prstGeom>
          <a:noFill/>
          <a:ln w="63500">
            <a:solidFill>
              <a:srgbClr val="9933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762000" y="22987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1 day</a:t>
            </a:r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1828800" y="2374900"/>
            <a:ext cx="304800" cy="3048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>
              <a:solidFill>
                <a:schemeClr val="accent2"/>
              </a:solidFill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2667000" y="22987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10 days</a:t>
            </a:r>
          </a:p>
        </p:txBody>
      </p:sp>
      <p:sp>
        <p:nvSpPr>
          <p:cNvPr id="27664" name="AutoShape 16"/>
          <p:cNvSpPr>
            <a:spLocks noChangeArrowheads="1"/>
          </p:cNvSpPr>
          <p:nvPr/>
        </p:nvSpPr>
        <p:spPr bwMode="auto">
          <a:xfrm>
            <a:off x="4038600" y="2374900"/>
            <a:ext cx="304800" cy="304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5" name="AutoShape 17"/>
          <p:cNvSpPr>
            <a:spLocks noChangeArrowheads="1"/>
          </p:cNvSpPr>
          <p:nvPr/>
        </p:nvSpPr>
        <p:spPr bwMode="auto">
          <a:xfrm>
            <a:off x="6248400" y="2374900"/>
            <a:ext cx="304800" cy="304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6" name="AutoShape 18"/>
          <p:cNvSpPr>
            <a:spLocks noChangeArrowheads="1"/>
          </p:cNvSpPr>
          <p:nvPr/>
        </p:nvSpPr>
        <p:spPr bwMode="auto">
          <a:xfrm>
            <a:off x="8229600" y="2374900"/>
            <a:ext cx="304800" cy="304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7" name="AutoShape 19"/>
          <p:cNvSpPr>
            <a:spLocks noChangeArrowheads="1"/>
          </p:cNvSpPr>
          <p:nvPr/>
        </p:nvSpPr>
        <p:spPr bwMode="auto">
          <a:xfrm>
            <a:off x="8305800" y="4343400"/>
            <a:ext cx="304800" cy="304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8" name="AutoShape 20"/>
          <p:cNvSpPr>
            <a:spLocks noChangeArrowheads="1"/>
          </p:cNvSpPr>
          <p:nvPr/>
        </p:nvSpPr>
        <p:spPr bwMode="auto">
          <a:xfrm>
            <a:off x="8382000" y="6172200"/>
            <a:ext cx="304800" cy="304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300788" y="6021388"/>
            <a:ext cx="220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 20 months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6372225" y="4205288"/>
            <a:ext cx="220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12 months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6516688" y="2298700"/>
            <a:ext cx="2111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6 months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4572000" y="2298700"/>
            <a:ext cx="1935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4 months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50825" y="2852738"/>
            <a:ext cx="6481763" cy="3749675"/>
          </a:xfrm>
          <a:prstGeom prst="rect">
            <a:avLst/>
          </a:prstGeom>
          <a:noFill/>
          <a:ln w="76200" cmpd="tri">
            <a:solidFill>
              <a:srgbClr val="00FF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Georgia" panose="02040502050405020303" pitchFamily="18" charset="0"/>
              </a:rPr>
              <a:t>a</a:t>
            </a:r>
            <a:r>
              <a:rPr lang="en-US" altLang="zh-CN" sz="2800" b="1" dirty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Georgia" panose="02040502050405020303" pitchFamily="18" charset="0"/>
              </a:rPr>
              <a:t>She started to look after herself. 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Georgia" panose="02040502050405020303" pitchFamily="18" charset="0"/>
              </a:rPr>
              <a:t>b</a:t>
            </a:r>
            <a:r>
              <a:rPr lang="en-US" altLang="zh-CN" sz="2800" b="1" dirty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Georgia" panose="02040502050405020303" pitchFamily="18" charset="0"/>
              </a:rPr>
              <a:t>She was about 10 kilograms and started to go outside her home.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Georgia" panose="02040502050405020303" pitchFamily="18" charset="0"/>
              </a:rPr>
              <a:t>c</a:t>
            </a:r>
            <a:r>
              <a:rPr lang="en-US" altLang="zh-CN" sz="2800" b="1" dirty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Georgia" panose="02040502050405020303" pitchFamily="18" charset="0"/>
              </a:rPr>
              <a:t>She looked like a white mouse.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Georgia" panose="02040502050405020303" pitchFamily="18" charset="0"/>
              </a:rPr>
              <a:t>d </a:t>
            </a:r>
            <a:r>
              <a:rPr lang="en-US" altLang="zh-CN" sz="2800" b="1" dirty="0">
                <a:solidFill>
                  <a:srgbClr val="0000CC"/>
                </a:solidFill>
                <a:latin typeface="Georgia" panose="02040502050405020303" pitchFamily="18" charset="0"/>
              </a:rPr>
              <a:t>She began to eat bamboo shoots and leaves.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Georgia" panose="02040502050405020303" pitchFamily="18" charset="0"/>
              </a:rPr>
              <a:t>e</a:t>
            </a:r>
            <a:r>
              <a:rPr lang="en-US" altLang="zh-CN" sz="2800" b="1" dirty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Georgia" panose="02040502050405020303" pitchFamily="18" charset="0"/>
              </a:rPr>
              <a:t>She weighed 100 grams.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Georgia" panose="02040502050405020303" pitchFamily="18" charset="0"/>
              </a:rPr>
              <a:t>f</a:t>
            </a:r>
            <a:r>
              <a:rPr lang="en-US" altLang="zh-CN" sz="2800" b="1" dirty="0">
                <a:solidFill>
                  <a:schemeClr val="accent2"/>
                </a:solidFill>
                <a:latin typeface="Georgia" panose="02040502050405020303" pitchFamily="18" charset="0"/>
              </a:rPr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Georgia" panose="02040502050405020303" pitchFamily="18" charset="0"/>
              </a:rPr>
              <a:t>She weighed 35 kilograms. 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828800" y="2298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97307" name="Text Box 27"/>
          <p:cNvSpPr txBox="1">
            <a:spLocks noChangeArrowheads="1"/>
          </p:cNvSpPr>
          <p:nvPr/>
        </p:nvSpPr>
        <p:spPr bwMode="auto">
          <a:xfrm>
            <a:off x="8305800" y="6096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8305800" y="4267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97309" name="Text Box 29"/>
          <p:cNvSpPr txBox="1">
            <a:spLocks noChangeArrowheads="1"/>
          </p:cNvSpPr>
          <p:nvPr/>
        </p:nvSpPr>
        <p:spPr bwMode="auto">
          <a:xfrm>
            <a:off x="8229600" y="2298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97310" name="Text Box 30"/>
          <p:cNvSpPr txBox="1">
            <a:spLocks noChangeArrowheads="1"/>
          </p:cNvSpPr>
          <p:nvPr/>
        </p:nvSpPr>
        <p:spPr bwMode="auto">
          <a:xfrm>
            <a:off x="6248400" y="2298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7311" name="Text Box 31"/>
          <p:cNvSpPr txBox="1">
            <a:spLocks noChangeArrowheads="1"/>
          </p:cNvSpPr>
          <p:nvPr/>
        </p:nvSpPr>
        <p:spPr bwMode="auto">
          <a:xfrm>
            <a:off x="4038600" y="22987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c</a:t>
            </a:r>
          </a:p>
        </p:txBody>
      </p:sp>
      <p:pic>
        <p:nvPicPr>
          <p:cNvPr id="27680" name="Picture 32" descr="009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-531813"/>
            <a:ext cx="2555875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313" name="WordArt 33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00113" y="333375"/>
            <a:ext cx="5903912" cy="74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9525">
                  <a:solidFill>
                    <a:srgbClr val="FF00FF"/>
                  </a:solidFill>
                  <a:rou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7600"/>
                    </a:gs>
                  </a:gsLst>
                  <a:path path="rect">
                    <a:fillToRect r="100000" b="100000"/>
                  </a:path>
                </a:gradFill>
                <a:latin typeface="Georgia" panose="02040502050405020303"/>
              </a:rPr>
              <a:t>The growth of </a:t>
            </a:r>
            <a:r>
              <a:rPr lang="en-US" altLang="zh-CN" sz="3600" b="1" i="1" kern="10" dirty="0" err="1">
                <a:ln w="9525">
                  <a:solidFill>
                    <a:srgbClr val="FF00FF"/>
                  </a:solidFill>
                  <a:rou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7600"/>
                    </a:gs>
                  </a:gsLst>
                  <a:path path="rect">
                    <a:fillToRect r="100000" b="100000"/>
                  </a:path>
                </a:gradFill>
                <a:latin typeface="Georgia" panose="02040502050405020303"/>
              </a:rPr>
              <a:t>XiWang</a:t>
            </a:r>
            <a:endParaRPr lang="zh-CN" altLang="en-US" sz="3600" b="1" i="1" kern="10" dirty="0">
              <a:ln w="9525">
                <a:solidFill>
                  <a:srgbClr val="FF00FF"/>
                </a:solidFill>
                <a:round/>
              </a:ln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path path="rect">
                  <a:fillToRect r="100000" b="100000"/>
                </a:path>
              </a:gradFill>
              <a:latin typeface="Georgia" panose="0204050205040502030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9" grpId="0"/>
      <p:bldP spid="97310" grpId="0"/>
      <p:bldP spid="97311" grpId="0"/>
      <p:bldP spid="973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95288" y="0"/>
            <a:ext cx="8748712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Suppose </a:t>
            </a:r>
            <a:r>
              <a:rPr kumimoji="1"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（假设）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you are Xi Wang, say something about yourself, including</a:t>
            </a:r>
            <a:r>
              <a:rPr kumimoji="1"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（包括）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your growth and problems you have.</a:t>
            </a:r>
          </a:p>
          <a:p>
            <a:pPr eaLnBrk="1" hangingPunct="1">
              <a:spcBef>
                <a:spcPct val="50000"/>
              </a:spcBef>
            </a:pPr>
            <a:endParaRPr kumimoji="1"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8675" name="Picture 3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76200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 descr="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0400" y="762000"/>
            <a:ext cx="22098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 descr="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9800" y="762000"/>
            <a:ext cx="2209800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 descr="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" y="3505200"/>
            <a:ext cx="22860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 descr="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76600" y="3581400"/>
            <a:ext cx="2209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8" descr="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96000" y="3581400"/>
            <a:ext cx="22320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838200" y="16764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at birth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657600" y="16764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10 days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477000" y="1676400"/>
            <a:ext cx="1447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4 months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609600" y="4343400"/>
            <a:ext cx="1600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6 months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657600" y="4343400"/>
            <a:ext cx="1676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12 months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629400" y="4419600"/>
            <a:ext cx="152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20 months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533400" y="2667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100 grams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2895600" y="27432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Like a white mouse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6172200" y="2743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10 kg, go</a:t>
            </a:r>
            <a:r>
              <a:rPr kumimoji="1" lang="en-US" altLang="zh-CN" sz="2400" b="1"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outside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28600" y="5486400"/>
            <a:ext cx="2667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Stop drinking…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Start to eat…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124200" y="5562600"/>
            <a:ext cx="304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35kg, not…any more, grow into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6324600" y="5562600"/>
            <a:ext cx="2590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Look after herself, because…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981200" y="2895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21336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54864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286000" y="609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5562600" y="6096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" y="311150"/>
            <a:ext cx="8189913" cy="623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008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92963" y="4149725"/>
            <a:ext cx="180657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 descr="009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692275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 descr="未标题-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24075" y="2492375"/>
            <a:ext cx="4752975" cy="36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1835150" y="692150"/>
            <a:ext cx="5211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i="1">
                <a:latin typeface="Franklin Gothic Medium" panose="020B0603020102020204" pitchFamily="34" charset="0"/>
              </a:rPr>
              <a:t>Why is Xi Wang crying?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908175" y="1412875"/>
            <a:ext cx="59769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Arial Narrow" panose="020B0606020202030204" pitchFamily="34" charset="0"/>
              </a:rPr>
              <a:t>There are many problems that Xi Wang may have in the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/>
      <p:bldP spid="983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39750" y="1773238"/>
            <a:ext cx="7777163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zh-CN" sz="2800" b="1">
                <a:latin typeface="Arial Narrow" panose="020B0606020202030204" pitchFamily="34" charset="0"/>
              </a:rPr>
              <a:t>It’s difficult for pandas to </a:t>
            </a:r>
            <a:r>
              <a:rPr lang="en-US" altLang="zh-CN" sz="2800" b="1"/>
              <a:t>______________</a:t>
            </a:r>
            <a:r>
              <a:rPr lang="en-US" altLang="zh-CN" sz="2800"/>
              <a:t> , and m</a:t>
            </a:r>
            <a:r>
              <a:rPr lang="en-US" altLang="zh-CN" sz="2800" b="1">
                <a:latin typeface="Arial Narrow" panose="020B0606020202030204" pitchFamily="34" charset="0"/>
              </a:rPr>
              <a:t>any baby pandas ________when they are young.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2. Pandas may not  </a:t>
            </a:r>
            <a:r>
              <a:rPr lang="en-US" altLang="zh-CN" sz="2800" b="1"/>
              <a:t>___________________ or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2800" b="1"/>
              <a:t>   __________________.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3779838" y="2133600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die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95288" y="333375"/>
            <a:ext cx="76676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600" b="1">
                <a:solidFill>
                  <a:srgbClr val="0000FF"/>
                </a:solidFill>
                <a:latin typeface="Arial Narrow" panose="020B0606020202030204" pitchFamily="34" charset="0"/>
              </a:rPr>
              <a:t>Read and try to find out the problems: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492500" y="2708275"/>
            <a:ext cx="4249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have a place to live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042988" y="3429000"/>
            <a:ext cx="4249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food to eat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43438" y="1628775"/>
            <a:ext cx="2447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have babies</a:t>
            </a:r>
          </a:p>
        </p:txBody>
      </p:sp>
      <p:pic>
        <p:nvPicPr>
          <p:cNvPr id="30740" name="Picture 5" descr="未标题-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573463"/>
            <a:ext cx="3744913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5" grpId="0"/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53" name="Group 33"/>
          <p:cNvGraphicFramePr>
            <a:graphicFrameLocks noGrp="1"/>
          </p:cNvGraphicFramePr>
          <p:nvPr/>
        </p:nvGraphicFramePr>
        <p:xfrm>
          <a:off x="381000" y="1895475"/>
          <a:ext cx="8534400" cy="4125913"/>
        </p:xfrm>
        <a:graphic>
          <a:graphicData uri="http://schemas.openxmlformats.org/drawingml/2006/table">
            <a:tbl>
              <a:tblPr/>
              <a:tblGrid>
                <a:gridCol w="217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Taking the </a:t>
                      </a: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following</a:t>
                      </a: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74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00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2771775" y="2276475"/>
            <a:ext cx="59039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18" charset="0"/>
              </a:rPr>
              <a:t>help pandas have more babies</a:t>
            </a: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2700338" y="3716338"/>
            <a:ext cx="56165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18" charset="0"/>
              </a:rPr>
              <a:t>build  more new pandas reserves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2700338" y="4797425"/>
            <a:ext cx="6119812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zh-CN" sz="2800" b="1">
                <a:solidFill>
                  <a:srgbClr val="A50021"/>
                </a:solidFill>
                <a:latin typeface="Times New Roman" panose="02020603050405020304" pitchFamily="18" charset="0"/>
              </a:rPr>
              <a:t>make laws to protect pandas</a:t>
            </a:r>
          </a:p>
        </p:txBody>
      </p:sp>
      <p:sp>
        <p:nvSpPr>
          <p:cNvPr id="32785" name="Rectangle 34"/>
          <p:cNvSpPr>
            <a:spLocks noChangeArrowheads="1"/>
          </p:cNvSpPr>
          <p:nvPr/>
        </p:nvSpPr>
        <p:spPr bwMode="auto">
          <a:xfrm>
            <a:off x="323850" y="549275"/>
            <a:ext cx="6985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4400" b="1">
                <a:solidFill>
                  <a:srgbClr val="0000FF"/>
                </a:solidFill>
                <a:latin typeface="Arial Narrow" panose="020B0606020202030204" pitchFamily="34" charset="0"/>
              </a:rPr>
              <a:t>Read and fill in the table: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2" grpId="0" autoUpdateAnimBg="0"/>
      <p:bldP spid="107543" grpId="0" autoUpdateAnimBg="0"/>
      <p:bldP spid="10754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1933525" y="460375"/>
            <a:ext cx="6192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6600"/>
                </a:solidFill>
                <a:latin typeface="Comic Sans MS" panose="030F0702030302020204" pitchFamily="66" charset="0"/>
              </a:rPr>
              <a:t>True or false.</a:t>
            </a: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179388" y="908050"/>
            <a:ext cx="9144000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It is easy for giant pandas to have babies.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2. At four months old, she started to eat bamboo.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3. Giant pandas will have no place to live.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4. We should build fewer panda reserves.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5. Giant pandas are in danger now.</a:t>
            </a:r>
          </a:p>
        </p:txBody>
      </p:sp>
      <p:pic>
        <p:nvPicPr>
          <p:cNvPr id="189458" name="Picture 18" descr="2010060805552097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811213"/>
            <a:ext cx="106680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468" name="Picture 28" descr="2010060805552097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3284538"/>
            <a:ext cx="91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469" name="Picture 29" descr="2010060805552097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1557338"/>
            <a:ext cx="99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470" name="Picture 30" descr="34-10012Q10617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2205038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0" descr="34-10012Q10617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005263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5" grpId="0"/>
      <p:bldP spid="1894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4950" y="1124745"/>
            <a:ext cx="7087369" cy="152479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It has a long neck and long legs. It feeds on leaves.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latin typeface="Comic Sans MS" panose="030F0702030302020204" pitchFamily="66" charset="0"/>
              </a:rPr>
              <a:t>    </a:t>
            </a:r>
            <a:r>
              <a:rPr lang="en-US" altLang="zh-CN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giraffe  </a:t>
            </a:r>
            <a:r>
              <a:rPr lang="en-US" altLang="zh-CN" dirty="0" smtClean="0">
                <a:latin typeface="Comic Sans MS" panose="030F0702030302020204" pitchFamily="66" charset="0"/>
              </a:rPr>
              <a:t>          </a:t>
            </a:r>
            <a:endParaRPr lang="en-US" altLang="zh-CN" dirty="0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1520" y="3717032"/>
            <a:ext cx="7239000" cy="158417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  Which animal is large ,strong and heavy  with thick fur ?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latin typeface="Comic Sans MS" panose="030F0702030302020204" pitchFamily="66" charset="0"/>
              </a:rPr>
              <a:t>     </a:t>
            </a:r>
            <a:r>
              <a:rPr lang="en-US" altLang="zh-CN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bear</a:t>
            </a:r>
          </a:p>
        </p:txBody>
      </p:sp>
      <p:pic>
        <p:nvPicPr>
          <p:cNvPr id="5126" name="Picture 6" descr="狗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4357688"/>
            <a:ext cx="163036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361_7142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00" y="1857375"/>
            <a:ext cx="10445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ChangeArrowheads="1"/>
          </p:cNvSpPr>
          <p:nvPr/>
        </p:nvSpPr>
        <p:spPr bwMode="auto">
          <a:xfrm>
            <a:off x="838200" y="2492375"/>
            <a:ext cx="8054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57200" indent="-457200">
              <a:lnSpc>
                <a:spcPct val="140000"/>
              </a:lnSpc>
            </a:pPr>
            <a:r>
              <a:rPr lang="en-US" altLang="zh-CN" sz="4000">
                <a:solidFill>
                  <a:srgbClr val="000000"/>
                </a:solidFill>
              </a:rPr>
              <a:t>What’s the purpose of this report?</a:t>
            </a:r>
          </a:p>
        </p:txBody>
      </p:sp>
      <p:sp>
        <p:nvSpPr>
          <p:cNvPr id="3" name="Rectangle 46"/>
          <p:cNvSpPr>
            <a:spLocks noChangeArrowheads="1"/>
          </p:cNvSpPr>
          <p:nvPr/>
        </p:nvSpPr>
        <p:spPr bwMode="auto">
          <a:xfrm>
            <a:off x="827088" y="4005263"/>
            <a:ext cx="7761287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altLang="zh-CN" sz="2800" b="1">
                <a:solidFill>
                  <a:srgbClr val="D60093"/>
                </a:solidFill>
                <a:latin typeface="Times New Roman" panose="02020603050405020304" pitchFamily="18" charset="0"/>
              </a:rPr>
              <a:t>Encourage people to take actions to protect giant</a:t>
            </a:r>
          </a:p>
          <a:p>
            <a:pPr marL="457200" indent="-457200">
              <a:spcBef>
                <a:spcPct val="50000"/>
              </a:spcBef>
            </a:pPr>
            <a:r>
              <a:rPr lang="en-US" altLang="zh-CN" sz="2800" b="1">
                <a:solidFill>
                  <a:srgbClr val="D60093"/>
                </a:solidFill>
                <a:latin typeface="Times New Roman" panose="02020603050405020304" pitchFamily="18" charset="0"/>
              </a:rPr>
              <a:t>pandas.</a:t>
            </a:r>
            <a:endParaRPr lang="en-US" altLang="zh-CN" sz="2800">
              <a:solidFill>
                <a:srgbClr val="D6009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4820" name="Picture 49" descr="u=1872278188,3115016622&amp;fm=13&amp;gp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214313"/>
            <a:ext cx="2087563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44463" y="749486"/>
            <a:ext cx="8675687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latin typeface="Arial Narrow" panose="020B0606020202030204" pitchFamily="34" charset="0"/>
              </a:rPr>
              <a:t>1.build more reserves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latin typeface="Arial Narrow" panose="020B0606020202030204" pitchFamily="34" charset="0"/>
              </a:rPr>
              <a:t>2. encourage people to leave the reserves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latin typeface="Arial Narrow" panose="020B0606020202030204" pitchFamily="34" charset="0"/>
              </a:rPr>
              <a:t>3. donate money for wild animals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latin typeface="Arial Narrow" panose="020B0606020202030204" pitchFamily="34" charset="0"/>
              </a:rPr>
              <a:t>4. tell other people to protect wild animals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latin typeface="Arial Narrow" panose="020B0606020202030204" pitchFamily="34" charset="0"/>
              </a:rPr>
              <a:t>5. make some laws to protect them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latin typeface="Arial Narrow" panose="020B0606020202030204" pitchFamily="34" charset="0"/>
              </a:rPr>
              <a:t>6. keep the world clean</a:t>
            </a:r>
            <a:r>
              <a:rPr lang="en-US" altLang="zh-CN" sz="3200" b="1" dirty="0" smtClean="0">
                <a:latin typeface="Arial Narrow" panose="020B0606020202030204" pitchFamily="34" charset="0"/>
              </a:rPr>
              <a:t>…</a:t>
            </a:r>
            <a:endParaRPr lang="en-US" altLang="zh-CN" sz="3200" b="1" dirty="0">
              <a:latin typeface="Arial Narrow" panose="020B0606020202030204" pitchFamily="34" charset="0"/>
            </a:endParaRPr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179263" y="158725"/>
            <a:ext cx="4176713" cy="461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spc="-180" dirty="0">
                <a:ln w="9525">
                  <a:solidFill>
                    <a:srgbClr val="000000"/>
                  </a:solidFill>
                  <a:round/>
                </a:ln>
                <a:solidFill>
                  <a:srgbClr val="99CC00"/>
                </a:solidFill>
                <a:latin typeface="Georgia" panose="02040502050405020303"/>
              </a:rPr>
              <a:t>We can ...  </a:t>
            </a:r>
            <a:endParaRPr lang="zh-CN" altLang="en-US" sz="3600" b="1" kern="10" spc="-180" dirty="0">
              <a:ln w="9525">
                <a:solidFill>
                  <a:srgbClr val="000000"/>
                </a:solidFill>
                <a:round/>
              </a:ln>
              <a:solidFill>
                <a:srgbClr val="99CC00"/>
              </a:solidFill>
              <a:latin typeface="Georgia" panose="02040502050405020303"/>
            </a:endParaRPr>
          </a:p>
        </p:txBody>
      </p:sp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179388" y="3573016"/>
            <a:ext cx="4392612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200" b="1" kern="10" spc="-16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Georgia" panose="02040502050405020303"/>
              </a:rPr>
              <a:t>We can't ...  </a:t>
            </a:r>
            <a:endParaRPr lang="zh-CN" altLang="en-US" sz="3200" b="1" kern="10" spc="-16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Georgia" panose="02040502050405020303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78793" y="4077072"/>
            <a:ext cx="734536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 smtClean="0"/>
              <a:t>1</a:t>
            </a:r>
            <a:r>
              <a:rPr lang="en-US" altLang="zh-CN" sz="3200" b="1" dirty="0"/>
              <a:t>. work in the reserves</a:t>
            </a:r>
          </a:p>
          <a:p>
            <a:r>
              <a:rPr lang="en-US" altLang="zh-CN" sz="3200" b="1" dirty="0"/>
              <a:t>2.cut down the trees</a:t>
            </a:r>
          </a:p>
          <a:p>
            <a:r>
              <a:rPr lang="en-US" altLang="zh-CN" sz="3200" b="1" dirty="0"/>
              <a:t>3. keep wild animals as pets</a:t>
            </a:r>
          </a:p>
          <a:p>
            <a:r>
              <a:rPr lang="en-US" altLang="zh-CN" sz="3200" b="1" dirty="0"/>
              <a:t>4. kill them for their fur or meat</a:t>
            </a:r>
          </a:p>
          <a:p>
            <a:r>
              <a:rPr lang="en-US" altLang="zh-CN" sz="3200" b="1" dirty="0"/>
              <a:t>5. throw rubbish in the reverses…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WordArt 5"/>
          <p:cNvSpPr>
            <a:spLocks noChangeArrowheads="1" noChangeShapeType="1" noTextEdit="1"/>
          </p:cNvSpPr>
          <p:nvPr/>
        </p:nvSpPr>
        <p:spPr bwMode="auto">
          <a:xfrm>
            <a:off x="2843808" y="1124744"/>
            <a:ext cx="2686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Homework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475656" y="2997200"/>
            <a:ext cx="684076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</a:rPr>
              <a:t>Finish the exercises on P59-60.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</a:rPr>
              <a:t>Tell something about Xi Wang to your friend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. 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785813"/>
            <a:ext cx="7620000" cy="22272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It jumps with its baby in his pocket.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You  can see it in Australia.</a:t>
            </a:r>
            <a:endParaRPr lang="en-US" altLang="zh-CN" sz="2400" i="1" dirty="0" smtClean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latin typeface="Comic Sans MS" panose="030F0702030302020204" pitchFamily="66" charset="0"/>
              </a:rPr>
              <a:t>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k</a:t>
            </a:r>
            <a:r>
              <a:rPr lang="en-US" altLang="zh-CN" sz="2400" dirty="0" smtClean="0">
                <a:solidFill>
                  <a:srgbClr val="FF3300"/>
                </a:solidFill>
              </a:rPr>
              <a:t>angaroo</a:t>
            </a:r>
            <a:endParaRPr lang="en-US" altLang="zh-CN" sz="2400" dirty="0" smtClean="0">
              <a:latin typeface="Comic Sans MS" panose="030F0702030302020204" pitchFamily="66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6840" y="3741415"/>
            <a:ext cx="7113512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It is a sea animal and looks like a large fish.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 It is very clever and often plays some games for us in the zoo.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4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latin typeface="Comic Sans MS" panose="030F0702030302020204" pitchFamily="66" charset="0"/>
              </a:rPr>
              <a:t>    </a:t>
            </a:r>
            <a:r>
              <a:rPr lang="en-US" altLang="zh-CN" sz="24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dolphin</a:t>
            </a:r>
          </a:p>
          <a:p>
            <a:pPr eaLnBrk="1" hangingPunct="1">
              <a:lnSpc>
                <a:spcPct val="90000"/>
              </a:lnSpc>
            </a:pPr>
            <a:endParaRPr lang="en-US" altLang="zh-CN" sz="2400" dirty="0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4102" name="Picture 6" descr="海豚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3928" y="4857750"/>
            <a:ext cx="3657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2003638052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3928" y="1628800"/>
            <a:ext cx="3097213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539750" y="765175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b="1"/>
          </a:p>
        </p:txBody>
      </p:sp>
      <p:pic>
        <p:nvPicPr>
          <p:cNvPr id="61446" name="Picture 6" descr="2228131641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2000250"/>
            <a:ext cx="1465262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755576" y="779463"/>
            <a:ext cx="77057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It is the largest animal on land and </a:t>
            </a:r>
          </a:p>
          <a:p>
            <a:pPr eaLnBrk="1" hangingPunct="1"/>
            <a:r>
              <a:rPr lang="en-US" altLang="zh-CN" sz="2800" dirty="0"/>
              <a:t>its nose is very long.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884511" y="1844675"/>
            <a:ext cx="201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3300"/>
                </a:solidFill>
              </a:rPr>
              <a:t>elephant</a:t>
            </a:r>
          </a:p>
        </p:txBody>
      </p:sp>
      <p:pic>
        <p:nvPicPr>
          <p:cNvPr id="61451" name="Picture 11" descr="松鼠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25" y="4572000"/>
            <a:ext cx="1981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875011" y="4144963"/>
            <a:ext cx="79263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It is small and lovely, but has a long tail.</a:t>
            </a:r>
          </a:p>
          <a:p>
            <a:pPr eaLnBrk="1" hangingPunct="1"/>
            <a:r>
              <a:rPr lang="en-US" altLang="zh-CN" sz="2800" dirty="0"/>
              <a:t>It likes nuts</a:t>
            </a:r>
            <a:r>
              <a:rPr lang="zh-CN" altLang="en-US" sz="2800" dirty="0"/>
              <a:t>（坚果</a:t>
            </a:r>
            <a:r>
              <a:rPr lang="en-US" altLang="zh-CN" sz="2800" dirty="0"/>
              <a:t>).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1115616" y="5195887"/>
            <a:ext cx="127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3300"/>
                </a:solidFill>
              </a:rPr>
              <a:t>squirrel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矩形 2"/>
          <p:cNvSpPr>
            <a:spLocks noChangeArrowheads="1"/>
          </p:cNvSpPr>
          <p:nvPr/>
        </p:nvSpPr>
        <p:spPr bwMode="auto">
          <a:xfrm>
            <a:off x="971600" y="1556792"/>
            <a:ext cx="741682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4400" b="1" dirty="0">
                <a:solidFill>
                  <a:srgbClr val="000099"/>
                </a:solidFill>
                <a:latin typeface="Monotype Corsiva" panose="03010101010201010101" pitchFamily="66" charset="0"/>
              </a:rPr>
              <a:t>Millie found a report on giant pandas in a magazine. </a:t>
            </a:r>
          </a:p>
          <a:p>
            <a:r>
              <a:rPr lang="en-US" altLang="zh-CN" sz="4400" b="1" dirty="0">
                <a:solidFill>
                  <a:srgbClr val="000099"/>
                </a:solidFill>
                <a:latin typeface="Monotype Corsiva" panose="03010101010201010101" pitchFamily="66" charset="0"/>
              </a:rPr>
              <a:t>Here is the report.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11188" y="1412875"/>
            <a:ext cx="8532812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3600" b="1" dirty="0"/>
              <a:t> 1. What is the name of the panda?  </a:t>
            </a:r>
          </a:p>
          <a:p>
            <a:pPr marL="342900" indent="-342900"/>
            <a:r>
              <a:rPr lang="en-US" altLang="zh-CN" sz="3600" b="1" dirty="0"/>
              <a:t>      What does it mean?</a:t>
            </a:r>
          </a:p>
          <a:p>
            <a:pPr marL="342900" indent="-342900"/>
            <a:endParaRPr lang="en-US" altLang="zh-CN" sz="3600" b="1" dirty="0"/>
          </a:p>
          <a:p>
            <a:pPr marL="342900" indent="-342900"/>
            <a:endParaRPr lang="en-US" altLang="zh-CN" sz="3600" b="1" dirty="0"/>
          </a:p>
          <a:p>
            <a:pPr marL="342900" indent="-342900" fontAlgn="ctr">
              <a:spcBef>
                <a:spcPct val="20000"/>
              </a:spcBef>
              <a:buFontTx/>
              <a:buAutoNum type="arabicPeriod" startAt="2"/>
            </a:pPr>
            <a:r>
              <a:rPr lang="en-US" altLang="zh-CN" sz="3600" b="1" dirty="0"/>
              <a:t>What will happen to giant  pandas </a:t>
            </a:r>
          </a:p>
          <a:p>
            <a:pPr marL="342900" indent="-342900" fontAlgn="ctr">
              <a:spcBef>
                <a:spcPct val="20000"/>
              </a:spcBef>
            </a:pPr>
            <a:r>
              <a:rPr lang="en-US" altLang="zh-CN" sz="3600" b="1" dirty="0"/>
              <a:t>   if we do nothing?</a:t>
            </a:r>
            <a:endParaRPr lang="en-US" altLang="zh-CN" sz="3600" b="1" u="sng" dirty="0"/>
          </a:p>
          <a:p>
            <a:pPr marL="342900" indent="-342900"/>
            <a:endParaRPr lang="en-US" altLang="zh-CN" sz="3600" b="1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692275" y="2565400"/>
            <a:ext cx="6551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Its name is Xi Wang. It means ‘hope’.</a:t>
            </a:r>
          </a:p>
        </p:txBody>
      </p:sp>
      <p:pic>
        <p:nvPicPr>
          <p:cNvPr id="20485" name="Picture 7" descr="图片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333375"/>
            <a:ext cx="130016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187450" y="5084763"/>
            <a:ext cx="398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There may be none left. </a:t>
            </a:r>
          </a:p>
        </p:txBody>
      </p:sp>
      <p:sp>
        <p:nvSpPr>
          <p:cNvPr id="20487" name="WordArt 10"/>
          <p:cNvSpPr>
            <a:spLocks noChangeArrowheads="1" noChangeShapeType="1" noTextEdit="1"/>
          </p:cNvSpPr>
          <p:nvPr/>
        </p:nvSpPr>
        <p:spPr bwMode="auto">
          <a:xfrm>
            <a:off x="3276600" y="620713"/>
            <a:ext cx="2881313" cy="7921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Skimming</a:t>
            </a:r>
            <a:endParaRPr lang="zh-CN" alt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0" y="260350"/>
            <a:ext cx="2400300" cy="5810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4000" b="1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Scanning</a:t>
            </a:r>
            <a:endParaRPr lang="zh-CN" altLang="en-US" sz="4000" b="1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00113" y="908050"/>
            <a:ext cx="7981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Century Gothic" panose="020B0502020202020204" pitchFamily="34" charset="0"/>
              </a:rPr>
              <a:t>Match the part with the main idea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419475" y="5157788"/>
            <a:ext cx="4968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en-US" altLang="zh-CN" sz="3600" b="1">
                <a:latin typeface="Times New Roman" panose="02020603050405020304" pitchFamily="18" charset="0"/>
              </a:rPr>
              <a:t>The </a:t>
            </a: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growth</a:t>
            </a:r>
            <a:r>
              <a:rPr kumimoji="1" lang="en-US" altLang="zh-CN" sz="3600" b="1">
                <a:latin typeface="Times New Roman" panose="02020603050405020304" pitchFamily="18" charset="0"/>
              </a:rPr>
              <a:t> of Xi Wang 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276600" y="1700213"/>
            <a:ext cx="52752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The </a:t>
            </a: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problems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Xi Wang may have in the future   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276600" y="3213100"/>
            <a:ext cx="54721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1" lang="en-US" altLang="zh-CN" sz="3600" b="1">
                <a:latin typeface="Times New Roman" panose="02020603050405020304" pitchFamily="18" charset="0"/>
              </a:rPr>
              <a:t>The </a:t>
            </a: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actions</a:t>
            </a:r>
            <a:r>
              <a:rPr kumimoji="1" lang="en-US" altLang="zh-CN" sz="3600" b="1">
                <a:latin typeface="Times New Roman" panose="02020603050405020304" pitchFamily="18" charset="0"/>
              </a:rPr>
              <a:t> we can take to protect the giant pandas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39750" y="1773238"/>
            <a:ext cx="2016125" cy="9969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  Part 1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6600CC"/>
                </a:solidFill>
              </a:rPr>
              <a:t>(para1-3)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68313" y="3213100"/>
            <a:ext cx="2016125" cy="10033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CC00FF"/>
                </a:solidFill>
              </a:rPr>
              <a:t>  </a:t>
            </a:r>
            <a:r>
              <a:rPr lang="en-US" altLang="zh-CN" sz="3200" b="1">
                <a:solidFill>
                  <a:srgbClr val="FF0000"/>
                </a:solidFill>
              </a:rPr>
              <a:t>Part 2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CC00FF"/>
                </a:solidFill>
              </a:rPr>
              <a:t>(para4)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39750" y="4941888"/>
            <a:ext cx="2016125" cy="100647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3333FF"/>
                </a:solidFill>
              </a:rPr>
              <a:t>  </a:t>
            </a:r>
            <a:r>
              <a:rPr lang="en-US" altLang="zh-CN" sz="3200" b="1">
                <a:solidFill>
                  <a:srgbClr val="FF0000"/>
                </a:solidFill>
              </a:rPr>
              <a:t>Part 3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3333FF"/>
                </a:solidFill>
              </a:rPr>
              <a:t>(para5-6)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2555875" y="2636838"/>
            <a:ext cx="1008063" cy="27368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2484438" y="2205038"/>
            <a:ext cx="935037" cy="15113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2627313" y="3573463"/>
            <a:ext cx="792162" cy="172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nimBg="1"/>
      <p:bldP spid="20492" grpId="0" animBg="1"/>
      <p:bldP spid="204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57250" y="0"/>
            <a:ext cx="9144000" cy="1143000"/>
          </a:xfrm>
        </p:spPr>
        <p:txBody>
          <a:bodyPr/>
          <a:lstStyle/>
          <a:p>
            <a:pPr algn="l" eaLnBrk="1" hangingPunct="1"/>
            <a:r>
              <a:rPr lang="en-US" altLang="zh-CN" sz="3600" b="1" dirty="0" smtClean="0"/>
              <a:t>Listen and choose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430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/>
              <a:t>1. Xi Wang weighed____________ when she was born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dirty="0" smtClean="0"/>
              <a:t>   A. 1 kilogram   B. 5 kilograms      C. 0.1 kilogram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/>
              <a:t>2. Xi Wang drinks her mother’s milk for _______hours a day at the very beginning.</a:t>
            </a:r>
          </a:p>
          <a:p>
            <a:pPr eaLnBrk="1" hangingPunct="1">
              <a:buFontTx/>
              <a:buNone/>
            </a:pPr>
            <a:r>
              <a:rPr lang="en-US" altLang="zh-CN" sz="2800" dirty="0" smtClean="0"/>
              <a:t>   A. 3 hours      B. 8 hours        C.14 hours</a:t>
            </a:r>
          </a:p>
          <a:p>
            <a:pPr eaLnBrk="1" hangingPunct="1">
              <a:buFontTx/>
              <a:buNone/>
            </a:pPr>
            <a:endParaRPr lang="en-US" altLang="zh-CN" sz="2800" dirty="0" smtClean="0"/>
          </a:p>
          <a:p>
            <a:pPr eaLnBrk="1" hangingPunct="1">
              <a:buFontTx/>
              <a:buNone/>
            </a:pPr>
            <a:r>
              <a:rPr lang="en-US" altLang="zh-CN" sz="2800" dirty="0" smtClean="0"/>
              <a:t>3. At ________months old, she can look after herself.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 dirty="0" smtClean="0"/>
              <a:t>  A. 12 months      B. 20 months     C 36 months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800" dirty="0" smtClean="0"/>
          </a:p>
        </p:txBody>
      </p:sp>
      <p:pic>
        <p:nvPicPr>
          <p:cNvPr id="354309" name="Picture 5" descr="u=3729324897,456858991&amp;fm=0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43563" y="2286000"/>
            <a:ext cx="8651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4310" name="Picture 6" descr="u=3729324897,456858991&amp;fm=0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4938" y="4286250"/>
            <a:ext cx="647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u=3729324897,456858991&amp;fm=0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43250" y="5715000"/>
            <a:ext cx="647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8A Unit4 Reading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4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4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4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2497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755650" y="188913"/>
            <a:ext cx="7272338" cy="2592387"/>
          </a:xfrm>
          <a:prstGeom prst="cloudCallout">
            <a:avLst>
              <a:gd name="adj1" fmla="val 24898"/>
              <a:gd name="adj2" fmla="val 122259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zh-CN"/>
          </a:p>
        </p:txBody>
      </p:sp>
      <p:pic>
        <p:nvPicPr>
          <p:cNvPr id="23555" name="Picture 6" descr="RM_006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82FBDD"/>
              </a:clrFrom>
              <a:clrTo>
                <a:srgbClr val="82FBD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72113" y="3186113"/>
            <a:ext cx="3671887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1620838" y="757238"/>
            <a:ext cx="55435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zh-CN" sz="4400" b="1">
                <a:solidFill>
                  <a:srgbClr val="6600CC"/>
                </a:solidFill>
                <a:latin typeface="Verdana" panose="020B0604030504040204" pitchFamily="34" charset="0"/>
              </a:rPr>
              <a:t>Read for details about Xi Wang: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927</Words>
  <Application>Microsoft Office PowerPoint</Application>
  <PresentationFormat>全屏显示(4:3)</PresentationFormat>
  <Paragraphs>176</Paragraphs>
  <Slides>22</Slides>
  <Notes>5</Notes>
  <HiddenSlides>0</HiddenSlides>
  <MMClips>1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7" baseType="lpstr">
      <vt:lpstr>华文彩云</vt:lpstr>
      <vt:lpstr>宋体</vt:lpstr>
      <vt:lpstr>微软雅黑</vt:lpstr>
      <vt:lpstr>Arial</vt:lpstr>
      <vt:lpstr>Arial Black</vt:lpstr>
      <vt:lpstr>Arial Narrow</vt:lpstr>
      <vt:lpstr>Century Gothic</vt:lpstr>
      <vt:lpstr>Comic Sans MS</vt:lpstr>
      <vt:lpstr>Franklin Gothic Medium</vt:lpstr>
      <vt:lpstr>Georgia</vt:lpstr>
      <vt:lpstr>Monotype Corsiva</vt:lpstr>
      <vt:lpstr>Times New Roman</vt:lpstr>
      <vt:lpstr>Verdana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Listen and choose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2010-10-12T14:45:00Z</dcterms:created>
  <dcterms:modified xsi:type="dcterms:W3CDTF">2023-01-16T20:34:55Z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4A7195E8FE524D0AB62FF2FEBF7AE330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