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302" r:id="rId9"/>
    <p:sldId id="277" r:id="rId10"/>
    <p:sldId id="303" r:id="rId11"/>
    <p:sldId id="353" r:id="rId12"/>
    <p:sldId id="352" r:id="rId13"/>
    <p:sldId id="354" r:id="rId14"/>
    <p:sldId id="355" r:id="rId15"/>
    <p:sldId id="357" r:id="rId16"/>
    <p:sldId id="356" r:id="rId17"/>
    <p:sldId id="358" r:id="rId18"/>
    <p:sldId id="359" r:id="rId19"/>
    <p:sldId id="360" r:id="rId20"/>
    <p:sldId id="362" r:id="rId21"/>
    <p:sldId id="315" r:id="rId22"/>
    <p:sldId id="348" r:id="rId23"/>
    <p:sldId id="318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29422" y="1972470"/>
            <a:ext cx="9553265" cy="2150223"/>
            <a:chOff x="2567" y="1584"/>
            <a:chExt cx="11117" cy="3128"/>
          </a:xfrm>
        </p:grpSpPr>
        <p:sp>
          <p:nvSpPr>
            <p:cNvPr id="3" name="Rectangle 5"/>
            <p:cNvSpPr/>
            <p:nvPr/>
          </p:nvSpPr>
          <p:spPr>
            <a:xfrm>
              <a:off x="2567" y="3682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567" y="1584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60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Life on Mars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87759" y="2287534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17821" y="5390917"/>
            <a:ext cx="12209821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83587" y="13202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 like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感觉像；想要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27511" y="2058119"/>
            <a:ext cx="1130530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make us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 like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really inside the games!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它们使我们感觉就像真的在游戏中！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 like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意为“感觉像；想要”，后可接名词、代词、动名词或句子。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8140" y="1389368"/>
            <a:ext cx="1130530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made me feel like one of the family.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他们让我觉得自己就是这个家庭中的一员。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feel like cooking. Let's eat out.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我不想做饭，我们出去吃吧。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felt like I needed to do something.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我感觉好像我需要做些什么。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表示“想要做某事”的其他结构：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(1)would like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would like to share his joy with me.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他想要和我分享他的快乐。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(2)want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wants to see a film.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他想看一场电影。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24059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feel like ________ some food and drinks because we'll invite some friends ________ in a party.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buying; to join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buy; joining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buying; join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buying; joining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170406" y="239234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71712" y="1082741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 v.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宁愿；更喜欢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03761" y="1768331"/>
            <a:ext cx="11305309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moons to visit, but most people may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watch the amazing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low­gravity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basketball games instead.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有两颗卫星可参观，但大多数人可能反而更喜欢看神奇的低重力篮球比赛。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意为“宁愿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更喜欢做某事”。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prefer to talk here or in my office?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你愿意在这儿谈还是到我的办公室谈？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6814" y="1375909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的其他用法：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36271" y="2517570"/>
          <a:ext cx="9880270" cy="2057400"/>
        </p:xfrm>
        <a:graphic>
          <a:graphicData uri="http://schemas.openxmlformats.org/drawingml/2006/table">
            <a:tbl>
              <a:tblPr/>
              <a:tblGrid>
                <a:gridCol w="540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4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prefer A to B (A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皆为名词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喜欢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A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胜过喜欢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prefer doing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to doing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喜欢做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胜过做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prefer to do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rather than do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宁愿做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而不愿做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8140" y="1086946"/>
            <a:ext cx="11305309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prefer the blue ball to the black ball.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相比黑色球，我更喜欢蓝色球。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prefer walking to running.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我喜欢散步胜过跑步。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prefer to watch TV at home rather than go out.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我宁愿待在家里看电视也不愿出去。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的过去式和过去分词都是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194" y="108244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3704" y="119331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5349" y="1637170"/>
            <a:ext cx="1197665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根据句意及首字母提示完成句子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杭州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—Coffee or tea?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—Coffee, please. I p________ coffee to tea.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银川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prefer______ at home rather than ________ to the cinema.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to stay; to go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stay; go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stay; go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stay; to go 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657297" y="3259244"/>
            <a:ext cx="8267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refer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940321" y="462292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7338" y="91648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 adv.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代替；反而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46264" y="1521917"/>
            <a:ext cx="11305309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can't write your name, make a cross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如果你不会写你的名字，画个十字来代替。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5009" y="3716976"/>
          <a:ext cx="11388440" cy="2743200"/>
        </p:xfrm>
        <a:graphic>
          <a:graphicData uri="http://schemas.openxmlformats.org/drawingml/2006/table">
            <a:tbl>
              <a:tblPr/>
              <a:tblGrid>
                <a:gridCol w="179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instead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代替；反而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往往位于句子开头或句子末尾。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instead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代替；</a:t>
                      </a:r>
                      <a:r>
                        <a:rPr lang="zh-CN" sz="3000" b="1" kern="100" smtClean="0">
                          <a:latin typeface="Times New Roman" panose="02020603050405020304"/>
                          <a:cs typeface="Times New Roman" panose="02020603050405020304"/>
                        </a:rPr>
                        <a:t>而</a:t>
                      </a:r>
                      <a:endParaRPr lang="en-US" altLang="zh-CN" sz="3000" b="1" kern="10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smtClean="0">
                          <a:latin typeface="Times New Roman" panose="02020603050405020304"/>
                          <a:cs typeface="Times New Roman" panose="02020603050405020304"/>
                        </a:rPr>
                        <a:t>不是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表示前者代替后者，并带有否定后者的含义。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instead of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后可接名词、代词或动名词。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81891" y="1387556"/>
            <a:ext cx="11305309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Lily was ill so I went instead.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莉莉生病了，所以我代替她去了。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eating out alone, why not call some friends and have a picnic?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与其一个人出去吃，为什么不叫上几个朋友去野餐呢？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505693"/>
          <a:ext cx="9962339" cy="3198387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电子的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2.[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复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商品，货品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娱乐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49825" y="3187994"/>
            <a:ext cx="14582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electronic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364868" y="3971767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goods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393563" y="4743660"/>
            <a:ext cx="20473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entertainment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6814" y="201718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白银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Fiona didn't stay at home last Sunday. She went shopping, instead.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Fiona went shopping last Sunday___________staying at home.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352993" y="4316151"/>
            <a:ext cx="14590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instead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88946" y="1340604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955" y="149956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0249" y="2024259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make us feel like we are really inside the games!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它们使我们感觉就像真的在游戏中！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25528" y="1092152"/>
            <a:ext cx="11314170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 sb do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意为“使某人做某事”，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为使役动词，意为“使；让”，后面只能跟省略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的动词不定式，即动词原形，作宾语补足语，但是当用于被动语态时，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不能省略。有类似用法的单词还有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have(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made me laugh.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他使我发笑。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let him go.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我让他走了。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have him come here.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请让他到这里来。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715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岳阳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 he often made his little sister________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he was made________by her.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cry; to cry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cried; crying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cry; cry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024942" y="251110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一本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的指南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在线游戏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感觉像；想要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4.produce no air pollution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5.float in the air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6.prefer to do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937355" y="1774829"/>
            <a:ext cx="1467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guide to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654823" y="2582351"/>
            <a:ext cx="18854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online games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94854" y="3366124"/>
            <a:ext cx="1199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 like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697379" y="4102393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不产生空气污染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569222" y="490991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飘浮在空中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462344" y="5681811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更喜欢做某事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14854" y="1060384"/>
          <a:ext cx="11058590" cy="534924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1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这是一本未来火星上的生活指南。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Here is ______________________ in the future.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火星美元是电子的并且储存在火星银行里。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Mars dollars are electronic and _____________ the Planet Mars Bank.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它们使我们感觉就像真的在游戏中！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They ________________ we are really inside the games!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373122" y="2036088"/>
            <a:ext cx="37673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guide to living on Mars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256352" y="3639257"/>
            <a:ext cx="18310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stored in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076239" y="5859942"/>
            <a:ext cx="23631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us feel like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大多数人可能反而更喜欢看神奇的低重力篮球比赛。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Most people may ______________ the amazing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low­gravity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basketball games instead.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来自地球的商品很难找到。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Goods from the Earth 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908997" y="2522976"/>
            <a:ext cx="21900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prefer to watch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855064" y="4755537"/>
            <a:ext cx="22565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hard to find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69" y="894080"/>
            <a:ext cx="3520753" cy="67155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009" y="9580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guide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的指南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4401" y="3047496"/>
            <a:ext cx="1020650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guide to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on Mars in the future.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这是一本未来火星上的生活指南。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131163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guide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意为“一本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的指南”，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为介词，后接名词、代词或动名词作宾语。类似的短语：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的答案；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的钥匙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关键；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的回复。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be your guide to making your dream reality.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这将成为使你的梦想成为现实的指南。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6970510" y="2214216"/>
            <a:ext cx="20177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answer to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866593" y="2902986"/>
            <a:ext cx="1467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key to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198615" y="2879237"/>
            <a:ext cx="16827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reply to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65629" y="989334"/>
            <a:ext cx="632206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含有介词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21923" y="1995796"/>
          <a:ext cx="6578929" cy="3429000"/>
        </p:xfrm>
        <a:graphic>
          <a:graphicData uri="http://schemas.openxmlformats.org/drawingml/2006/table">
            <a:tbl>
              <a:tblPr/>
              <a:tblGrid>
                <a:gridCol w="286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be used to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习惯于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devote to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投身于，献身于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look forward to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盼望，期待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pay attention to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注意，留心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the way to 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到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的路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24059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这位老人习惯了住在这间小房子里，他不期待住在高楼里。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old man ____________ in the small house, and he doesn't ________________ in the tall building.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885398" y="3746134"/>
            <a:ext cx="2210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used to living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64711" y="4423028"/>
            <a:ext cx="3047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forward to living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1288</Words>
  <Application>Microsoft Office PowerPoint</Application>
  <PresentationFormat>宽屏</PresentationFormat>
  <Paragraphs>173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822C7F6830A4409585D080C6392C7256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