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0" r:id="rId4"/>
    <p:sldId id="266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93791AF-738E-4433-AC12-3A72D860D51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BD0C456-1DFC-4D1E-9301-BE39F0B12B9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2CBD8D0-7231-4C50-94B7-C3E97966D313}" type="slidenum">
              <a:rPr lang="en-US" altLang="zh-CN" smtClean="0"/>
              <a:t>3</a:t>
            </a:fld>
            <a:endParaRPr lang="en-US" altLang="zh-CN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B5EFC-AC39-4524-8FE4-D30A300CB43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4A30-451C-44ED-B6AB-B2DA54649F7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04549-F627-427E-B7A5-F160BAB55A6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BB5BE-3393-4CE0-AC70-A1BD1B8CED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02D8D-2A99-498A-A2F9-CCE290CC56F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635BE-6534-439D-96F6-763BECFE581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FF17A-E276-4DB5-B28C-2E3B789A7F4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2E725-DEA8-450B-884B-F16BD088896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76190-E2F4-4014-8A41-0865395CFBE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DB51-C4BF-4880-803A-AEFD8AC1B0B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2006161045166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33248" y="3767998"/>
            <a:ext cx="3077503" cy="220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86336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8.2  </a:t>
            </a:r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平行投</a:t>
            </a:r>
            <a:r>
              <a:rPr lang="zh-CN" altLang="en-US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</a:t>
            </a:r>
            <a:endParaRPr lang="en-US" altLang="zh-CN" sz="4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905103"/>
            <a:ext cx="9144000" cy="63631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3200" b="1" kern="0" dirty="0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第八章 投影与识图</a:t>
            </a:r>
            <a:endParaRPr lang="zh-CN" altLang="zh-CN" sz="3200" b="1" kern="0" dirty="0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610486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268288" y="1720850"/>
            <a:ext cx="4013200" cy="11430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正投影的规律：</a:t>
            </a:r>
          </a:p>
        </p:txBody>
      </p:sp>
      <p:sp>
        <p:nvSpPr>
          <p:cNvPr id="3075" name="矩形 2"/>
          <p:cNvSpPr>
            <a:spLocks noChangeArrowheads="1"/>
          </p:cNvSpPr>
          <p:nvPr/>
        </p:nvSpPr>
        <p:spPr bwMode="auto">
          <a:xfrm>
            <a:off x="268288" y="2674938"/>
            <a:ext cx="84264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    </a:t>
            </a:r>
            <a:r>
              <a:rPr lang="zh-CN" altLang="zh-CN" sz="3200" b="1" dirty="0"/>
              <a:t>当物体平行于投影面时</a:t>
            </a:r>
            <a:r>
              <a:rPr lang="zh-CN" altLang="zh-CN" sz="3200" dirty="0"/>
              <a:t>，其正投影与原物体的形状、大小</a:t>
            </a:r>
            <a:r>
              <a:rPr lang="en-US" altLang="zh-CN" sz="3200" u="sng" dirty="0"/>
              <a:t>        </a:t>
            </a:r>
            <a:r>
              <a:rPr lang="zh-CN" altLang="zh-CN" sz="3200" dirty="0"/>
              <a:t>；</a:t>
            </a:r>
            <a:endParaRPr lang="en-US" altLang="zh-CN" sz="3200" dirty="0"/>
          </a:p>
          <a:p>
            <a:r>
              <a:rPr lang="en-US" altLang="zh-CN" sz="3200" b="1" dirty="0"/>
              <a:t>     </a:t>
            </a:r>
            <a:r>
              <a:rPr lang="zh-CN" altLang="zh-CN" sz="3200" b="1" dirty="0"/>
              <a:t>当物体倾斜于投影面时</a:t>
            </a:r>
            <a:r>
              <a:rPr lang="zh-CN" altLang="zh-CN" sz="3200" dirty="0"/>
              <a:t>，其正投影与原物体的形状、大小</a:t>
            </a:r>
            <a:r>
              <a:rPr lang="en-US" altLang="zh-CN" sz="3200" u="sng" dirty="0"/>
              <a:t>        </a:t>
            </a:r>
            <a:r>
              <a:rPr lang="zh-CN" altLang="zh-CN" sz="3200" dirty="0"/>
              <a:t>；</a:t>
            </a:r>
            <a:endParaRPr lang="en-US" altLang="zh-CN" sz="3200" dirty="0"/>
          </a:p>
          <a:p>
            <a:r>
              <a:rPr lang="en-US" altLang="zh-CN" sz="3200" b="1" dirty="0"/>
              <a:t>   </a:t>
            </a:r>
            <a:r>
              <a:rPr lang="zh-CN" altLang="zh-CN" sz="3200" b="1" dirty="0"/>
              <a:t>当物体垂直于投影面时</a:t>
            </a:r>
            <a:r>
              <a:rPr lang="zh-CN" altLang="zh-CN" sz="3200" dirty="0"/>
              <a:t>，其正投影成</a:t>
            </a:r>
            <a:r>
              <a:rPr lang="en-US" altLang="zh-CN" sz="3200" u="sng" dirty="0"/>
              <a:t>        </a:t>
            </a:r>
            <a:r>
              <a:rPr lang="zh-CN" altLang="zh-CN" sz="3200" dirty="0"/>
              <a:t>．</a:t>
            </a:r>
            <a:endParaRPr lang="en-US" altLang="zh-C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93788" y="5594350"/>
            <a:ext cx="67754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anose="02010600030101010101" pitchFamily="2" charset="-122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panose="02010600030101010101" pitchFamily="2" charset="-122"/>
              </a:rPr>
              <a:t>平行形不变，倾斜形改变，垂直成线段．</a:t>
            </a:r>
            <a:endParaRPr lang="zh-CN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3975" y="946150"/>
            <a:ext cx="28797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solidFill>
                  <a:srgbClr val="FF0000"/>
                </a:solidFill>
                <a:latin typeface="+mj-ea"/>
                <a:ea typeface="+mj-ea"/>
              </a:rPr>
              <a:t>复习回顾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66738" y="727075"/>
            <a:ext cx="2930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</a:rPr>
              <a:t>合作探究</a:t>
            </a:r>
          </a:p>
        </p:txBody>
      </p:sp>
      <p:sp>
        <p:nvSpPr>
          <p:cNvPr id="4099" name="矩形 2"/>
          <p:cNvSpPr>
            <a:spLocks noChangeArrowheads="1"/>
          </p:cNvSpPr>
          <p:nvPr/>
        </p:nvSpPr>
        <p:spPr bwMode="auto">
          <a:xfrm>
            <a:off x="290513" y="1720850"/>
            <a:ext cx="857726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dirty="0"/>
              <a:t>自主预习并完成下列问题：</a:t>
            </a:r>
            <a:endParaRPr lang="en-US" altLang="zh-CN" sz="2800" dirty="0"/>
          </a:p>
          <a:p>
            <a:endParaRPr lang="zh-CN" altLang="zh-CN" sz="2800" dirty="0"/>
          </a:p>
          <a:p>
            <a:r>
              <a:rPr lang="zh-CN" altLang="zh-CN" sz="2800" dirty="0"/>
              <a:t>例</a:t>
            </a:r>
            <a:r>
              <a:rPr lang="en-US" altLang="zh-CN" sz="2800" dirty="0"/>
              <a:t>1</a:t>
            </a:r>
            <a:r>
              <a:rPr lang="zh-CN" altLang="zh-CN" sz="2800" dirty="0"/>
              <a:t>思考的问题</a:t>
            </a:r>
            <a:r>
              <a:rPr lang="en-US" altLang="zh-CN" sz="2800" dirty="0"/>
              <a:t>:</a:t>
            </a:r>
          </a:p>
          <a:p>
            <a:endParaRPr lang="zh-CN" altLang="zh-CN" sz="2800" dirty="0"/>
          </a:p>
          <a:p>
            <a:r>
              <a:rPr lang="en-US" altLang="zh-CN" sz="2800" dirty="0"/>
              <a:t>(1)</a:t>
            </a:r>
            <a:r>
              <a:rPr lang="zh-CN" altLang="zh-CN" sz="2800" dirty="0"/>
              <a:t>说出直棱柱的各侧面和底面在水平投影面内的正投影形状和大小</a:t>
            </a:r>
            <a:r>
              <a:rPr lang="en-US" altLang="zh-CN" sz="2800" dirty="0"/>
              <a:t>.</a:t>
            </a:r>
          </a:p>
          <a:p>
            <a:endParaRPr lang="zh-CN" altLang="zh-CN" sz="2800" dirty="0"/>
          </a:p>
          <a:p>
            <a:r>
              <a:rPr lang="en-US" altLang="zh-CN" sz="2800" dirty="0"/>
              <a:t>(2)</a:t>
            </a:r>
            <a:r>
              <a:rPr lang="zh-CN" altLang="zh-CN" sz="2800" dirty="0"/>
              <a:t>画出这个直棱柱在水平投影面内的正投影</a:t>
            </a:r>
            <a:r>
              <a:rPr lang="en-US" altLang="zh-CN" sz="2800" dirty="0"/>
              <a:t>.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"/>
          <p:cNvSpPr>
            <a:spLocks noChangeArrowheads="1"/>
          </p:cNvSpPr>
          <p:nvPr/>
        </p:nvSpPr>
        <p:spPr bwMode="auto">
          <a:xfrm>
            <a:off x="754063" y="1741488"/>
            <a:ext cx="74326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dirty="0">
                <a:solidFill>
                  <a:srgbClr val="000000"/>
                </a:solidFill>
              </a:rPr>
              <a:t>例</a:t>
            </a:r>
            <a:r>
              <a:rPr lang="en-US" altLang="zh-CN" sz="2800" dirty="0">
                <a:solidFill>
                  <a:srgbClr val="000000"/>
                </a:solidFill>
              </a:rPr>
              <a:t>2</a:t>
            </a:r>
            <a:r>
              <a:rPr lang="zh-CN" altLang="zh-CN" sz="2800" dirty="0">
                <a:solidFill>
                  <a:srgbClr val="000000"/>
                </a:solidFill>
              </a:rPr>
              <a:t>思考的问题</a:t>
            </a:r>
            <a:r>
              <a:rPr lang="en-US" altLang="zh-CN" sz="2800" dirty="0">
                <a:solidFill>
                  <a:srgbClr val="000000"/>
                </a:solidFill>
              </a:rPr>
              <a:t>:</a:t>
            </a:r>
          </a:p>
          <a:p>
            <a:endParaRPr lang="zh-CN" altLang="zh-CN" sz="2800" dirty="0">
              <a:solidFill>
                <a:srgbClr val="000000"/>
              </a:solidFill>
            </a:endParaRPr>
          </a:p>
          <a:p>
            <a:r>
              <a:rPr lang="en-US" altLang="zh-CN" sz="2800" dirty="0">
                <a:solidFill>
                  <a:srgbClr val="000000"/>
                </a:solidFill>
              </a:rPr>
              <a:t>      (1)</a:t>
            </a:r>
            <a:r>
              <a:rPr lang="zh-CN" altLang="zh-CN" sz="2800" dirty="0">
                <a:solidFill>
                  <a:srgbClr val="000000"/>
                </a:solidFill>
              </a:rPr>
              <a:t>分别说出竖直投影面与水平投影面内的正投影的形状和大小</a:t>
            </a:r>
            <a:r>
              <a:rPr lang="en-US" altLang="zh-CN" sz="2800" dirty="0">
                <a:solidFill>
                  <a:srgbClr val="000000"/>
                </a:solidFill>
              </a:rPr>
              <a:t>.</a:t>
            </a:r>
          </a:p>
          <a:p>
            <a:endParaRPr lang="zh-CN" altLang="zh-CN" sz="2800" dirty="0">
              <a:solidFill>
                <a:srgbClr val="000000"/>
              </a:solidFill>
            </a:endParaRPr>
          </a:p>
          <a:p>
            <a:r>
              <a:rPr lang="en-US" altLang="zh-CN" sz="2800" dirty="0">
                <a:solidFill>
                  <a:srgbClr val="000000"/>
                </a:solidFill>
              </a:rPr>
              <a:t>      (2)</a:t>
            </a:r>
            <a:r>
              <a:rPr lang="zh-CN" altLang="zh-CN" sz="2800" dirty="0">
                <a:solidFill>
                  <a:srgbClr val="000000"/>
                </a:solidFill>
              </a:rPr>
              <a:t>分别画出圆柱在竖直投影面和水平投影面内的正投影</a:t>
            </a:r>
            <a:r>
              <a:rPr lang="en-US" altLang="zh-CN" sz="2800" dirty="0">
                <a:solidFill>
                  <a:srgbClr val="000000"/>
                </a:solidFill>
              </a:rPr>
              <a:t>.</a:t>
            </a:r>
            <a:endParaRPr lang="zh-CN" altLang="zh-CN" sz="2800" dirty="0">
              <a:solidFill>
                <a:srgbClr val="000000"/>
              </a:solidFill>
            </a:endParaRP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566738" y="727075"/>
            <a:ext cx="2879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</a:rPr>
              <a:t>合作探究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587375"/>
            <a:ext cx="3200400" cy="114300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精讲点拨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815975" y="2443163"/>
            <a:ext cx="1419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</a:rPr>
              <a:t>分析：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887663" y="2905125"/>
            <a:ext cx="441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accent2"/>
                </a:solidFill>
              </a:rPr>
              <a:t>根据正投影的规律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2887663" y="3760788"/>
            <a:ext cx="4760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accent2"/>
                </a:solidFill>
              </a:rPr>
              <a:t>正投影的画图步骤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57200" y="550863"/>
            <a:ext cx="32004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巩固练习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4738" y="1981200"/>
            <a:ext cx="695166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2"/>
                </a:solidFill>
                <a:latin typeface="+mn-ea"/>
                <a:ea typeface="+mn-ea"/>
              </a:rPr>
              <a:t>　　一个几何体在一平面内的正投影是正方形，这个几何体可能是什么形状？说出其中的两种不同几何体的名称</a:t>
            </a:r>
            <a:r>
              <a:rPr lang="en-US" altLang="zh-CN" sz="2800" b="1" dirty="0">
                <a:solidFill>
                  <a:schemeClr val="accent2"/>
                </a:solidFill>
                <a:latin typeface="+mn-ea"/>
                <a:ea typeface="+mn-ea"/>
              </a:rPr>
              <a:t>.</a:t>
            </a:r>
            <a:endParaRPr lang="zh-CN" altLang="en-US" sz="28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711200" y="812800"/>
            <a:ext cx="3243263" cy="938213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课堂小结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292225" y="2511425"/>
            <a:ext cx="6269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</a:rPr>
              <a:t>      通过本节课的学习，谈谈你的收获？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全屏显示(4:3)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正投影的规律：</vt:lpstr>
      <vt:lpstr>PowerPoint 演示文稿</vt:lpstr>
      <vt:lpstr>PowerPoint 演示文稿</vt:lpstr>
      <vt:lpstr>精讲点拨</vt:lpstr>
      <vt:lpstr>巩固练习</vt:lpstr>
      <vt:lpstr>课堂小结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2023-01-16T20:35:13Z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514B41E8FA96459EA5066E362A449A2C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