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7" r:id="rId2"/>
    <p:sldId id="276" r:id="rId3"/>
    <p:sldId id="385" r:id="rId4"/>
    <p:sldId id="425" r:id="rId5"/>
    <p:sldId id="442" r:id="rId6"/>
    <p:sldId id="446" r:id="rId7"/>
    <p:sldId id="447" r:id="rId8"/>
    <p:sldId id="452" r:id="rId9"/>
    <p:sldId id="454" r:id="rId10"/>
    <p:sldId id="453" r:id="rId11"/>
    <p:sldId id="455" r:id="rId12"/>
    <p:sldId id="440" r:id="rId13"/>
    <p:sldId id="429" r:id="rId14"/>
    <p:sldId id="435" r:id="rId15"/>
    <p:sldId id="449" r:id="rId16"/>
    <p:sldId id="450" r:id="rId17"/>
    <p:sldId id="451" r:id="rId18"/>
  </p:sldIdLst>
  <p:sldSz cx="12192000" cy="6858000"/>
  <p:notesSz cx="7104063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9BBC69"/>
    <a:srgbClr val="73BE56"/>
    <a:srgbClr val="A1C450"/>
    <a:srgbClr val="ABD274"/>
    <a:srgbClr val="2DA14D"/>
    <a:srgbClr val="95C163"/>
    <a:srgbClr val="83937E"/>
    <a:srgbClr val="C4DA6C"/>
    <a:srgbClr val="B3D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9423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第七单元  分与合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25435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分与合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47288" y="4268393"/>
            <a:ext cx="2297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苏教版  </a:t>
            </a:r>
            <a:r>
              <a:rPr lang="zh-CN" alt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数学  </a:t>
            </a:r>
            <a:r>
              <a:rPr lang="zh-CN" alt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一年级  </a:t>
            </a:r>
            <a:r>
              <a:rPr lang="zh-CN" alt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67627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96" y="499425"/>
            <a:ext cx="3053687" cy="9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2567" y="1875928"/>
            <a:ext cx="5322627" cy="20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3207247" y="871737"/>
            <a:ext cx="7431014" cy="954107"/>
            <a:chOff x="4101494" y="-1806784"/>
            <a:chExt cx="6480034" cy="953455"/>
          </a:xfrm>
          <a:solidFill>
            <a:srgbClr val="A1C450"/>
          </a:solidFill>
          <a:effectLst/>
        </p:grpSpPr>
        <p:sp>
          <p:nvSpPr>
            <p:cNvPr id="5" name="圆角矩形标注 4"/>
            <p:cNvSpPr/>
            <p:nvPr/>
          </p:nvSpPr>
          <p:spPr>
            <a:xfrm>
              <a:off x="4101494" y="-1752230"/>
              <a:ext cx="6319534" cy="856669"/>
            </a:xfrm>
            <a:prstGeom prst="wedgeRoundRectCallout">
              <a:avLst>
                <a:gd name="adj1" fmla="val 53294"/>
                <a:gd name="adj2" fmla="val -19083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160996" y="-1806784"/>
              <a:ext cx="6420532" cy="9534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atin typeface="+mn-ea"/>
                </a:rPr>
                <a:t>把</a:t>
              </a:r>
              <a:r>
                <a:rPr lang="en-US" altLang="zh-CN" sz="2800" dirty="0">
                  <a:solidFill>
                    <a:srgbClr val="FF0000"/>
                  </a:solidFill>
                  <a:latin typeface="+mn-ea"/>
                </a:rPr>
                <a:t>7</a:t>
              </a:r>
              <a:r>
                <a:rPr lang="zh-CN" altLang="en-US" sz="2800" dirty="0" smtClean="0">
                  <a:latin typeface="+mn-ea"/>
                </a:rPr>
                <a:t>个     分成</a:t>
              </a:r>
              <a:r>
                <a:rPr lang="zh-CN" altLang="en-US" sz="2800" dirty="0">
                  <a:latin typeface="+mn-ea"/>
                </a:rPr>
                <a:t>两堆，有几种分法？先分一分，再填一填。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8324" y="957478"/>
            <a:ext cx="396638" cy="3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50"/>
          <p:cNvGrpSpPr/>
          <p:nvPr/>
        </p:nvGrpSpPr>
        <p:grpSpPr bwMode="auto">
          <a:xfrm>
            <a:off x="622065" y="4731031"/>
            <a:ext cx="998231" cy="1167075"/>
            <a:chOff x="5495400" y="3432195"/>
            <a:chExt cx="998231" cy="1167075"/>
          </a:xfrm>
        </p:grpSpPr>
        <p:grpSp>
          <p:nvGrpSpPr>
            <p:cNvPr id="11" name="组合 31"/>
            <p:cNvGrpSpPr/>
            <p:nvPr/>
          </p:nvGrpSpPr>
          <p:grpSpPr bwMode="auto">
            <a:xfrm>
              <a:off x="5500688" y="3432197"/>
              <a:ext cx="928686" cy="1101709"/>
              <a:chOff x="1714480" y="3041648"/>
              <a:chExt cx="928694" cy="1101738"/>
            </a:xfrm>
          </p:grpSpPr>
          <p:sp>
            <p:nvSpPr>
              <p:cNvPr id="14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671045" y="540678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284864" y="5399989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11787" y="4710751"/>
            <a:ext cx="1275192" cy="1282890"/>
          </a:xfrm>
          <a:prstGeom prst="rect">
            <a:avLst/>
          </a:prstGeom>
          <a:noFill/>
          <a:ln w="19050"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23" name="组合 50"/>
          <p:cNvGrpSpPr/>
          <p:nvPr/>
        </p:nvGrpSpPr>
        <p:grpSpPr bwMode="auto">
          <a:xfrm>
            <a:off x="2259825" y="4731031"/>
            <a:ext cx="998231" cy="1167075"/>
            <a:chOff x="5495400" y="3432195"/>
            <a:chExt cx="998231" cy="1167075"/>
          </a:xfrm>
        </p:grpSpPr>
        <p:grpSp>
          <p:nvGrpSpPr>
            <p:cNvPr id="24" name="组合 31"/>
            <p:cNvGrpSpPr/>
            <p:nvPr/>
          </p:nvGrpSpPr>
          <p:grpSpPr bwMode="auto">
            <a:xfrm>
              <a:off x="5500688" y="3432197"/>
              <a:ext cx="928686" cy="1101709"/>
              <a:chOff x="1714480" y="3041648"/>
              <a:chExt cx="928694" cy="1101738"/>
            </a:xfrm>
          </p:grpSpPr>
          <p:sp>
            <p:nvSpPr>
              <p:cNvPr id="27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30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2308805" y="540678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895328" y="5413637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5" name="Group 26"/>
          <p:cNvGrpSpPr/>
          <p:nvPr/>
        </p:nvGrpSpPr>
        <p:grpSpPr bwMode="auto">
          <a:xfrm>
            <a:off x="491550" y="4002753"/>
            <a:ext cx="3084161" cy="487360"/>
            <a:chOff x="921" y="845"/>
            <a:chExt cx="2593" cy="372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1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0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组合 50"/>
          <p:cNvGrpSpPr/>
          <p:nvPr/>
        </p:nvGrpSpPr>
        <p:grpSpPr bwMode="auto">
          <a:xfrm>
            <a:off x="4745982" y="4746951"/>
            <a:ext cx="998231" cy="1167075"/>
            <a:chOff x="5495400" y="3432195"/>
            <a:chExt cx="998231" cy="1167075"/>
          </a:xfrm>
        </p:grpSpPr>
        <p:grpSp>
          <p:nvGrpSpPr>
            <p:cNvPr id="44" name="组合 31"/>
            <p:cNvGrpSpPr/>
            <p:nvPr/>
          </p:nvGrpSpPr>
          <p:grpSpPr bwMode="auto">
            <a:xfrm>
              <a:off x="5500690" y="3432197"/>
              <a:ext cx="928686" cy="1101709"/>
              <a:chOff x="1714480" y="3041648"/>
              <a:chExt cx="928694" cy="1101738"/>
            </a:xfrm>
          </p:grpSpPr>
          <p:sp>
            <p:nvSpPr>
              <p:cNvPr id="47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51" name="直接连接符 50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5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4794962" y="542270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TextBox 24"/>
          <p:cNvSpPr txBox="1">
            <a:spLocks noChangeArrowheads="1"/>
          </p:cNvSpPr>
          <p:nvPr/>
        </p:nvSpPr>
        <p:spPr bwMode="auto">
          <a:xfrm>
            <a:off x="5408781" y="5415909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35704" y="4726671"/>
            <a:ext cx="1275192" cy="1282890"/>
          </a:xfrm>
          <a:prstGeom prst="rect">
            <a:avLst/>
          </a:prstGeom>
          <a:noFill/>
          <a:ln w="19050"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56" name="组合 50"/>
          <p:cNvGrpSpPr/>
          <p:nvPr/>
        </p:nvGrpSpPr>
        <p:grpSpPr bwMode="auto">
          <a:xfrm>
            <a:off x="6383742" y="4746951"/>
            <a:ext cx="998231" cy="1167075"/>
            <a:chOff x="5495400" y="3432195"/>
            <a:chExt cx="998231" cy="1167075"/>
          </a:xfrm>
        </p:grpSpPr>
        <p:grpSp>
          <p:nvGrpSpPr>
            <p:cNvPr id="57" name="组合 31"/>
            <p:cNvGrpSpPr/>
            <p:nvPr/>
          </p:nvGrpSpPr>
          <p:grpSpPr bwMode="auto">
            <a:xfrm>
              <a:off x="5500690" y="3432197"/>
              <a:ext cx="928686" cy="1101709"/>
              <a:chOff x="1714480" y="3041648"/>
              <a:chExt cx="928694" cy="1101738"/>
            </a:xfrm>
          </p:grpSpPr>
          <p:sp>
            <p:nvSpPr>
              <p:cNvPr id="60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63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8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TextBox 24"/>
          <p:cNvSpPr txBox="1">
            <a:spLocks noChangeArrowheads="1"/>
          </p:cNvSpPr>
          <p:nvPr/>
        </p:nvSpPr>
        <p:spPr bwMode="auto">
          <a:xfrm>
            <a:off x="6432722" y="542270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7019245" y="5429557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8" name="Group 26"/>
          <p:cNvGrpSpPr/>
          <p:nvPr/>
        </p:nvGrpSpPr>
        <p:grpSpPr bwMode="auto">
          <a:xfrm>
            <a:off x="4629122" y="4018673"/>
            <a:ext cx="3084161" cy="487360"/>
            <a:chOff x="921" y="845"/>
            <a:chExt cx="2593" cy="372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1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7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0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11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 animBg="1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9739"/>
            <a:ext cx="3053687" cy="9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2567" y="1875928"/>
            <a:ext cx="5322627" cy="20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50"/>
          <p:cNvGrpSpPr/>
          <p:nvPr/>
        </p:nvGrpSpPr>
        <p:grpSpPr bwMode="auto">
          <a:xfrm>
            <a:off x="622065" y="4731031"/>
            <a:ext cx="998231" cy="1167075"/>
            <a:chOff x="5495400" y="3432195"/>
            <a:chExt cx="998231" cy="1167075"/>
          </a:xfrm>
        </p:grpSpPr>
        <p:grpSp>
          <p:nvGrpSpPr>
            <p:cNvPr id="10" name="组合 31"/>
            <p:cNvGrpSpPr/>
            <p:nvPr/>
          </p:nvGrpSpPr>
          <p:grpSpPr bwMode="auto">
            <a:xfrm>
              <a:off x="5500688" y="3432197"/>
              <a:ext cx="928686" cy="1101709"/>
              <a:chOff x="1714480" y="3041648"/>
              <a:chExt cx="928694" cy="1101738"/>
            </a:xfrm>
          </p:grpSpPr>
          <p:sp>
            <p:nvSpPr>
              <p:cNvPr id="14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671045" y="540678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284864" y="5399989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11787" y="4710751"/>
            <a:ext cx="1275192" cy="1282890"/>
          </a:xfrm>
          <a:prstGeom prst="rect">
            <a:avLst/>
          </a:prstGeom>
          <a:noFill/>
          <a:ln w="19050"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17" name="组合 50"/>
          <p:cNvGrpSpPr/>
          <p:nvPr/>
        </p:nvGrpSpPr>
        <p:grpSpPr bwMode="auto">
          <a:xfrm>
            <a:off x="2259825" y="4731031"/>
            <a:ext cx="998231" cy="1167075"/>
            <a:chOff x="5495400" y="3432195"/>
            <a:chExt cx="998231" cy="1167075"/>
          </a:xfrm>
        </p:grpSpPr>
        <p:grpSp>
          <p:nvGrpSpPr>
            <p:cNvPr id="23" name="组合 31"/>
            <p:cNvGrpSpPr/>
            <p:nvPr/>
          </p:nvGrpSpPr>
          <p:grpSpPr bwMode="auto">
            <a:xfrm>
              <a:off x="5500688" y="3432197"/>
              <a:ext cx="928686" cy="1101709"/>
              <a:chOff x="1714480" y="3041648"/>
              <a:chExt cx="928694" cy="1101738"/>
            </a:xfrm>
          </p:grpSpPr>
          <p:sp>
            <p:nvSpPr>
              <p:cNvPr id="27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24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2308805" y="540678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895328" y="5413637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0" name="Group 26"/>
          <p:cNvGrpSpPr/>
          <p:nvPr/>
        </p:nvGrpSpPr>
        <p:grpSpPr bwMode="auto">
          <a:xfrm>
            <a:off x="491550" y="4002753"/>
            <a:ext cx="3084161" cy="487360"/>
            <a:chOff x="921" y="845"/>
            <a:chExt cx="2593" cy="372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1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0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组合 50"/>
          <p:cNvGrpSpPr/>
          <p:nvPr/>
        </p:nvGrpSpPr>
        <p:grpSpPr bwMode="auto">
          <a:xfrm>
            <a:off x="4745982" y="4746951"/>
            <a:ext cx="998231" cy="1167075"/>
            <a:chOff x="5495400" y="3432195"/>
            <a:chExt cx="998231" cy="1167075"/>
          </a:xfrm>
        </p:grpSpPr>
        <p:grpSp>
          <p:nvGrpSpPr>
            <p:cNvPr id="43" name="组合 31"/>
            <p:cNvGrpSpPr/>
            <p:nvPr/>
          </p:nvGrpSpPr>
          <p:grpSpPr bwMode="auto">
            <a:xfrm>
              <a:off x="5500690" y="3432197"/>
              <a:ext cx="928686" cy="1101709"/>
              <a:chOff x="1714480" y="3041648"/>
              <a:chExt cx="928694" cy="1101738"/>
            </a:xfrm>
          </p:grpSpPr>
          <p:sp>
            <p:nvSpPr>
              <p:cNvPr id="47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51" name="直接连接符 50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5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4794962" y="542270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TextBox 24"/>
          <p:cNvSpPr txBox="1">
            <a:spLocks noChangeArrowheads="1"/>
          </p:cNvSpPr>
          <p:nvPr/>
        </p:nvSpPr>
        <p:spPr bwMode="auto">
          <a:xfrm>
            <a:off x="5408781" y="5415909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35704" y="4726671"/>
            <a:ext cx="1275192" cy="1282890"/>
          </a:xfrm>
          <a:prstGeom prst="rect">
            <a:avLst/>
          </a:prstGeom>
          <a:noFill/>
          <a:ln w="19050"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50" name="组合 50"/>
          <p:cNvGrpSpPr/>
          <p:nvPr/>
        </p:nvGrpSpPr>
        <p:grpSpPr bwMode="auto">
          <a:xfrm>
            <a:off x="6383742" y="4746951"/>
            <a:ext cx="998231" cy="1167075"/>
            <a:chOff x="5495400" y="3432195"/>
            <a:chExt cx="998231" cy="1167075"/>
          </a:xfrm>
        </p:grpSpPr>
        <p:grpSp>
          <p:nvGrpSpPr>
            <p:cNvPr id="56" name="组合 31"/>
            <p:cNvGrpSpPr/>
            <p:nvPr/>
          </p:nvGrpSpPr>
          <p:grpSpPr bwMode="auto">
            <a:xfrm>
              <a:off x="5500690" y="3432197"/>
              <a:ext cx="928686" cy="1101709"/>
              <a:chOff x="1714480" y="3041648"/>
              <a:chExt cx="928694" cy="1101738"/>
            </a:xfrm>
          </p:grpSpPr>
          <p:sp>
            <p:nvSpPr>
              <p:cNvPr id="60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57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8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TextBox 24"/>
          <p:cNvSpPr txBox="1">
            <a:spLocks noChangeArrowheads="1"/>
          </p:cNvSpPr>
          <p:nvPr/>
        </p:nvSpPr>
        <p:spPr bwMode="auto">
          <a:xfrm>
            <a:off x="6432722" y="542270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7019245" y="5429557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3" name="Group 26"/>
          <p:cNvGrpSpPr/>
          <p:nvPr/>
        </p:nvGrpSpPr>
        <p:grpSpPr bwMode="auto">
          <a:xfrm>
            <a:off x="4629122" y="4018673"/>
            <a:ext cx="3084161" cy="487360"/>
            <a:chOff x="921" y="845"/>
            <a:chExt cx="2593" cy="372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1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7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0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0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1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" name="组合 50"/>
          <p:cNvGrpSpPr/>
          <p:nvPr/>
        </p:nvGrpSpPr>
        <p:grpSpPr bwMode="auto">
          <a:xfrm>
            <a:off x="8799356" y="4719659"/>
            <a:ext cx="998231" cy="1167075"/>
            <a:chOff x="5495400" y="3432195"/>
            <a:chExt cx="998231" cy="1167075"/>
          </a:xfrm>
        </p:grpSpPr>
        <p:grpSp>
          <p:nvGrpSpPr>
            <p:cNvPr id="77" name="组合 31"/>
            <p:cNvGrpSpPr/>
            <p:nvPr/>
          </p:nvGrpSpPr>
          <p:grpSpPr bwMode="auto">
            <a:xfrm>
              <a:off x="5500690" y="3432197"/>
              <a:ext cx="928686" cy="1101709"/>
              <a:chOff x="1714480" y="3041648"/>
              <a:chExt cx="928694" cy="1101738"/>
            </a:xfrm>
          </p:grpSpPr>
          <p:sp>
            <p:nvSpPr>
              <p:cNvPr id="80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83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85" name="直接连接符 84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8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Box 24"/>
          <p:cNvSpPr txBox="1">
            <a:spLocks noChangeArrowheads="1"/>
          </p:cNvSpPr>
          <p:nvPr/>
        </p:nvSpPr>
        <p:spPr bwMode="auto">
          <a:xfrm>
            <a:off x="8848336" y="5395408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8" name="TextBox 24"/>
          <p:cNvSpPr txBox="1">
            <a:spLocks noChangeArrowheads="1"/>
          </p:cNvSpPr>
          <p:nvPr/>
        </p:nvSpPr>
        <p:spPr bwMode="auto">
          <a:xfrm>
            <a:off x="9462155" y="5388617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0289078" y="4699379"/>
            <a:ext cx="1275192" cy="1282890"/>
          </a:xfrm>
          <a:prstGeom prst="rect">
            <a:avLst/>
          </a:prstGeom>
          <a:noFill/>
          <a:ln w="19050"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90" name="组合 50"/>
          <p:cNvGrpSpPr/>
          <p:nvPr/>
        </p:nvGrpSpPr>
        <p:grpSpPr bwMode="auto">
          <a:xfrm>
            <a:off x="10437116" y="4719659"/>
            <a:ext cx="998231" cy="1167075"/>
            <a:chOff x="5495400" y="3432195"/>
            <a:chExt cx="998231" cy="1167075"/>
          </a:xfrm>
        </p:grpSpPr>
        <p:grpSp>
          <p:nvGrpSpPr>
            <p:cNvPr id="91" name="组合 31"/>
            <p:cNvGrpSpPr/>
            <p:nvPr/>
          </p:nvGrpSpPr>
          <p:grpSpPr bwMode="auto">
            <a:xfrm>
              <a:off x="5500690" y="3432197"/>
              <a:ext cx="928686" cy="1101709"/>
              <a:chOff x="1714480" y="3041648"/>
              <a:chExt cx="928694" cy="1101738"/>
            </a:xfrm>
          </p:grpSpPr>
          <p:sp>
            <p:nvSpPr>
              <p:cNvPr id="94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97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98" name="直接连接符 9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2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10486096" y="5395408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11072619" y="540226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561953" y="4007300"/>
            <a:ext cx="3084161" cy="487360"/>
            <a:chOff x="921" y="845"/>
            <a:chExt cx="2593" cy="372"/>
          </a:xfrm>
        </p:grpSpPr>
        <p:pic>
          <p:nvPicPr>
            <p:cNvPr id="103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1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" name="Picture 6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7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" name="Picture 7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" name="Picture 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7" name="Picture 9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8" name="Picture 10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" name="Picture 1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0" name="组合 13"/>
          <p:cNvGrpSpPr/>
          <p:nvPr/>
        </p:nvGrpSpPr>
        <p:grpSpPr bwMode="auto">
          <a:xfrm>
            <a:off x="3359382" y="760922"/>
            <a:ext cx="7431014" cy="954107"/>
            <a:chOff x="4101494" y="-1806784"/>
            <a:chExt cx="6480034" cy="953455"/>
          </a:xfrm>
          <a:solidFill>
            <a:srgbClr val="A1C450"/>
          </a:solidFill>
          <a:effectLst/>
        </p:grpSpPr>
        <p:sp>
          <p:nvSpPr>
            <p:cNvPr id="111" name="圆角矩形标注 110"/>
            <p:cNvSpPr/>
            <p:nvPr/>
          </p:nvSpPr>
          <p:spPr>
            <a:xfrm>
              <a:off x="4101494" y="-1752230"/>
              <a:ext cx="6319534" cy="856669"/>
            </a:xfrm>
            <a:prstGeom prst="wedgeRoundRectCallout">
              <a:avLst>
                <a:gd name="adj1" fmla="val 53294"/>
                <a:gd name="adj2" fmla="val -19083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2" name="TextBox 14"/>
            <p:cNvSpPr txBox="1">
              <a:spLocks noChangeArrowheads="1"/>
            </p:cNvSpPr>
            <p:nvPr/>
          </p:nvSpPr>
          <p:spPr bwMode="auto">
            <a:xfrm>
              <a:off x="4160996" y="-1806784"/>
              <a:ext cx="6420532" cy="9534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atin typeface="+mn-ea"/>
                </a:rPr>
                <a:t>把</a:t>
              </a:r>
              <a:r>
                <a:rPr lang="en-US" altLang="zh-CN" sz="2800" dirty="0">
                  <a:solidFill>
                    <a:srgbClr val="FF0000"/>
                  </a:solidFill>
                  <a:latin typeface="+mn-ea"/>
                </a:rPr>
                <a:t>7</a:t>
              </a:r>
              <a:r>
                <a:rPr lang="zh-CN" altLang="en-US" sz="2800" dirty="0" smtClean="0">
                  <a:latin typeface="+mn-ea"/>
                </a:rPr>
                <a:t>个     分成</a:t>
              </a:r>
              <a:r>
                <a:rPr lang="zh-CN" altLang="en-US" sz="2800" dirty="0">
                  <a:latin typeface="+mn-ea"/>
                </a:rPr>
                <a:t>两堆，有几种分法？先分一分，再填一填。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14" name="Picture 4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0459" y="846663"/>
            <a:ext cx="396638" cy="3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 animBg="1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99" y="1712345"/>
            <a:ext cx="10288586" cy="272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28" y="819150"/>
            <a:ext cx="72009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弧形 13"/>
          <p:cNvSpPr/>
          <p:nvPr/>
        </p:nvSpPr>
        <p:spPr>
          <a:xfrm rot="8041568">
            <a:off x="2678358" y="475892"/>
            <a:ext cx="3797900" cy="4121623"/>
          </a:xfrm>
          <a:prstGeom prst="arc">
            <a:avLst>
              <a:gd name="adj1" fmla="val 15917079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/>
          <p:cNvSpPr/>
          <p:nvPr/>
        </p:nvSpPr>
        <p:spPr>
          <a:xfrm rot="8041568">
            <a:off x="3836519" y="382749"/>
            <a:ext cx="3797900" cy="4299824"/>
          </a:xfrm>
          <a:prstGeom prst="arc">
            <a:avLst>
              <a:gd name="adj1" fmla="val 15917079"/>
              <a:gd name="adj2" fmla="val 0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 rot="8041568">
            <a:off x="4944263" y="344080"/>
            <a:ext cx="3797900" cy="4299824"/>
          </a:xfrm>
          <a:prstGeom prst="arc">
            <a:avLst>
              <a:gd name="adj1" fmla="val 15917079"/>
              <a:gd name="adj2" fmla="val 0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3"/>
          <p:cNvGrpSpPr/>
          <p:nvPr/>
        </p:nvGrpSpPr>
        <p:grpSpPr bwMode="auto">
          <a:xfrm>
            <a:off x="2642548" y="1372668"/>
            <a:ext cx="3799195" cy="523220"/>
            <a:chOff x="2214546" y="714362"/>
            <a:chExt cx="2286016" cy="523345"/>
          </a:xfrm>
          <a:solidFill>
            <a:srgbClr val="9BBC69"/>
          </a:solidFill>
        </p:grpSpPr>
        <p:sp>
          <p:nvSpPr>
            <p:cNvPr id="17" name="圆角矩形标注 16"/>
            <p:cNvSpPr/>
            <p:nvPr/>
          </p:nvSpPr>
          <p:spPr>
            <a:xfrm>
              <a:off x="2214546" y="744531"/>
              <a:ext cx="2143343" cy="430316"/>
            </a:xfrm>
            <a:prstGeom prst="wedgeRoundRectCallout">
              <a:avLst>
                <a:gd name="adj1" fmla="val -56540"/>
                <a:gd name="adj2" fmla="val 13652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2214546" y="714362"/>
              <a:ext cx="2286016" cy="5233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哪两个数合起来是</a:t>
              </a:r>
              <a:r>
                <a:rPr lang="en-US" altLang="zh-CN" sz="2800" dirty="0">
                  <a:latin typeface="+mn-ea"/>
                </a:rPr>
                <a:t>7？</a:t>
              </a:r>
              <a:endParaRPr lang="zh-CN" altLang="en-US" sz="2800" dirty="0">
                <a:latin typeface="+mn-ea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108" y="2510132"/>
            <a:ext cx="1555207" cy="9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2863" y="2619315"/>
            <a:ext cx="1697886" cy="9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306" y="2414598"/>
            <a:ext cx="1626546" cy="9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2286" y="2564724"/>
            <a:ext cx="1683618" cy="9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3914" y="2387303"/>
            <a:ext cx="1640814" cy="9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3160" y="2523779"/>
            <a:ext cx="1712154" cy="9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弧形 24"/>
          <p:cNvSpPr/>
          <p:nvPr/>
        </p:nvSpPr>
        <p:spPr>
          <a:xfrm rot="8041568">
            <a:off x="1635613" y="-188023"/>
            <a:ext cx="3797900" cy="4447940"/>
          </a:xfrm>
          <a:prstGeom prst="arc">
            <a:avLst>
              <a:gd name="adj1" fmla="val 15917079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 rot="7507328">
            <a:off x="2859079" y="-3721500"/>
            <a:ext cx="7839812" cy="8725561"/>
          </a:xfrm>
          <a:prstGeom prst="arc">
            <a:avLst>
              <a:gd name="adj1" fmla="val 16351585"/>
              <a:gd name="adj2" fmla="val 508669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 rot="8041568">
            <a:off x="6508178" y="546188"/>
            <a:ext cx="3631864" cy="3209602"/>
          </a:xfrm>
          <a:prstGeom prst="arc">
            <a:avLst>
              <a:gd name="adj1" fmla="val 16450208"/>
              <a:gd name="adj2" fmla="val 0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6"/>
          <p:cNvGrpSpPr/>
          <p:nvPr/>
        </p:nvGrpSpPr>
        <p:grpSpPr bwMode="auto">
          <a:xfrm>
            <a:off x="1574016" y="903619"/>
            <a:ext cx="4157101" cy="1880422"/>
            <a:chOff x="1500166" y="1071552"/>
            <a:chExt cx="3429024" cy="150019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00166" y="1071552"/>
              <a:ext cx="342902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4"/>
            <p:cNvSpPr txBox="1">
              <a:spLocks noChangeArrowheads="1"/>
            </p:cNvSpPr>
            <p:nvPr/>
          </p:nvSpPr>
          <p:spPr bwMode="auto">
            <a:xfrm>
              <a:off x="3143240" y="1928808"/>
              <a:ext cx="500066" cy="417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9247" y="2745747"/>
            <a:ext cx="5005578" cy="18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17"/>
          <p:cNvGrpSpPr/>
          <p:nvPr/>
        </p:nvGrpSpPr>
        <p:grpSpPr bwMode="auto">
          <a:xfrm>
            <a:off x="2189191" y="2752996"/>
            <a:ext cx="2455429" cy="729979"/>
            <a:chOff x="5719850" y="2285991"/>
            <a:chExt cx="1780453" cy="500070"/>
          </a:xfrm>
          <a:solidFill>
            <a:srgbClr val="9BBC69"/>
          </a:solidFill>
        </p:grpSpPr>
        <p:sp>
          <p:nvSpPr>
            <p:cNvPr id="33" name="云形标注 32"/>
            <p:cNvSpPr/>
            <p:nvPr/>
          </p:nvSpPr>
          <p:spPr>
            <a:xfrm>
              <a:off x="6429175" y="2285991"/>
              <a:ext cx="428451" cy="500070"/>
            </a:xfrm>
            <a:prstGeom prst="cloudCallout">
              <a:avLst>
                <a:gd name="adj1" fmla="val -62349"/>
                <a:gd name="adj2" fmla="val 316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5719850" y="2285991"/>
              <a:ext cx="1780453" cy="358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17"/>
          <p:cNvGrpSpPr/>
          <p:nvPr/>
        </p:nvGrpSpPr>
        <p:grpSpPr bwMode="auto">
          <a:xfrm>
            <a:off x="4217590" y="2511742"/>
            <a:ext cx="590879" cy="625700"/>
            <a:chOff x="6429394" y="2214559"/>
            <a:chExt cx="428637" cy="428354"/>
          </a:xfrm>
          <a:solidFill>
            <a:srgbClr val="9BBC69"/>
          </a:solidFill>
        </p:grpSpPr>
        <p:sp>
          <p:nvSpPr>
            <p:cNvPr id="36" name="云形标注 35"/>
            <p:cNvSpPr/>
            <p:nvPr/>
          </p:nvSpPr>
          <p:spPr>
            <a:xfrm>
              <a:off x="6429394" y="2285952"/>
              <a:ext cx="428637" cy="356961"/>
            </a:xfrm>
            <a:prstGeom prst="cloudCallout">
              <a:avLst>
                <a:gd name="adj1" fmla="val 35941"/>
                <a:gd name="adj2" fmla="val 688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6429394" y="2214559"/>
              <a:ext cx="357191" cy="3581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6"/>
          <p:cNvGrpSpPr/>
          <p:nvPr/>
        </p:nvGrpSpPr>
        <p:grpSpPr bwMode="auto">
          <a:xfrm flipH="1">
            <a:off x="6731680" y="856009"/>
            <a:ext cx="3779868" cy="1611271"/>
            <a:chOff x="1500166" y="1071552"/>
            <a:chExt cx="3429024" cy="1500198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00166" y="1071552"/>
              <a:ext cx="342902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3143239" y="1928808"/>
              <a:ext cx="500066" cy="487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3528" y="2749869"/>
            <a:ext cx="5005578" cy="18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组合 17"/>
          <p:cNvGrpSpPr/>
          <p:nvPr/>
        </p:nvGrpSpPr>
        <p:grpSpPr bwMode="auto">
          <a:xfrm>
            <a:off x="8275950" y="2419052"/>
            <a:ext cx="2455429" cy="729979"/>
            <a:chOff x="5719850" y="2285991"/>
            <a:chExt cx="1780453" cy="500070"/>
          </a:xfrm>
          <a:solidFill>
            <a:srgbClr val="73BE56"/>
          </a:solidFill>
        </p:grpSpPr>
        <p:sp>
          <p:nvSpPr>
            <p:cNvPr id="43" name="云形标注 42"/>
            <p:cNvSpPr/>
            <p:nvPr/>
          </p:nvSpPr>
          <p:spPr>
            <a:xfrm>
              <a:off x="6429175" y="2285991"/>
              <a:ext cx="428451" cy="500070"/>
            </a:xfrm>
            <a:prstGeom prst="cloudCallout">
              <a:avLst>
                <a:gd name="adj1" fmla="val 50744"/>
                <a:gd name="adj2" fmla="val 404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5719850" y="2285991"/>
              <a:ext cx="1780453" cy="358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18"/>
          <p:cNvGrpSpPr/>
          <p:nvPr/>
        </p:nvGrpSpPr>
        <p:grpSpPr bwMode="auto">
          <a:xfrm>
            <a:off x="7848974" y="2740007"/>
            <a:ext cx="590882" cy="673920"/>
            <a:chOff x="6380325" y="-1713853"/>
            <a:chExt cx="2164402" cy="461344"/>
          </a:xfrm>
          <a:solidFill>
            <a:srgbClr val="73BE56"/>
          </a:solidFill>
          <a:effectLst/>
        </p:grpSpPr>
        <p:sp>
          <p:nvSpPr>
            <p:cNvPr id="46" name="圆角矩形标注 45"/>
            <p:cNvSpPr/>
            <p:nvPr/>
          </p:nvSpPr>
          <p:spPr>
            <a:xfrm>
              <a:off x="6380325" y="-1680838"/>
              <a:ext cx="2164402" cy="428329"/>
            </a:xfrm>
            <a:prstGeom prst="wedgeRoundRectCallout">
              <a:avLst>
                <a:gd name="adj1" fmla="val -83588"/>
                <a:gd name="adj2" fmla="val 35459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6741054" y="-1713853"/>
              <a:ext cx="1250380" cy="358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18"/>
          <p:cNvGrpSpPr/>
          <p:nvPr/>
        </p:nvGrpSpPr>
        <p:grpSpPr bwMode="auto">
          <a:xfrm>
            <a:off x="3869450" y="5024934"/>
            <a:ext cx="5537154" cy="792449"/>
            <a:chOff x="2543042" y="-3421229"/>
            <a:chExt cx="6546444" cy="785281"/>
          </a:xfrm>
          <a:solidFill>
            <a:srgbClr val="73BE56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2543042" y="-3421229"/>
              <a:ext cx="6546444" cy="785281"/>
            </a:xfrm>
            <a:prstGeom prst="wedgeRoundRectCallout">
              <a:avLst>
                <a:gd name="adj1" fmla="val 54435"/>
                <a:gd name="adj2" fmla="val -2226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865751" y="-3292238"/>
              <a:ext cx="6099189" cy="51848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atin typeface="+mn-ea"/>
                </a:rPr>
                <a:t>你</a:t>
              </a:r>
              <a:r>
                <a:rPr lang="zh-CN" altLang="en-US" sz="2800" dirty="0" smtClean="0">
                  <a:latin typeface="+mn-ea"/>
                </a:rPr>
                <a:t>还会怎么说</a:t>
              </a:r>
              <a:r>
                <a:rPr lang="en-US" altLang="zh-CN" sz="2800" dirty="0" smtClean="0">
                  <a:latin typeface="+mn-ea"/>
                </a:rPr>
                <a:t>6</a:t>
              </a:r>
              <a:r>
                <a:rPr lang="zh-CN" altLang="en-US" sz="2800" dirty="0" smtClean="0">
                  <a:latin typeface="+mn-ea"/>
                </a:rPr>
                <a:t>和</a:t>
              </a:r>
              <a:r>
                <a:rPr lang="en-US" altLang="zh-CN" sz="2800" dirty="0" smtClean="0">
                  <a:latin typeface="+mn-ea"/>
                </a:rPr>
                <a:t>7</a:t>
              </a:r>
              <a:r>
                <a:rPr lang="zh-CN" altLang="en-US" sz="2800" dirty="0" smtClean="0">
                  <a:latin typeface="+mn-ea"/>
                </a:rPr>
                <a:t>的分成？</a:t>
              </a:r>
              <a:endParaRPr lang="zh-CN" altLang="zh-CN" sz="2800" dirty="0">
                <a:latin typeface="+mn-ea"/>
              </a:endParaRPr>
            </a:p>
          </p:txBody>
        </p:sp>
      </p:grpSp>
      <p:sp>
        <p:nvSpPr>
          <p:cNvPr id="49" name="任意多边形 48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3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469" y="1944664"/>
            <a:ext cx="9970876" cy="24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16920" y="3184762"/>
            <a:ext cx="49958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87809" y="2722184"/>
            <a:ext cx="49958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31801" y="3184762"/>
            <a:ext cx="49958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286267" y="2683136"/>
            <a:ext cx="49958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504" y="2226172"/>
            <a:ext cx="3556832" cy="6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" y="4782931"/>
            <a:ext cx="3889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0237" y="802509"/>
            <a:ext cx="4534706" cy="728409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850" y="1156267"/>
            <a:ext cx="2430788" cy="1687489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8800" y="1602356"/>
            <a:ext cx="3734240" cy="594934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6351" y="3074750"/>
            <a:ext cx="377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email"/>
          <a:srcRect b="-1682"/>
          <a:stretch>
            <a:fillRect/>
          </a:stretch>
        </p:blipFill>
        <p:spPr bwMode="auto">
          <a:xfrm>
            <a:off x="5439088" y="5198886"/>
            <a:ext cx="36718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39883" y="2994848"/>
            <a:ext cx="3813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68445" y="4075936"/>
            <a:ext cx="38131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411142" y="1455411"/>
            <a:ext cx="49958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68234" y="1656126"/>
            <a:ext cx="49958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49055" y="1832596"/>
            <a:ext cx="49958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59815" y="2003209"/>
            <a:ext cx="49958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45887" y="2222646"/>
            <a:ext cx="49958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802623" y="2429095"/>
            <a:ext cx="49958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73381" y="4093600"/>
            <a:ext cx="349412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合成</a:t>
            </a:r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6</a:t>
            </a:r>
            <a:endParaRPr lang="en-US" altLang="zh-CN" sz="2000" dirty="0">
              <a:solidFill>
                <a:srgbClr val="E04236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173381" y="5662376"/>
            <a:ext cx="349412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合成</a:t>
            </a:r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6</a:t>
            </a:r>
            <a:endParaRPr lang="en-US" altLang="zh-CN" sz="2000" dirty="0">
              <a:solidFill>
                <a:srgbClr val="E04236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389126" y="3250109"/>
            <a:ext cx="349412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合成</a:t>
            </a:r>
            <a:r>
              <a:rPr lang="en-US" altLang="zh-CN" sz="2000" dirty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389126" y="4225688"/>
            <a:ext cx="349412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合成</a:t>
            </a:r>
            <a:r>
              <a:rPr lang="en-US" altLang="zh-CN" sz="2000" dirty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9389126" y="5275863"/>
            <a:ext cx="349412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2000" dirty="0" smtClean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合成</a:t>
            </a:r>
            <a:r>
              <a:rPr lang="en-US" altLang="zh-CN" sz="2000" dirty="0">
                <a:solidFill>
                  <a:srgbClr val="E04236"/>
                </a:solidFill>
                <a:latin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57522" y="1532927"/>
            <a:ext cx="9346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经历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动手实践、自主探索、合作交流的学习过程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理解并掌握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的分与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加深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以内数的认识。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从一种分法推算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出另一种分法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发展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初步的动手实践的能力、语言表达能力和合作交流的意识。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" y="4679793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0164" y="4732107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8445" y="4511465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圆角矩形标注 10"/>
          <p:cNvSpPr/>
          <p:nvPr/>
        </p:nvSpPr>
        <p:spPr>
          <a:xfrm>
            <a:off x="8243249" y="1228295"/>
            <a:ext cx="1787860" cy="1965282"/>
          </a:xfrm>
          <a:prstGeom prst="wedgeRoundRectCallout">
            <a:avLst>
              <a:gd name="adj1" fmla="val 57660"/>
              <a:gd name="adj2" fmla="val -33600"/>
              <a:gd name="adj3" fmla="val 16667"/>
            </a:avLst>
          </a:prstGeom>
          <a:solidFill>
            <a:srgbClr val="B3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中秋猜谜会，猜中奖气球啦！</a:t>
            </a:r>
            <a:endParaRPr lang="zh-CN" altLang="en-US" sz="24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501" y="737288"/>
            <a:ext cx="7151475" cy="39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6376" y="4934994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34994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0114" y="4934994"/>
            <a:ext cx="2367887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"/>
          <p:cNvGrpSpPr/>
          <p:nvPr/>
        </p:nvGrpSpPr>
        <p:grpSpPr bwMode="auto">
          <a:xfrm>
            <a:off x="6965950" y="889000"/>
            <a:ext cx="3493135" cy="792480"/>
            <a:chOff x="4959872" y="-3421229"/>
            <a:chExt cx="4129614" cy="785281"/>
          </a:xfrm>
          <a:solidFill>
            <a:srgbClr val="FFFFCC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4959872" y="-3421229"/>
              <a:ext cx="4129614" cy="785281"/>
            </a:xfrm>
            <a:prstGeom prst="wedgeRoundRectCallout">
              <a:avLst>
                <a:gd name="adj1" fmla="val 54435"/>
                <a:gd name="adj2" fmla="val -2226"/>
                <a:gd name="adj3" fmla="val 16667"/>
              </a:avLst>
            </a:prstGeom>
            <a:solidFill>
              <a:srgbClr val="C4DA6C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5045866" y="-3292238"/>
              <a:ext cx="3919075" cy="518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latin typeface="+mn-ea"/>
                </a:rPr>
                <a:t>数一数有几只气球？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9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47" y="830808"/>
            <a:ext cx="908002" cy="10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0496" y="2246385"/>
            <a:ext cx="6585598" cy="27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"/>
          <p:cNvGrpSpPr/>
          <p:nvPr/>
        </p:nvGrpSpPr>
        <p:grpSpPr bwMode="auto">
          <a:xfrm>
            <a:off x="4763069" y="858929"/>
            <a:ext cx="5537154" cy="792449"/>
            <a:chOff x="2543042" y="-3421229"/>
            <a:chExt cx="6546444" cy="785281"/>
          </a:xfrm>
          <a:solidFill>
            <a:srgbClr val="FFFFCC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2543042" y="-3421229"/>
              <a:ext cx="6546444" cy="785281"/>
            </a:xfrm>
            <a:prstGeom prst="wedgeRoundRectCallout">
              <a:avLst>
                <a:gd name="adj1" fmla="val 54435"/>
                <a:gd name="adj2" fmla="val -2226"/>
                <a:gd name="adj3" fmla="val 16667"/>
              </a:avLst>
            </a:prstGeom>
            <a:solidFill>
              <a:srgbClr val="95C163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865751" y="-3292238"/>
              <a:ext cx="6099189" cy="518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latin typeface="+mn-ea"/>
                </a:rPr>
                <a:t>两只手拿</a:t>
              </a:r>
              <a:r>
                <a:rPr lang="en-US" altLang="zh-CN" sz="2800" dirty="0" smtClean="0">
                  <a:latin typeface="+mn-ea"/>
                </a:rPr>
                <a:t>6</a:t>
              </a:r>
              <a:r>
                <a:rPr lang="zh-CN" altLang="en-US" sz="2800" dirty="0" smtClean="0">
                  <a:latin typeface="+mn-ea"/>
                </a:rPr>
                <a:t>个气球，可以怎样拿？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9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47" y="830808"/>
            <a:ext cx="908002" cy="10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4327" y="1951630"/>
            <a:ext cx="2382174" cy="27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矩形 78"/>
          <p:cNvSpPr/>
          <p:nvPr/>
        </p:nvSpPr>
        <p:spPr>
          <a:xfrm>
            <a:off x="3454095" y="4775332"/>
            <a:ext cx="1275192" cy="1282890"/>
          </a:xfrm>
          <a:prstGeom prst="rect">
            <a:avLst/>
          </a:prstGeom>
          <a:noFill/>
          <a:ln w="19050">
            <a:solidFill>
              <a:srgbClr val="A1C4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+mn-ea"/>
            </a:endParaRPr>
          </a:p>
        </p:txBody>
      </p:sp>
      <p:grpSp>
        <p:nvGrpSpPr>
          <p:cNvPr id="81" name="组合 32"/>
          <p:cNvGrpSpPr/>
          <p:nvPr/>
        </p:nvGrpSpPr>
        <p:grpSpPr bwMode="auto">
          <a:xfrm>
            <a:off x="2136865" y="4779120"/>
            <a:ext cx="928687" cy="1115357"/>
            <a:chOff x="1714480" y="3027999"/>
            <a:chExt cx="928694" cy="1115387"/>
          </a:xfrm>
        </p:grpSpPr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2013880" y="3027999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6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5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6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87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88" name="直接连接符 87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50"/>
          <p:cNvGrpSpPr/>
          <p:nvPr/>
        </p:nvGrpSpPr>
        <p:grpSpPr bwMode="auto">
          <a:xfrm>
            <a:off x="3602133" y="4795612"/>
            <a:ext cx="998231" cy="1167075"/>
            <a:chOff x="5495400" y="3432195"/>
            <a:chExt cx="998231" cy="1167075"/>
          </a:xfrm>
        </p:grpSpPr>
        <p:grpSp>
          <p:nvGrpSpPr>
            <p:cNvPr id="91" name="组合 31"/>
            <p:cNvGrpSpPr/>
            <p:nvPr/>
          </p:nvGrpSpPr>
          <p:grpSpPr bwMode="auto">
            <a:xfrm>
              <a:off x="5500682" y="3432195"/>
              <a:ext cx="928687" cy="1101708"/>
              <a:chOff x="1714480" y="3041648"/>
              <a:chExt cx="928694" cy="1101738"/>
            </a:xfrm>
          </p:grpSpPr>
          <p:sp>
            <p:nvSpPr>
              <p:cNvPr id="94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+mn-ea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7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98" name="直接连接符 9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2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2011500" y="5491556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745188" y="5498653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5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2" name="TextBox 24"/>
          <p:cNvSpPr txBox="1">
            <a:spLocks noChangeArrowheads="1"/>
          </p:cNvSpPr>
          <p:nvPr/>
        </p:nvSpPr>
        <p:spPr bwMode="auto">
          <a:xfrm>
            <a:off x="3651113" y="5518659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3" name="TextBox 24"/>
          <p:cNvSpPr txBox="1">
            <a:spLocks noChangeArrowheads="1"/>
          </p:cNvSpPr>
          <p:nvPr/>
        </p:nvSpPr>
        <p:spPr bwMode="auto">
          <a:xfrm>
            <a:off x="4264932" y="551186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0" grpId="0"/>
      <p:bldP spid="101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>
            <a:off x="4763069" y="858929"/>
            <a:ext cx="5537154" cy="792449"/>
            <a:chOff x="2543042" y="-3421229"/>
            <a:chExt cx="6546444" cy="785281"/>
          </a:xfrm>
          <a:solidFill>
            <a:srgbClr val="ABD274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2543042" y="-3421229"/>
              <a:ext cx="6546444" cy="785281"/>
            </a:xfrm>
            <a:prstGeom prst="wedgeRoundRectCallout">
              <a:avLst>
                <a:gd name="adj1" fmla="val 54435"/>
                <a:gd name="adj2" fmla="val -2226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865751" y="-3292238"/>
              <a:ext cx="6099189" cy="51848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latin typeface="+mn-ea"/>
                </a:rPr>
                <a:t>两只手拿</a:t>
              </a:r>
              <a:r>
                <a:rPr lang="en-US" altLang="zh-CN" sz="2800" dirty="0" smtClean="0">
                  <a:latin typeface="+mn-ea"/>
                </a:rPr>
                <a:t>6</a:t>
              </a:r>
              <a:r>
                <a:rPr lang="zh-CN" altLang="en-US" sz="2800" dirty="0" smtClean="0">
                  <a:latin typeface="+mn-ea"/>
                </a:rPr>
                <a:t>个气球，可以怎样拿？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9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47" y="830808"/>
            <a:ext cx="908002" cy="10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696" y="1775595"/>
            <a:ext cx="2382174" cy="27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矩形 78"/>
          <p:cNvSpPr/>
          <p:nvPr/>
        </p:nvSpPr>
        <p:spPr>
          <a:xfrm>
            <a:off x="2341464" y="4599297"/>
            <a:ext cx="1275192" cy="1282890"/>
          </a:xfrm>
          <a:prstGeom prst="rect">
            <a:avLst/>
          </a:prstGeom>
          <a:noFill/>
          <a:ln w="19050"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024234" y="4603085"/>
            <a:ext cx="928687" cy="1115357"/>
            <a:chOff x="1714480" y="3027999"/>
            <a:chExt cx="928694" cy="1115387"/>
          </a:xfrm>
        </p:grpSpPr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2013880" y="3027999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5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6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88" name="直接连接符 87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50"/>
          <p:cNvGrpSpPr/>
          <p:nvPr/>
        </p:nvGrpSpPr>
        <p:grpSpPr bwMode="auto">
          <a:xfrm>
            <a:off x="2489502" y="4619577"/>
            <a:ext cx="998231" cy="1167075"/>
            <a:chOff x="5495400" y="3432195"/>
            <a:chExt cx="998231" cy="1167075"/>
          </a:xfrm>
        </p:grpSpPr>
        <p:grpSp>
          <p:nvGrpSpPr>
            <p:cNvPr id="6" name="组合 31"/>
            <p:cNvGrpSpPr/>
            <p:nvPr/>
          </p:nvGrpSpPr>
          <p:grpSpPr bwMode="auto">
            <a:xfrm>
              <a:off x="5500682" y="3432195"/>
              <a:ext cx="928687" cy="1101708"/>
              <a:chOff x="1714480" y="3041648"/>
              <a:chExt cx="928694" cy="1101738"/>
            </a:xfrm>
          </p:grpSpPr>
          <p:sp>
            <p:nvSpPr>
              <p:cNvPr id="94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98" name="直接连接符 9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2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898869" y="531552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1632557" y="532261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2" name="TextBox 24"/>
          <p:cNvSpPr txBox="1">
            <a:spLocks noChangeArrowheads="1"/>
          </p:cNvSpPr>
          <p:nvPr/>
        </p:nvSpPr>
        <p:spPr bwMode="auto">
          <a:xfrm>
            <a:off x="2538482" y="5295326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3" name="TextBox 24"/>
          <p:cNvSpPr txBox="1">
            <a:spLocks noChangeArrowheads="1"/>
          </p:cNvSpPr>
          <p:nvPr/>
        </p:nvSpPr>
        <p:spPr bwMode="auto">
          <a:xfrm>
            <a:off x="3152301" y="528853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1" name="Picture 4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8352" y="1755519"/>
            <a:ext cx="2825085" cy="26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50"/>
          <p:cNvGrpSpPr/>
          <p:nvPr/>
        </p:nvGrpSpPr>
        <p:grpSpPr bwMode="auto">
          <a:xfrm>
            <a:off x="4852878" y="4635497"/>
            <a:ext cx="998231" cy="1167075"/>
            <a:chOff x="5495400" y="3432195"/>
            <a:chExt cx="998231" cy="1167075"/>
          </a:xfrm>
        </p:grpSpPr>
        <p:grpSp>
          <p:nvGrpSpPr>
            <p:cNvPr id="33" name="组合 31"/>
            <p:cNvGrpSpPr/>
            <p:nvPr/>
          </p:nvGrpSpPr>
          <p:grpSpPr bwMode="auto">
            <a:xfrm>
              <a:off x="5500684" y="3432197"/>
              <a:ext cx="928686" cy="1101709"/>
              <a:chOff x="1714480" y="3041648"/>
              <a:chExt cx="928694" cy="1101738"/>
            </a:xfrm>
          </p:grpSpPr>
          <p:sp>
            <p:nvSpPr>
              <p:cNvPr id="36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39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4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24"/>
          <p:cNvSpPr txBox="1">
            <a:spLocks noChangeArrowheads="1"/>
          </p:cNvSpPr>
          <p:nvPr/>
        </p:nvSpPr>
        <p:spPr bwMode="auto">
          <a:xfrm>
            <a:off x="4901858" y="5311246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5515677" y="530445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42600" y="4615217"/>
            <a:ext cx="1275192" cy="1282890"/>
          </a:xfrm>
          <a:prstGeom prst="rect">
            <a:avLst/>
          </a:prstGeom>
          <a:noFill/>
          <a:ln w="19050"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45" name="组合 50"/>
          <p:cNvGrpSpPr/>
          <p:nvPr/>
        </p:nvGrpSpPr>
        <p:grpSpPr bwMode="auto">
          <a:xfrm>
            <a:off x="6490638" y="4635497"/>
            <a:ext cx="998231" cy="1167075"/>
            <a:chOff x="5495400" y="3432195"/>
            <a:chExt cx="998231" cy="1167075"/>
          </a:xfrm>
        </p:grpSpPr>
        <p:grpSp>
          <p:nvGrpSpPr>
            <p:cNvPr id="46" name="组合 31"/>
            <p:cNvGrpSpPr/>
            <p:nvPr/>
          </p:nvGrpSpPr>
          <p:grpSpPr bwMode="auto">
            <a:xfrm>
              <a:off x="5500684" y="3432197"/>
              <a:ext cx="928686" cy="1101709"/>
              <a:chOff x="1714480" y="3041648"/>
              <a:chExt cx="928694" cy="1101738"/>
            </a:xfrm>
          </p:grpSpPr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52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53" name="直接连接符 52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7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539618" y="5311246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7126141" y="5318103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>
            <a:off x="4763069" y="858929"/>
            <a:ext cx="5537154" cy="792449"/>
            <a:chOff x="2543042" y="-3421229"/>
            <a:chExt cx="6546444" cy="785281"/>
          </a:xfrm>
          <a:solidFill>
            <a:srgbClr val="FFFFCC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2543042" y="-3421229"/>
              <a:ext cx="6546444" cy="785281"/>
            </a:xfrm>
            <a:prstGeom prst="wedgeRoundRectCallout">
              <a:avLst>
                <a:gd name="adj1" fmla="val 54435"/>
                <a:gd name="adj2" fmla="val -2226"/>
                <a:gd name="adj3" fmla="val 16667"/>
              </a:avLst>
            </a:prstGeom>
            <a:solidFill>
              <a:srgbClr val="ABD274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865751" y="-3292238"/>
              <a:ext cx="6099189" cy="518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latin typeface="+mn-ea"/>
                </a:rPr>
                <a:t>两只手拿</a:t>
              </a:r>
              <a:r>
                <a:rPr lang="en-US" altLang="zh-CN" sz="2800" dirty="0" smtClean="0">
                  <a:latin typeface="+mn-ea"/>
                </a:rPr>
                <a:t>6</a:t>
              </a:r>
              <a:r>
                <a:rPr lang="zh-CN" altLang="en-US" sz="2800" dirty="0" smtClean="0">
                  <a:latin typeface="+mn-ea"/>
                </a:rPr>
                <a:t>个气球，可以怎样拿？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9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47" y="830808"/>
            <a:ext cx="908002" cy="10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696" y="1775595"/>
            <a:ext cx="2382174" cy="27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矩形 78"/>
          <p:cNvSpPr/>
          <p:nvPr/>
        </p:nvSpPr>
        <p:spPr>
          <a:xfrm>
            <a:off x="2340140" y="4589506"/>
            <a:ext cx="1275192" cy="1282890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+mn-ea"/>
            </a:endParaRP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024234" y="4603085"/>
            <a:ext cx="928687" cy="1115357"/>
            <a:chOff x="1714480" y="3027999"/>
            <a:chExt cx="928694" cy="1115387"/>
          </a:xfrm>
        </p:grpSpPr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2013880" y="3027999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6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5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6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88" name="直接连接符 87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50"/>
          <p:cNvGrpSpPr/>
          <p:nvPr/>
        </p:nvGrpSpPr>
        <p:grpSpPr bwMode="auto">
          <a:xfrm>
            <a:off x="2489502" y="4619577"/>
            <a:ext cx="998231" cy="1167075"/>
            <a:chOff x="5495400" y="3432195"/>
            <a:chExt cx="998231" cy="1167075"/>
          </a:xfrm>
        </p:grpSpPr>
        <p:grpSp>
          <p:nvGrpSpPr>
            <p:cNvPr id="6" name="组合 31"/>
            <p:cNvGrpSpPr/>
            <p:nvPr/>
          </p:nvGrpSpPr>
          <p:grpSpPr bwMode="auto">
            <a:xfrm>
              <a:off x="5500682" y="3432195"/>
              <a:ext cx="928687" cy="1101708"/>
              <a:chOff x="1714480" y="3041648"/>
              <a:chExt cx="928694" cy="1101738"/>
            </a:xfrm>
          </p:grpSpPr>
          <p:sp>
            <p:nvSpPr>
              <p:cNvPr id="94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+mn-ea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98" name="直接连接符 9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2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898869" y="531552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1632557" y="532261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5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2" name="TextBox 24"/>
          <p:cNvSpPr txBox="1">
            <a:spLocks noChangeArrowheads="1"/>
          </p:cNvSpPr>
          <p:nvPr/>
        </p:nvSpPr>
        <p:spPr bwMode="auto">
          <a:xfrm>
            <a:off x="2538482" y="5295326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3" name="TextBox 24"/>
          <p:cNvSpPr txBox="1">
            <a:spLocks noChangeArrowheads="1"/>
          </p:cNvSpPr>
          <p:nvPr/>
        </p:nvSpPr>
        <p:spPr bwMode="auto">
          <a:xfrm>
            <a:off x="3152301" y="528853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1" name="Picture 4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8352" y="1755519"/>
            <a:ext cx="2825085" cy="26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50"/>
          <p:cNvGrpSpPr/>
          <p:nvPr/>
        </p:nvGrpSpPr>
        <p:grpSpPr bwMode="auto">
          <a:xfrm>
            <a:off x="4852878" y="4635497"/>
            <a:ext cx="998231" cy="1167075"/>
            <a:chOff x="5495400" y="3432195"/>
            <a:chExt cx="998231" cy="1167075"/>
          </a:xfrm>
        </p:grpSpPr>
        <p:grpSp>
          <p:nvGrpSpPr>
            <p:cNvPr id="11" name="组合 31"/>
            <p:cNvGrpSpPr/>
            <p:nvPr/>
          </p:nvGrpSpPr>
          <p:grpSpPr bwMode="auto">
            <a:xfrm>
              <a:off x="5500684" y="3432197"/>
              <a:ext cx="928686" cy="1101709"/>
              <a:chOff x="1714480" y="3041648"/>
              <a:chExt cx="928694" cy="1101738"/>
            </a:xfrm>
          </p:grpSpPr>
          <p:sp>
            <p:nvSpPr>
              <p:cNvPr id="36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+mn-ea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4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24"/>
          <p:cNvSpPr txBox="1">
            <a:spLocks noChangeArrowheads="1"/>
          </p:cNvSpPr>
          <p:nvPr/>
        </p:nvSpPr>
        <p:spPr bwMode="auto">
          <a:xfrm>
            <a:off x="4901858" y="5311246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5515677" y="530445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400785" y="4615022"/>
            <a:ext cx="1275192" cy="1282890"/>
          </a:xfrm>
          <a:prstGeom prst="rect">
            <a:avLst/>
          </a:prstGeom>
          <a:noFill/>
          <a:ln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+mn-ea"/>
            </a:endParaRPr>
          </a:p>
        </p:txBody>
      </p:sp>
      <p:grpSp>
        <p:nvGrpSpPr>
          <p:cNvPr id="13" name="组合 50"/>
          <p:cNvGrpSpPr/>
          <p:nvPr/>
        </p:nvGrpSpPr>
        <p:grpSpPr bwMode="auto">
          <a:xfrm>
            <a:off x="6490638" y="4635497"/>
            <a:ext cx="998231" cy="1167075"/>
            <a:chOff x="5495400" y="3432195"/>
            <a:chExt cx="998231" cy="1167075"/>
          </a:xfrm>
        </p:grpSpPr>
        <p:grpSp>
          <p:nvGrpSpPr>
            <p:cNvPr id="14" name="组合 31"/>
            <p:cNvGrpSpPr/>
            <p:nvPr/>
          </p:nvGrpSpPr>
          <p:grpSpPr bwMode="auto">
            <a:xfrm>
              <a:off x="5500684" y="3432197"/>
              <a:ext cx="928686" cy="1101709"/>
              <a:chOff x="1714480" y="3041648"/>
              <a:chExt cx="928694" cy="1101738"/>
            </a:xfrm>
          </p:grpSpPr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+mn-ea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53" name="直接连接符 52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7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539618" y="5311246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7126141" y="5318103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7" name="Picture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7169" y="1821805"/>
            <a:ext cx="2306450" cy="26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组合 50"/>
          <p:cNvGrpSpPr/>
          <p:nvPr/>
        </p:nvGrpSpPr>
        <p:grpSpPr bwMode="auto">
          <a:xfrm>
            <a:off x="9427152" y="4678715"/>
            <a:ext cx="998231" cy="1167075"/>
            <a:chOff x="5495400" y="3432195"/>
            <a:chExt cx="998231" cy="1167075"/>
          </a:xfrm>
        </p:grpSpPr>
        <p:grpSp>
          <p:nvGrpSpPr>
            <p:cNvPr id="59" name="组合 31"/>
            <p:cNvGrpSpPr/>
            <p:nvPr/>
          </p:nvGrpSpPr>
          <p:grpSpPr bwMode="auto">
            <a:xfrm>
              <a:off x="5500686" y="3432197"/>
              <a:ext cx="928686" cy="1101709"/>
              <a:chOff x="1714480" y="3041648"/>
              <a:chExt cx="928694" cy="1101738"/>
            </a:xfrm>
          </p:grpSpPr>
          <p:sp>
            <p:nvSpPr>
              <p:cNvPr id="62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+mn-ea"/>
                    <a:cs typeface="Arial" panose="020B0604020202020204" pitchFamily="34" charset="0"/>
                  </a:rPr>
                  <a:t>6</a:t>
                </a:r>
                <a:endParaRPr lang="zh-CN" altLang="zh-CN" sz="2800" dirty="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66" name="直接连接符 65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0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9476132" y="5354464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10089951" y="5347673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40260" y="4678717"/>
            <a:ext cx="1275192" cy="1282890"/>
          </a:xfrm>
          <a:prstGeom prst="rect">
            <a:avLst/>
          </a:prstGeom>
          <a:noFill/>
          <a:ln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29" y="639739"/>
            <a:ext cx="3053687" cy="9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6802" y="3641666"/>
            <a:ext cx="5322627" cy="20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2585545" y="2085681"/>
            <a:ext cx="8115779" cy="1384996"/>
            <a:chOff x="4101494" y="-1806784"/>
            <a:chExt cx="6480034" cy="921419"/>
          </a:xfrm>
          <a:solidFill>
            <a:srgbClr val="FFFFCC"/>
          </a:solidFill>
          <a:effectLst/>
        </p:grpSpPr>
        <p:sp>
          <p:nvSpPr>
            <p:cNvPr id="5" name="圆角矩形标注 4"/>
            <p:cNvSpPr/>
            <p:nvPr/>
          </p:nvSpPr>
          <p:spPr>
            <a:xfrm>
              <a:off x="4101494" y="-1752230"/>
              <a:ext cx="6319534" cy="856669"/>
            </a:xfrm>
            <a:prstGeom prst="wedgeRoundRectCallout">
              <a:avLst>
                <a:gd name="adj1" fmla="val 53294"/>
                <a:gd name="adj2" fmla="val -19083"/>
                <a:gd name="adj3" fmla="val 16667"/>
              </a:avLst>
            </a:prstGeom>
            <a:solidFill>
              <a:srgbClr val="ABD274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160996" y="-1806784"/>
              <a:ext cx="6420532" cy="921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dirty="0">
                  <a:latin typeface="+mn-ea"/>
                </a:rPr>
                <a:t>把</a:t>
              </a:r>
              <a:r>
                <a:rPr lang="en-US" altLang="zh-CN" sz="2800" dirty="0">
                  <a:solidFill>
                    <a:srgbClr val="FF0000"/>
                  </a:solidFill>
                  <a:latin typeface="+mn-ea"/>
                </a:rPr>
                <a:t>7</a:t>
              </a:r>
              <a:r>
                <a:rPr lang="zh-CN" altLang="en-US" sz="2800" dirty="0">
                  <a:latin typeface="+mn-ea"/>
                </a:rPr>
                <a:t>个  </a:t>
              </a:r>
              <a:r>
                <a:rPr lang="zh-CN" altLang="en-US" sz="2800" dirty="0" smtClean="0">
                  <a:latin typeface="+mn-ea"/>
                </a:rPr>
                <a:t> 分成</a:t>
              </a:r>
              <a:r>
                <a:rPr lang="zh-CN" altLang="en-US" sz="2800" dirty="0">
                  <a:latin typeface="+mn-ea"/>
                </a:rPr>
                <a:t>两堆，有几种分法？先分一分，再填一填。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6648" y="2237509"/>
            <a:ext cx="396638" cy="3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065" y="433506"/>
            <a:ext cx="3053687" cy="9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8693" y="2790332"/>
            <a:ext cx="5322627" cy="20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3333373" y="1786140"/>
            <a:ext cx="7431014" cy="1110321"/>
            <a:chOff x="4101494" y="-1806784"/>
            <a:chExt cx="6480034" cy="911223"/>
          </a:xfrm>
          <a:solidFill>
            <a:srgbClr val="ABD274"/>
          </a:solidFill>
          <a:effectLst/>
        </p:grpSpPr>
        <p:sp>
          <p:nvSpPr>
            <p:cNvPr id="5" name="圆角矩形标注 4"/>
            <p:cNvSpPr/>
            <p:nvPr/>
          </p:nvSpPr>
          <p:spPr>
            <a:xfrm>
              <a:off x="4101494" y="-1752230"/>
              <a:ext cx="6319534" cy="856669"/>
            </a:xfrm>
            <a:prstGeom prst="wedgeRoundRectCallout">
              <a:avLst>
                <a:gd name="adj1" fmla="val 53294"/>
                <a:gd name="adj2" fmla="val -19083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160996" y="-1806784"/>
              <a:ext cx="6420532" cy="7830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atin typeface="+mn-ea"/>
                </a:rPr>
                <a:t>把</a:t>
              </a:r>
              <a:r>
                <a:rPr lang="en-US" altLang="zh-CN" sz="2800" dirty="0">
                  <a:solidFill>
                    <a:srgbClr val="FF0000"/>
                  </a:solidFill>
                  <a:latin typeface="+mn-ea"/>
                </a:rPr>
                <a:t>7</a:t>
              </a:r>
              <a:r>
                <a:rPr lang="zh-CN" altLang="en-US" sz="2800" dirty="0">
                  <a:latin typeface="+mn-ea"/>
                </a:rPr>
                <a:t>个  </a:t>
              </a:r>
              <a:r>
                <a:rPr lang="zh-CN" altLang="en-US" sz="2800" dirty="0" smtClean="0">
                  <a:latin typeface="+mn-ea"/>
                </a:rPr>
                <a:t>  分成</a:t>
              </a:r>
              <a:r>
                <a:rPr lang="zh-CN" altLang="en-US" sz="2800" dirty="0">
                  <a:latin typeface="+mn-ea"/>
                </a:rPr>
                <a:t>两堆，有几种分法？先分一分，再填一填。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393" y="1871882"/>
            <a:ext cx="396638" cy="3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50"/>
          <p:cNvGrpSpPr/>
          <p:nvPr/>
        </p:nvGrpSpPr>
        <p:grpSpPr bwMode="auto">
          <a:xfrm>
            <a:off x="622065" y="4731031"/>
            <a:ext cx="998231" cy="1167075"/>
            <a:chOff x="5495400" y="3432195"/>
            <a:chExt cx="998231" cy="1167075"/>
          </a:xfrm>
        </p:grpSpPr>
        <p:grpSp>
          <p:nvGrpSpPr>
            <p:cNvPr id="11" name="组合 31"/>
            <p:cNvGrpSpPr/>
            <p:nvPr/>
          </p:nvGrpSpPr>
          <p:grpSpPr bwMode="auto">
            <a:xfrm>
              <a:off x="5500688" y="3432197"/>
              <a:ext cx="928686" cy="1101709"/>
              <a:chOff x="1714480" y="3041648"/>
              <a:chExt cx="928694" cy="1101738"/>
            </a:xfrm>
          </p:grpSpPr>
          <p:sp>
            <p:nvSpPr>
              <p:cNvPr id="14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671045" y="540678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284864" y="5399989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11787" y="4710751"/>
            <a:ext cx="1275192" cy="1282890"/>
          </a:xfrm>
          <a:prstGeom prst="rect">
            <a:avLst/>
          </a:prstGeom>
          <a:noFill/>
          <a:ln>
            <a:solidFill>
              <a:srgbClr val="E042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23" name="组合 50"/>
          <p:cNvGrpSpPr/>
          <p:nvPr/>
        </p:nvGrpSpPr>
        <p:grpSpPr bwMode="auto">
          <a:xfrm>
            <a:off x="2259825" y="4731031"/>
            <a:ext cx="998231" cy="1167075"/>
            <a:chOff x="5495400" y="3432195"/>
            <a:chExt cx="998231" cy="1167075"/>
          </a:xfrm>
        </p:grpSpPr>
        <p:grpSp>
          <p:nvGrpSpPr>
            <p:cNvPr id="24" name="组合 31"/>
            <p:cNvGrpSpPr/>
            <p:nvPr/>
          </p:nvGrpSpPr>
          <p:grpSpPr bwMode="auto">
            <a:xfrm>
              <a:off x="5500688" y="3432197"/>
              <a:ext cx="928686" cy="1101709"/>
              <a:chOff x="1714480" y="3041648"/>
              <a:chExt cx="928694" cy="1101738"/>
            </a:xfrm>
          </p:grpSpPr>
          <p:sp>
            <p:nvSpPr>
              <p:cNvPr id="27" name="TextBox 24"/>
              <p:cNvSpPr txBox="1">
                <a:spLocks noChangeArrowheads="1"/>
              </p:cNvSpPr>
              <p:nvPr/>
            </p:nvSpPr>
            <p:spPr bwMode="auto">
              <a:xfrm>
                <a:off x="2027528" y="3041648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30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2308805" y="5406780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895328" y="5413637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5" name="Group 26"/>
          <p:cNvGrpSpPr/>
          <p:nvPr/>
        </p:nvGrpSpPr>
        <p:grpSpPr bwMode="auto">
          <a:xfrm>
            <a:off x="491550" y="4002753"/>
            <a:ext cx="3084161" cy="487360"/>
            <a:chOff x="921" y="845"/>
            <a:chExt cx="2593" cy="372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1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0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8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" y="845"/>
              <a:ext cx="3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宽屏</PresentationFormat>
  <Paragraphs>112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Calibri</vt:lpstr>
      <vt:lpstr>黑体</vt:lpstr>
      <vt:lpstr>楷体</vt:lpstr>
      <vt:lpstr>Arial</vt:lpstr>
      <vt:lpstr>宋体</vt:lpstr>
      <vt:lpstr>楷体_GB2312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2023-01-16T20:35:23Z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6BF93A6FFAD5450F8E2E526BB78BE115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