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294" r:id="rId3"/>
    <p:sldId id="308" r:id="rId4"/>
    <p:sldId id="309" r:id="rId5"/>
    <p:sldId id="301" r:id="rId6"/>
    <p:sldId id="300" r:id="rId7"/>
    <p:sldId id="306" r:id="rId8"/>
    <p:sldId id="302" r:id="rId9"/>
    <p:sldId id="290" r:id="rId10"/>
    <p:sldId id="292" r:id="rId11"/>
    <p:sldId id="293" r:id="rId12"/>
    <p:sldId id="296" r:id="rId13"/>
    <p:sldId id="304" r:id="rId14"/>
    <p:sldId id="305" r:id="rId15"/>
    <p:sldId id="295" r:id="rId16"/>
    <p:sldId id="297" r:id="rId17"/>
    <p:sldId id="298" r:id="rId18"/>
    <p:sldId id="276" r:id="rId19"/>
    <p:sldId id="310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0066"/>
    <a:srgbClr val="E02645"/>
    <a:srgbClr val="855C19"/>
    <a:srgbClr val="B17A21"/>
    <a:srgbClr val="4EA72F"/>
    <a:srgbClr val="881C36"/>
    <a:srgbClr val="151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558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C29D-CEFE-48D5-A1B1-7EDC466A371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B49F-AC3A-489B-984F-0E6FE8283F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8B49F-AC3A-489B-984F-0E6FE8283F1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769870" y="3373317"/>
            <a:ext cx="5144891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E9F79A-D9D3-41D0-86F4-87BE93CDB9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10874FFE-D721-4F7C-BAB4-8330BCD23679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C8AE6BE7-E416-4357-A673-C5A367D016B1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2D66736E-7E51-462C-8E82-BFF4B36B76F0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A188B334-E1BF-4B55-B669-2DFF988D205A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66D42641-1F9D-4924-A5AF-136DFBD9FA2B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D7062D68-F76F-4B65-BFD6-918021D89F7A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8D9AAB23-0A48-4662-81E4-8078D9FB1AA4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F8ABA656-424C-47C7-8799-6A928A973D4F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6757A4DF-7C3E-4800-9213-7E23229514F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7E47245B-63DD-46EB-AD97-B8BCE899F0AD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7D51646C-5008-4D08-B64C-602D807A264E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6645071 w 7383683"/>
              <a:gd name="T1" fmla="*/ 6234443 h 3577320"/>
              <a:gd name="T2" fmla="*/ 6645053 w 7383683"/>
              <a:gd name="T3" fmla="*/ 6234050 h 3577320"/>
              <a:gd name="T4" fmla="*/ 6645071 w 7383683"/>
              <a:gd name="T5" fmla="*/ 6233658 h 3577320"/>
              <a:gd name="T6" fmla="*/ 6645088 w 7383683"/>
              <a:gd name="T7" fmla="*/ 6234050 h 3577320"/>
              <a:gd name="T8" fmla="*/ 2440926 w 7383683"/>
              <a:gd name="T9" fmla="*/ 12468101 h 3577320"/>
              <a:gd name="T10" fmla="*/ 2611618 w 7383683"/>
              <a:gd name="T11" fmla="*/ 12446086 h 3577320"/>
              <a:gd name="T12" fmla="*/ 2625015 w 7383683"/>
              <a:gd name="T13" fmla="*/ 12446331 h 3577320"/>
              <a:gd name="T14" fmla="*/ 3679352 w 7383683"/>
              <a:gd name="T15" fmla="*/ 12468101 h 3577320"/>
              <a:gd name="T16" fmla="*/ 3679419 w 7383683"/>
              <a:gd name="T17" fmla="*/ 12468101 h 3577320"/>
              <a:gd name="T18" fmla="*/ 3984803 w 7383683"/>
              <a:gd name="T19" fmla="*/ 12433268 h 3577320"/>
              <a:gd name="T20" fmla="*/ 6613084 w 7383683"/>
              <a:gd name="T21" fmla="*/ 6998082 h 3577320"/>
              <a:gd name="T22" fmla="*/ 6624738 w 7383683"/>
              <a:gd name="T23" fmla="*/ 6719532 h 3577320"/>
              <a:gd name="T24" fmla="*/ 6624773 w 7383683"/>
              <a:gd name="T25" fmla="*/ 6719532 h 3577320"/>
              <a:gd name="T26" fmla="*/ 6613116 w 7383683"/>
              <a:gd name="T27" fmla="*/ 6998082 h 3577320"/>
              <a:gd name="T28" fmla="*/ 3984836 w 7383683"/>
              <a:gd name="T29" fmla="*/ 12433268 h 3577320"/>
              <a:gd name="T30" fmla="*/ 3679451 w 7383683"/>
              <a:gd name="T31" fmla="*/ 12468101 h 3577320"/>
              <a:gd name="T32" fmla="*/ 6838053 w 7383683"/>
              <a:gd name="T33" fmla="*/ 12468101 h 3577320"/>
              <a:gd name="T34" fmla="*/ 6873583 w 7383683"/>
              <a:gd name="T35" fmla="*/ 12468101 h 3577320"/>
              <a:gd name="T36" fmla="*/ 17367038 w 7383683"/>
              <a:gd name="T37" fmla="*/ 12468101 h 3577320"/>
              <a:gd name="T38" fmla="*/ 17367038 w 7383683"/>
              <a:gd name="T39" fmla="*/ 6719532 h 3577320"/>
              <a:gd name="T40" fmla="*/ 17367038 w 7383683"/>
              <a:gd name="T41" fmla="*/ 5748569 h 3577320"/>
              <a:gd name="T42" fmla="*/ 17367038 w 7383683"/>
              <a:gd name="T43" fmla="*/ 0 h 3577320"/>
              <a:gd name="T44" fmla="*/ 6925445 w 7383683"/>
              <a:gd name="T45" fmla="*/ 0 h 3577320"/>
              <a:gd name="T46" fmla="*/ 6786191 w 7383683"/>
              <a:gd name="T47" fmla="*/ 0 h 3577320"/>
              <a:gd name="T48" fmla="*/ 3679451 w 7383683"/>
              <a:gd name="T49" fmla="*/ 0 h 3577320"/>
              <a:gd name="T50" fmla="*/ 3984836 w 7383683"/>
              <a:gd name="T51" fmla="*/ 34834 h 3577320"/>
              <a:gd name="T52" fmla="*/ 6613116 w 7383683"/>
              <a:gd name="T53" fmla="*/ 5470024 h 3577320"/>
              <a:gd name="T54" fmla="*/ 6624773 w 7383683"/>
              <a:gd name="T55" fmla="*/ 5748569 h 3577320"/>
              <a:gd name="T56" fmla="*/ 6624738 w 7383683"/>
              <a:gd name="T57" fmla="*/ 5748569 h 3577320"/>
              <a:gd name="T58" fmla="*/ 6613084 w 7383683"/>
              <a:gd name="T59" fmla="*/ 5470024 h 3577320"/>
              <a:gd name="T60" fmla="*/ 3984803 w 7383683"/>
              <a:gd name="T61" fmla="*/ 34834 h 3577320"/>
              <a:gd name="T62" fmla="*/ 3679419 w 7383683"/>
              <a:gd name="T63" fmla="*/ 0 h 3577320"/>
              <a:gd name="T64" fmla="*/ 3679352 w 7383683"/>
              <a:gd name="T65" fmla="*/ 0 h 3577320"/>
              <a:gd name="T66" fmla="*/ 2625015 w 7383683"/>
              <a:gd name="T67" fmla="*/ 21773 h 3577320"/>
              <a:gd name="T68" fmla="*/ 2611619 w 7383683"/>
              <a:gd name="T69" fmla="*/ 22015 h 3577320"/>
              <a:gd name="T70" fmla="*/ 2440926 w 7383683"/>
              <a:gd name="T71" fmla="*/ 0 h 3577320"/>
              <a:gd name="T72" fmla="*/ 2204900 w 7383683"/>
              <a:gd name="T73" fmla="*/ 30441 h 3577320"/>
              <a:gd name="T74" fmla="*/ 2203278 w 7383683"/>
              <a:gd name="T75" fmla="*/ 30478 h 3577320"/>
              <a:gd name="T76" fmla="*/ 2110830 w 7383683"/>
              <a:gd name="T77" fmla="*/ 34834 h 3577320"/>
              <a:gd name="T78" fmla="*/ 2076464 w 7383683"/>
              <a:gd name="T79" fmla="*/ 76969 h 3577320"/>
              <a:gd name="T80" fmla="*/ 1948994 w 7383683"/>
              <a:gd name="T81" fmla="*/ 126654 h 3577320"/>
              <a:gd name="T82" fmla="*/ 0 w 7383683"/>
              <a:gd name="T83" fmla="*/ 6234050 h 3577320"/>
              <a:gd name="T84" fmla="*/ 1948994 w 7383683"/>
              <a:gd name="T85" fmla="*/ 12341449 h 3577320"/>
              <a:gd name="T86" fmla="*/ 2076464 w 7383683"/>
              <a:gd name="T87" fmla="*/ 12391135 h 3577320"/>
              <a:gd name="T88" fmla="*/ 2110830 w 7383683"/>
              <a:gd name="T89" fmla="*/ 12433268 h 3577320"/>
              <a:gd name="T90" fmla="*/ 2203278 w 7383683"/>
              <a:gd name="T91" fmla="*/ 12437624 h 3577320"/>
              <a:gd name="T92" fmla="*/ 2204892 w 7383683"/>
              <a:gd name="T93" fmla="*/ 12437661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8E224B-259A-45B8-9ACD-04B7D2C3299F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EE6C0D65-9D64-452F-BECB-1C726C71B6E1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6 w 9164638"/>
              <a:gd name="T5" fmla="*/ 904585 h 3745139"/>
              <a:gd name="T6" fmla="*/ 9164626 w 9164638"/>
              <a:gd name="T7" fmla="*/ 170157 h 3745139"/>
              <a:gd name="T8" fmla="*/ 9153324 w 9164638"/>
              <a:gd name="T9" fmla="*/ 3395009 h 3745139"/>
              <a:gd name="T10" fmla="*/ 6247204 w 9164638"/>
              <a:gd name="T11" fmla="*/ 3572666 h 3745139"/>
              <a:gd name="T12" fmla="*/ 3013349 w 9164638"/>
              <a:gd name="T13" fmla="*/ 2992097 h 3745139"/>
              <a:gd name="T14" fmla="*/ 50700 w 9164638"/>
              <a:gd name="T15" fmla="*/ 3722941 h 3745139"/>
              <a:gd name="T16" fmla="*/ 0 w 9164638"/>
              <a:gd name="T17" fmla="*/ 3742200 h 3745139"/>
              <a:gd name="T18" fmla="*/ 0 w 9164638"/>
              <a:gd name="T19" fmla="*/ 142882 h 3745139"/>
              <a:gd name="T20" fmla="*/ 121153 w 9164638"/>
              <a:gd name="T21" fmla="*/ 117114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BA7076-201F-47E0-A08D-E2D938BC06AE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D1E0F419-A868-4132-BECF-6748BCB1F503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649A6F15-3D25-42D3-A90B-4DE253605B5F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F38F9637-96B3-4BD7-A1C9-B3B075BFE399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00BDE273-F8B6-427A-8EBB-03C4E1859E17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12F48B4A-C080-4A0F-99A1-2DB9DC502C5C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2557E320-2410-4CEE-BC47-8EB99C1D3F76}" type="slidenum">
              <a:rPr lang="en-US" altLang="zh-CN"/>
              <a:t>‹#›</a:t>
            </a:fld>
            <a:endParaRPr lang="en-US" altLang="zh-CN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698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8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0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35838;&#20214;\&#19971;&#24180;&#32423;&#19978;\starter\unit1.mp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&#36965;&#19981;&#21487;&#21450;\&#26700;&#38754;\7.7\unit1%20good%20morning\abc.mp3" TargetMode="External"/><Relationship Id="rId1" Type="http://schemas.microsoft.com/office/2007/relationships/media" Target="file:///C:\Documents%20and%20Settings\&#36965;&#19981;&#21487;&#21450;\&#26700;&#38754;\7.7\unit1%20good%20morning\abc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1476375" y="1430338"/>
            <a:ext cx="6400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9977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000000"/>
                  </a:solidFill>
                  <a:miter lim="800000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（广州版）三年级英语上册课件</a:t>
            </a:r>
          </a:p>
        </p:txBody>
      </p:sp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1176338" y="2924175"/>
            <a:ext cx="674846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>
                <a:ln w="19050">
                  <a:solidFill>
                    <a:srgbClr val="99CCFF"/>
                  </a:solidFill>
                  <a:miter lim="800000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dobe Caslon Pro Bold"/>
              </a:rPr>
              <a:t>Unit 2 How are you</a:t>
            </a:r>
            <a:endParaRPr lang="zh-CN" altLang="en-US" sz="3600" b="1" kern="10">
              <a:ln w="19050">
                <a:solidFill>
                  <a:srgbClr val="99CCFF"/>
                </a:solidFill>
                <a:miter lim="800000"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dobe Caslon Pro Bold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3323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85800"/>
            <a:ext cx="3200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zh-CN" sz="3200" b="1"/>
              <a:t>Good morning</a:t>
            </a:r>
          </a:p>
          <a:p>
            <a:endParaRPr lang="en-US" altLang="zh-CN" sz="3200" b="1"/>
          </a:p>
          <a:p>
            <a:r>
              <a:rPr lang="en-US" altLang="zh-CN" sz="3200" b="1"/>
              <a:t>Good afternoon</a:t>
            </a:r>
          </a:p>
          <a:p>
            <a:endParaRPr lang="en-US" altLang="zh-CN" sz="3200" b="1"/>
          </a:p>
          <a:p>
            <a:r>
              <a:rPr lang="en-US" altLang="zh-CN" sz="3200" b="1"/>
              <a:t>Good evening</a:t>
            </a:r>
          </a:p>
          <a:p>
            <a:endParaRPr lang="en-US" altLang="zh-CN" sz="3200" b="1"/>
          </a:p>
          <a:p>
            <a:r>
              <a:rPr lang="en-US" altLang="zh-CN" sz="3200" b="1"/>
              <a:t>Good night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105400" y="2667000"/>
            <a:ext cx="2800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</a:rPr>
              <a:t>凌晨至上午</a:t>
            </a:r>
            <a:r>
              <a:rPr lang="en-US" altLang="zh-CN" sz="2800" b="1">
                <a:solidFill>
                  <a:srgbClr val="0000CC"/>
                </a:solidFill>
              </a:rPr>
              <a:t>12:00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10200" y="3733800"/>
            <a:ext cx="244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81C36"/>
                </a:solidFill>
              </a:rPr>
              <a:t>下午</a:t>
            </a:r>
            <a:r>
              <a:rPr lang="en-US" altLang="zh-CN" sz="2800" b="1">
                <a:solidFill>
                  <a:srgbClr val="881C36"/>
                </a:solidFill>
              </a:rPr>
              <a:t>4-5</a:t>
            </a:r>
            <a:r>
              <a:rPr lang="zh-CN" altLang="en-US" sz="2800" b="1">
                <a:solidFill>
                  <a:srgbClr val="881C36"/>
                </a:solidFill>
              </a:rPr>
              <a:t>点之前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05400" y="4724400"/>
            <a:ext cx="3636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55C19"/>
                </a:solidFill>
              </a:rPr>
              <a:t>太阳落山</a:t>
            </a:r>
            <a:r>
              <a:rPr lang="en-US" altLang="zh-CN" sz="2800" b="1">
                <a:solidFill>
                  <a:srgbClr val="855C19"/>
                </a:solidFill>
              </a:rPr>
              <a:t>(</a:t>
            </a:r>
            <a:r>
              <a:rPr lang="zh-CN" altLang="en-US" sz="2800" b="1">
                <a:solidFill>
                  <a:srgbClr val="855C19"/>
                </a:solidFill>
              </a:rPr>
              <a:t>黄昏</a:t>
            </a:r>
            <a:r>
              <a:rPr lang="en-US" altLang="zh-CN" sz="2800" b="1">
                <a:solidFill>
                  <a:srgbClr val="855C19"/>
                </a:solidFill>
              </a:rPr>
              <a:t>)</a:t>
            </a:r>
            <a:r>
              <a:rPr lang="zh-CN" altLang="en-US" sz="2800" b="1">
                <a:solidFill>
                  <a:srgbClr val="855C19"/>
                </a:solidFill>
              </a:rPr>
              <a:t>到入睡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953000" y="1752600"/>
            <a:ext cx="3756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660066"/>
                </a:solidFill>
              </a:rPr>
              <a:t>晚间告别的用语</a:t>
            </a:r>
            <a:r>
              <a:rPr lang="en-US" altLang="zh-CN" sz="2800" b="1">
                <a:solidFill>
                  <a:srgbClr val="660066"/>
                </a:solidFill>
              </a:rPr>
              <a:t>(</a:t>
            </a:r>
            <a:r>
              <a:rPr lang="zh-CN" altLang="en-US" sz="2800" b="1">
                <a:solidFill>
                  <a:srgbClr val="660066"/>
                </a:solidFill>
              </a:rPr>
              <a:t>晚安</a:t>
            </a:r>
            <a:r>
              <a:rPr lang="en-US" altLang="zh-CN" sz="2800" b="1">
                <a:solidFill>
                  <a:srgbClr val="660066"/>
                </a:solidFill>
              </a:rPr>
              <a:t>!)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657600" y="1905000"/>
            <a:ext cx="13716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733800" y="3048000"/>
            <a:ext cx="14478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3429000" y="3962400"/>
            <a:ext cx="12192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3429000" y="2286000"/>
            <a:ext cx="1447800" cy="266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0731" name="Text Box 13"/>
          <p:cNvSpPr txBox="1">
            <a:spLocks noChangeArrowheads="1"/>
          </p:cNvSpPr>
          <p:nvPr/>
        </p:nvSpPr>
        <p:spPr bwMode="auto">
          <a:xfrm>
            <a:off x="1066800" y="6858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4EA72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Match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2" grpId="0" animBg="1"/>
      <p:bldP spid="49163" grpId="0" animBg="1"/>
      <p:bldP spid="491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533400" y="533400"/>
          <a:ext cx="2514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位图图像" r:id="rId3" imgW="1352550" imgH="1076325" progId="Paint.Picture">
                  <p:embed/>
                </p:oleObj>
              </mc:Choice>
              <mc:Fallback>
                <p:oleObj name="位图图像" r:id="rId3" imgW="1352550" imgH="10763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514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381750" y="4724400"/>
          <a:ext cx="27622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位图图像" r:id="rId5" imgW="2762250" imgH="1714500" progId="Paint.Picture">
                  <p:embed/>
                </p:oleObj>
              </mc:Choice>
              <mc:Fallback>
                <p:oleObj name="位图图像" r:id="rId5" imgW="2762250" imgH="17145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724400"/>
                        <a:ext cx="2762250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124200" y="914400"/>
            <a:ext cx="49530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151311"/>
                </a:solidFill>
              </a:rPr>
              <a:t>A:  </a:t>
            </a:r>
            <a:r>
              <a:rPr lang="en-US" altLang="zh-CN" sz="2800" u="sng">
                <a:solidFill>
                  <a:srgbClr val="151311"/>
                </a:solidFill>
              </a:rPr>
              <a:t>Good morning</a:t>
            </a:r>
            <a:r>
              <a:rPr lang="en-US" altLang="zh-CN" sz="2800">
                <a:solidFill>
                  <a:srgbClr val="151311"/>
                </a:solidFill>
              </a:rPr>
              <a:t>,  I’m </a:t>
            </a:r>
            <a:r>
              <a:rPr lang="en-US" altLang="zh-CN" sz="2800" i="1">
                <a:solidFill>
                  <a:srgbClr val="151311"/>
                </a:solidFill>
              </a:rPr>
              <a:t>Jim</a:t>
            </a:r>
            <a:r>
              <a:rPr lang="en-US" altLang="zh-CN" sz="2800">
                <a:solidFill>
                  <a:srgbClr val="151311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660066"/>
                </a:solidFill>
              </a:rPr>
              <a:t>B:  </a:t>
            </a:r>
            <a:r>
              <a:rPr lang="en-US" altLang="zh-CN" sz="2800" u="sng">
                <a:solidFill>
                  <a:srgbClr val="660066"/>
                </a:solidFill>
              </a:rPr>
              <a:t>Good morning</a:t>
            </a:r>
            <a:r>
              <a:rPr lang="en-US" altLang="zh-CN" sz="2800">
                <a:solidFill>
                  <a:srgbClr val="660066"/>
                </a:solidFill>
              </a:rPr>
              <a:t>,  I’m </a:t>
            </a:r>
            <a:r>
              <a:rPr lang="en-US" altLang="zh-CN" sz="2800" i="1">
                <a:solidFill>
                  <a:srgbClr val="660066"/>
                </a:solidFill>
              </a:rPr>
              <a:t>Cindy</a:t>
            </a:r>
            <a:r>
              <a:rPr lang="en-US" altLang="zh-CN" sz="2800">
                <a:solidFill>
                  <a:srgbClr val="660066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151311"/>
                </a:solidFill>
              </a:rPr>
              <a:t>A: nice to meet you ,</a:t>
            </a:r>
            <a:r>
              <a:rPr lang="en-US" altLang="zh-CN" sz="2800" i="1">
                <a:solidFill>
                  <a:srgbClr val="151311"/>
                </a:solidFill>
              </a:rPr>
              <a:t>Cindy</a:t>
            </a:r>
            <a:r>
              <a:rPr lang="en-US" altLang="zh-CN" sz="2800">
                <a:solidFill>
                  <a:srgbClr val="15131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660066"/>
                </a:solidFill>
              </a:rPr>
              <a:t>B: Nice to meet you ,</a:t>
            </a:r>
            <a:r>
              <a:rPr lang="en-US" altLang="zh-CN" sz="2800" i="1">
                <a:solidFill>
                  <a:srgbClr val="660066"/>
                </a:solidFill>
              </a:rPr>
              <a:t> Jim</a:t>
            </a:r>
            <a:r>
              <a:rPr lang="en-US" altLang="zh-CN" sz="2800">
                <a:solidFill>
                  <a:srgbClr val="660066"/>
                </a:solidFill>
              </a:rPr>
              <a:t>!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457200" y="36576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E0264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Make the dialogue:</a:t>
            </a:r>
          </a:p>
        </p:txBody>
      </p:sp>
      <p:grpSp>
        <p:nvGrpSpPr>
          <p:cNvPr id="50192" name="Group 16"/>
          <p:cNvGrpSpPr/>
          <p:nvPr/>
        </p:nvGrpSpPr>
        <p:grpSpPr bwMode="auto">
          <a:xfrm>
            <a:off x="533400" y="4343400"/>
            <a:ext cx="2438400" cy="2286000"/>
            <a:chOff x="384" y="2880"/>
            <a:chExt cx="1536" cy="1440"/>
          </a:xfrm>
        </p:grpSpPr>
        <p:graphicFrame>
          <p:nvGraphicFramePr>
            <p:cNvPr id="31761" name="Object 4"/>
            <p:cNvGraphicFramePr>
              <a:graphicFrameLocks noChangeAspect="1"/>
            </p:cNvGraphicFramePr>
            <p:nvPr/>
          </p:nvGraphicFramePr>
          <p:xfrm>
            <a:off x="384" y="3264"/>
            <a:ext cx="1536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5" name="位图图像" r:id="rId7" imgW="1333500" imgH="1047750" progId="Paint.Picture">
                    <p:embed/>
                  </p:oleObj>
                </mc:Choice>
                <mc:Fallback>
                  <p:oleObj name="位图图像" r:id="rId7" imgW="1333500" imgH="1047750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64"/>
                          <a:ext cx="1536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62" name="Oval 8"/>
            <p:cNvSpPr>
              <a:spLocks noChangeArrowheads="1"/>
            </p:cNvSpPr>
            <p:nvPr/>
          </p:nvSpPr>
          <p:spPr bwMode="auto">
            <a:xfrm>
              <a:off x="960" y="2880"/>
              <a:ext cx="528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763" name="Line 10"/>
            <p:cNvSpPr>
              <a:spLocks noChangeShapeType="1"/>
            </p:cNvSpPr>
            <p:nvPr/>
          </p:nvSpPr>
          <p:spPr bwMode="auto">
            <a:xfrm>
              <a:off x="124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4" name="Line 11"/>
            <p:cNvSpPr>
              <a:spLocks noChangeShapeType="1"/>
            </p:cNvSpPr>
            <p:nvPr/>
          </p:nvSpPr>
          <p:spPr bwMode="auto">
            <a:xfrm>
              <a:off x="1392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5" name="Line 12"/>
            <p:cNvSpPr>
              <a:spLocks noChangeShapeType="1"/>
            </p:cNvSpPr>
            <p:nvPr/>
          </p:nvSpPr>
          <p:spPr bwMode="auto">
            <a:xfrm>
              <a:off x="960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6" name="Line 13"/>
            <p:cNvSpPr>
              <a:spLocks noChangeShapeType="1"/>
            </p:cNvSpPr>
            <p:nvPr/>
          </p:nvSpPr>
          <p:spPr bwMode="auto">
            <a:xfrm>
              <a:off x="1200" y="3120"/>
              <a:ext cx="144" cy="4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7" name="Line 14"/>
            <p:cNvSpPr>
              <a:spLocks noChangeShapeType="1"/>
            </p:cNvSpPr>
            <p:nvPr/>
          </p:nvSpPr>
          <p:spPr bwMode="auto">
            <a:xfrm flipH="1">
              <a:off x="1104" y="3120"/>
              <a:ext cx="97" cy="192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1768" name="Line 15"/>
            <p:cNvSpPr>
              <a:spLocks noChangeShapeType="1"/>
            </p:cNvSpPr>
            <p:nvPr/>
          </p:nvSpPr>
          <p:spPr bwMode="auto">
            <a:xfrm>
              <a:off x="1248" y="2880"/>
              <a:ext cx="0" cy="9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0203" name="Group 27"/>
          <p:cNvGrpSpPr/>
          <p:nvPr/>
        </p:nvGrpSpPr>
        <p:grpSpPr bwMode="auto">
          <a:xfrm>
            <a:off x="3505200" y="4057650"/>
            <a:ext cx="2438400" cy="2800350"/>
            <a:chOff x="2208" y="2400"/>
            <a:chExt cx="1536" cy="1764"/>
          </a:xfrm>
        </p:grpSpPr>
        <p:graphicFrame>
          <p:nvGraphicFramePr>
            <p:cNvPr id="31752" name="Object 2"/>
            <p:cNvGraphicFramePr>
              <a:graphicFrameLocks noChangeAspect="1"/>
            </p:cNvGraphicFramePr>
            <p:nvPr/>
          </p:nvGraphicFramePr>
          <p:xfrm>
            <a:off x="2208" y="3072"/>
            <a:ext cx="1536" cy="10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86" name="位图图像" r:id="rId9" imgW="1381125" imgH="1047750" progId="Paint.Picture">
                    <p:embed/>
                  </p:oleObj>
                </mc:Choice>
                <mc:Fallback>
                  <p:oleObj name="位图图像" r:id="rId9" imgW="1381125" imgH="1047750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72"/>
                          <a:ext cx="1536" cy="10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53" name="Group 26"/>
            <p:cNvGrpSpPr/>
            <p:nvPr/>
          </p:nvGrpSpPr>
          <p:grpSpPr bwMode="auto">
            <a:xfrm>
              <a:off x="2640" y="2400"/>
              <a:ext cx="624" cy="576"/>
              <a:chOff x="2688" y="2640"/>
              <a:chExt cx="624" cy="576"/>
            </a:xfrm>
          </p:grpSpPr>
          <p:sp>
            <p:nvSpPr>
              <p:cNvPr id="31754" name="Oval 17"/>
              <p:cNvSpPr>
                <a:spLocks noChangeArrowheads="1"/>
              </p:cNvSpPr>
              <p:nvPr/>
            </p:nvSpPr>
            <p:spPr bwMode="auto">
              <a:xfrm>
                <a:off x="2688" y="2640"/>
                <a:ext cx="624" cy="576"/>
              </a:xfrm>
              <a:prstGeom prst="ellipse">
                <a:avLst/>
              </a:prstGeom>
              <a:solidFill>
                <a:schemeClr val="accent1"/>
              </a:solidFill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5" name="Line 18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144" cy="144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1756" name="Line 19"/>
              <p:cNvSpPr>
                <a:spLocks noChangeShapeType="1"/>
              </p:cNvSpPr>
              <p:nvPr/>
            </p:nvSpPr>
            <p:spPr bwMode="auto">
              <a:xfrm>
                <a:off x="2928" y="2736"/>
                <a:ext cx="96" cy="24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1757" name="Line 21"/>
              <p:cNvSpPr>
                <a:spLocks noChangeShapeType="1"/>
              </p:cNvSpPr>
              <p:nvPr/>
            </p:nvSpPr>
            <p:spPr bwMode="auto">
              <a:xfrm>
                <a:off x="2688" y="2928"/>
                <a:ext cx="96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1758" name="Line 22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96" cy="0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1759" name="Line 24"/>
              <p:cNvSpPr>
                <a:spLocks noChangeShapeType="1"/>
              </p:cNvSpPr>
              <p:nvPr/>
            </p:nvSpPr>
            <p:spPr bwMode="auto">
              <a:xfrm>
                <a:off x="3024" y="2640"/>
                <a:ext cx="0" cy="9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1760" name="Line 25"/>
              <p:cNvSpPr>
                <a:spLocks noChangeShapeType="1"/>
              </p:cNvSpPr>
              <p:nvPr/>
            </p:nvSpPr>
            <p:spPr bwMode="auto">
              <a:xfrm>
                <a:off x="2976" y="3120"/>
                <a:ext cx="0" cy="96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kumimoji="0"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．</a:t>
            </a:r>
            <a:r>
              <a:rPr kumimoji="0"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Good morning /afternoon /evening</a:t>
            </a: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kumimoji="0" lang="zh-CN" altLang="en-US" dirty="0">
                <a:latin typeface="Arial" panose="020B0604020202020204" pitchFamily="34" charset="0"/>
              </a:rPr>
              <a:t>适用于比较</a:t>
            </a:r>
            <a:r>
              <a:rPr kumimoji="0" lang="zh-CN" altLang="en-US" b="1" dirty="0">
                <a:solidFill>
                  <a:srgbClr val="151311"/>
                </a:solidFill>
                <a:latin typeface="Arial" panose="020B0604020202020204" pitchFamily="34" charset="0"/>
              </a:rPr>
              <a:t>正式客气</a:t>
            </a:r>
            <a:r>
              <a:rPr kumimoji="0" lang="zh-CN" altLang="en-US" dirty="0">
                <a:latin typeface="Arial" panose="020B0604020202020204" pitchFamily="34" charset="0"/>
              </a:rPr>
              <a:t>的场合，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     双方都应说</a:t>
            </a:r>
            <a:r>
              <a:rPr kumimoji="0" lang="en-US" altLang="zh-CN" dirty="0">
                <a:latin typeface="Arial" panose="020B0604020202020204" pitchFamily="34" charset="0"/>
              </a:rPr>
              <a:t>Good morning /afternoon /evening!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zh-CN" dirty="0">
                <a:latin typeface="Arial" panose="020B0604020202020204" pitchFamily="34" charset="0"/>
              </a:rPr>
              <a:t>   e.g.</a:t>
            </a:r>
            <a:r>
              <a:rPr kumimoji="0" lang="zh-CN" altLang="en-US" dirty="0">
                <a:latin typeface="Arial" panose="020B0604020202020204" pitchFamily="34" charset="0"/>
              </a:rPr>
              <a:t>：   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A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Good morning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Miss Zhao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． </a:t>
            </a:r>
            <a:b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                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B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Good morning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solidFill>
                  <a:schemeClr val="tx2"/>
                </a:solidFill>
                <a:latin typeface="Arial" panose="020B0604020202020204" pitchFamily="34" charset="0"/>
              </a:rPr>
              <a:t>Mr. Wang</a:t>
            </a:r>
            <a:r>
              <a:rPr kumimoji="0" lang="zh-CN" altLang="en-US" dirty="0">
                <a:solidFill>
                  <a:schemeClr val="tx2"/>
                </a:solidFill>
                <a:latin typeface="Arial" panose="020B0604020202020204" pitchFamily="34" charset="0"/>
              </a:rPr>
              <a:t>．</a:t>
            </a:r>
            <a:r>
              <a:rPr kumimoji="0" lang="zh-CN" altLang="en-US" dirty="0">
                <a:latin typeface="Arial" panose="020B0604020202020204" pitchFamily="34" charset="0"/>
              </a:rPr>
              <a:t/>
            </a:r>
            <a:br>
              <a:rPr kumimoji="0" lang="zh-CN" altLang="en-US" dirty="0">
                <a:latin typeface="Arial" panose="020B0604020202020204" pitchFamily="34" charset="0"/>
              </a:rPr>
            </a:br>
            <a:endParaRPr kumimoji="0" lang="zh-CN" altLang="en-US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kumimoji="0"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．</a:t>
            </a:r>
            <a:r>
              <a:rPr kumimoji="0"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Morning</a:t>
            </a: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kumimoji="0" lang="zh-CN" altLang="en-US" dirty="0">
                <a:latin typeface="Arial" panose="020B0604020202020204" pitchFamily="34" charset="0"/>
              </a:rPr>
              <a:t>适用于比较</a:t>
            </a:r>
            <a:r>
              <a:rPr kumimoji="0" lang="zh-CN" altLang="en-US" b="1" dirty="0">
                <a:solidFill>
                  <a:srgbClr val="151311"/>
                </a:solidFill>
                <a:latin typeface="Arial" panose="020B0604020202020204" pitchFamily="34" charset="0"/>
              </a:rPr>
              <a:t>熟悉的朋友之间</a:t>
            </a:r>
            <a:r>
              <a:rPr kumimoji="0" lang="zh-CN" altLang="en-US" dirty="0">
                <a:solidFill>
                  <a:srgbClr val="151311"/>
                </a:solidFill>
                <a:latin typeface="Arial" panose="020B0604020202020204" pitchFamily="34" charset="0"/>
              </a:rPr>
              <a:t>或</a:t>
            </a:r>
            <a:r>
              <a:rPr kumimoji="0" lang="zh-CN" altLang="en-US" b="1" dirty="0">
                <a:solidFill>
                  <a:srgbClr val="151311"/>
                </a:solidFill>
                <a:latin typeface="Arial" panose="020B0604020202020204" pitchFamily="34" charset="0"/>
              </a:rPr>
              <a:t>比较繁忙的情况</a:t>
            </a:r>
            <a:r>
              <a:rPr kumimoji="0" lang="zh-CN" altLang="en-US" b="1" dirty="0">
                <a:latin typeface="Arial" panose="020B0604020202020204" pitchFamily="34" charset="0"/>
              </a:rPr>
              <a:t>下</a:t>
            </a:r>
            <a:r>
              <a:rPr kumimoji="0" lang="zh-CN" altLang="en-US" dirty="0">
                <a:latin typeface="Arial" panose="020B0604020202020204" pitchFamily="34" charset="0"/>
              </a:rPr>
              <a:t>。 </a:t>
            </a:r>
            <a:br>
              <a:rPr kumimoji="0" lang="zh-CN" altLang="en-US" dirty="0">
                <a:latin typeface="Arial" panose="020B0604020202020204" pitchFamily="34" charset="0"/>
              </a:rPr>
            </a:br>
            <a:endParaRPr kumimoji="0"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553200" y="685800"/>
            <a:ext cx="2209800" cy="6413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000099"/>
                </a:solidFill>
                <a:ea typeface="华文新魏" panose="02010800040101010101" pitchFamily="2" charset="-122"/>
              </a:rPr>
              <a:t>知识扩充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09663" y="914400"/>
            <a:ext cx="803433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kumimoji="0"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．</a:t>
            </a:r>
            <a:r>
              <a:rPr kumimoji="0"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Hello</a:t>
            </a: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      是最广泛、最简单的打招呼语，显得亲切自然。</a:t>
            </a:r>
          </a:p>
          <a:p>
            <a:pPr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例如： </a:t>
            </a:r>
            <a:br>
              <a:rPr kumimoji="0" lang="zh-CN" altLang="en-US" dirty="0">
                <a:latin typeface="Arial" panose="020B0604020202020204" pitchFamily="34" charset="0"/>
              </a:rPr>
            </a:br>
            <a:r>
              <a:rPr kumimoji="0" lang="zh-CN" altLang="en-US" dirty="0">
                <a:latin typeface="Arial" panose="020B0604020202020204" pitchFamily="34" charset="0"/>
              </a:rPr>
              <a:t>        </a:t>
            </a:r>
            <a:r>
              <a:rPr kumimoji="0" lang="en-US" altLang="zh-CN" dirty="0">
                <a:latin typeface="Arial" panose="020B0604020202020204" pitchFamily="34" charset="0"/>
              </a:rPr>
              <a:t>A</a:t>
            </a:r>
            <a:r>
              <a:rPr kumimoji="0" lang="zh-CN" altLang="en-US" dirty="0"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latin typeface="Arial" panose="020B0604020202020204" pitchFamily="34" charset="0"/>
              </a:rPr>
              <a:t>Hello</a:t>
            </a:r>
            <a:r>
              <a:rPr kumimoji="0" lang="zh-CN" altLang="en-US" dirty="0"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latin typeface="Arial" panose="020B0604020202020204" pitchFamily="34" charset="0"/>
              </a:rPr>
              <a:t>Kate</a:t>
            </a:r>
            <a:r>
              <a:rPr kumimoji="0" lang="zh-CN" altLang="en-US" dirty="0">
                <a:latin typeface="Arial" panose="020B0604020202020204" pitchFamily="34" charset="0"/>
              </a:rPr>
              <a:t>．</a:t>
            </a:r>
          </a:p>
          <a:p>
            <a:pPr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        </a:t>
            </a:r>
            <a:r>
              <a:rPr kumimoji="0" lang="en-US" altLang="zh-CN" dirty="0">
                <a:latin typeface="Arial" panose="020B0604020202020204" pitchFamily="34" charset="0"/>
              </a:rPr>
              <a:t>B</a:t>
            </a:r>
            <a:r>
              <a:rPr kumimoji="0" lang="zh-CN" altLang="en-US" dirty="0"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latin typeface="Arial" panose="020B0604020202020204" pitchFamily="34" charset="0"/>
              </a:rPr>
              <a:t>Hero</a:t>
            </a:r>
            <a:r>
              <a:rPr kumimoji="0" lang="zh-CN" altLang="en-US" dirty="0"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latin typeface="Arial" panose="020B0604020202020204" pitchFamily="34" charset="0"/>
              </a:rPr>
              <a:t>Li Lei</a:t>
            </a:r>
            <a:r>
              <a:rPr kumimoji="0" lang="zh-CN" altLang="en-US" dirty="0">
                <a:latin typeface="Arial" panose="020B0604020202020204" pitchFamily="34" charset="0"/>
              </a:rPr>
              <a:t>． </a:t>
            </a:r>
            <a:br>
              <a:rPr kumimoji="0" lang="zh-CN" altLang="en-US" dirty="0">
                <a:latin typeface="Arial" panose="020B0604020202020204" pitchFamily="34" charset="0"/>
              </a:rPr>
            </a:br>
            <a:endParaRPr kumimoji="0"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kumimoji="0" lang="zh-CN" altLang="en-US" dirty="0">
                <a:solidFill>
                  <a:srgbClr val="FF0000"/>
                </a:solidFill>
                <a:latin typeface="Arial" panose="020B0604020202020204" pitchFamily="34" charset="0"/>
              </a:rPr>
              <a:t>．</a:t>
            </a:r>
            <a:r>
              <a:rPr kumimoji="0"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Hi</a:t>
            </a:r>
            <a:r>
              <a:rPr kumimoji="0"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r>
              <a:rPr kumimoji="0" lang="zh-CN" altLang="en-US" dirty="0">
                <a:latin typeface="Arial" panose="020B0604020202020204" pitchFamily="34" charset="0"/>
              </a:rPr>
              <a:t>在现代英语中，</a:t>
            </a:r>
          </a:p>
          <a:p>
            <a:pPr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             </a:t>
            </a:r>
            <a:r>
              <a:rPr kumimoji="0" lang="en-US" altLang="zh-CN" dirty="0">
                <a:latin typeface="Arial" panose="020B0604020202020204" pitchFamily="34" charset="0"/>
              </a:rPr>
              <a:t>Hi</a:t>
            </a:r>
            <a:r>
              <a:rPr kumimoji="0" lang="zh-CN" altLang="en-US" dirty="0">
                <a:latin typeface="Arial" panose="020B0604020202020204" pitchFamily="34" charset="0"/>
              </a:rPr>
              <a:t>比</a:t>
            </a:r>
            <a:r>
              <a:rPr kumimoji="0" lang="en-US" altLang="zh-CN" dirty="0">
                <a:latin typeface="Arial" panose="020B0604020202020204" pitchFamily="34" charset="0"/>
              </a:rPr>
              <a:t>Hello</a:t>
            </a:r>
            <a:r>
              <a:rPr kumimoji="0" lang="zh-CN" altLang="en-US" dirty="0">
                <a:latin typeface="Arial" panose="020B0604020202020204" pitchFamily="34" charset="0"/>
              </a:rPr>
              <a:t>用得更多，显得更随和。</a:t>
            </a:r>
          </a:p>
          <a:p>
            <a:pPr>
              <a:spcBef>
                <a:spcPct val="50000"/>
              </a:spcBef>
            </a:pPr>
            <a:r>
              <a:rPr kumimoji="0" lang="zh-CN" altLang="en-US" dirty="0">
                <a:latin typeface="Arial" panose="020B0604020202020204" pitchFamily="34" charset="0"/>
              </a:rPr>
              <a:t>例如： </a:t>
            </a:r>
            <a:br>
              <a:rPr kumimoji="0" lang="zh-CN" altLang="en-US" dirty="0">
                <a:latin typeface="Arial" panose="020B0604020202020204" pitchFamily="34" charset="0"/>
              </a:rPr>
            </a:br>
            <a:r>
              <a:rPr kumimoji="0" lang="zh-CN" altLang="en-US" dirty="0">
                <a:latin typeface="Arial" panose="020B0604020202020204" pitchFamily="34" charset="0"/>
              </a:rPr>
              <a:t>             </a:t>
            </a:r>
            <a:r>
              <a:rPr kumimoji="0" lang="en-US" altLang="zh-CN" dirty="0">
                <a:latin typeface="Arial" panose="020B0604020202020204" pitchFamily="34" charset="0"/>
              </a:rPr>
              <a:t>A</a:t>
            </a:r>
            <a:r>
              <a:rPr kumimoji="0" lang="zh-CN" altLang="en-US" dirty="0"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latin typeface="Arial" panose="020B0604020202020204" pitchFamily="34" charset="0"/>
              </a:rPr>
              <a:t>Hi</a:t>
            </a:r>
            <a:r>
              <a:rPr kumimoji="0" lang="zh-CN" altLang="en-US" dirty="0"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latin typeface="Arial" panose="020B0604020202020204" pitchFamily="34" charset="0"/>
              </a:rPr>
              <a:t>Han </a:t>
            </a:r>
            <a:r>
              <a:rPr kumimoji="0" lang="en-US" altLang="zh-CN" dirty="0" err="1">
                <a:latin typeface="Arial" panose="020B0604020202020204" pitchFamily="34" charset="0"/>
              </a:rPr>
              <a:t>Meimei</a:t>
            </a:r>
            <a:r>
              <a:rPr kumimoji="0" lang="zh-CN" altLang="en-US" dirty="0">
                <a:latin typeface="Arial" panose="020B0604020202020204" pitchFamily="34" charset="0"/>
              </a:rPr>
              <a:t>．。 </a:t>
            </a:r>
            <a:br>
              <a:rPr kumimoji="0" lang="zh-CN" altLang="en-US" dirty="0">
                <a:latin typeface="Arial" panose="020B0604020202020204" pitchFamily="34" charset="0"/>
              </a:rPr>
            </a:br>
            <a:r>
              <a:rPr kumimoji="0" lang="zh-CN" altLang="en-US" dirty="0">
                <a:latin typeface="Arial" panose="020B0604020202020204" pitchFamily="34" charset="0"/>
              </a:rPr>
              <a:t>             </a:t>
            </a:r>
            <a:r>
              <a:rPr kumimoji="0" lang="en-US" altLang="zh-CN" dirty="0">
                <a:latin typeface="Arial" panose="020B0604020202020204" pitchFamily="34" charset="0"/>
              </a:rPr>
              <a:t>B</a:t>
            </a:r>
            <a:r>
              <a:rPr kumimoji="0" lang="zh-CN" altLang="en-US" dirty="0">
                <a:latin typeface="Arial" panose="020B0604020202020204" pitchFamily="34" charset="0"/>
              </a:rPr>
              <a:t>：</a:t>
            </a:r>
            <a:r>
              <a:rPr kumimoji="0" lang="en-US" altLang="zh-CN" dirty="0">
                <a:latin typeface="Arial" panose="020B0604020202020204" pitchFamily="34" charset="0"/>
              </a:rPr>
              <a:t>Hi</a:t>
            </a:r>
            <a:r>
              <a:rPr kumimoji="0" lang="zh-CN" altLang="en-US" dirty="0">
                <a:latin typeface="Arial" panose="020B0604020202020204" pitchFamily="34" charset="0"/>
              </a:rPr>
              <a:t>，</a:t>
            </a:r>
            <a:r>
              <a:rPr kumimoji="0" lang="en-US" altLang="zh-CN" dirty="0">
                <a:latin typeface="Arial" panose="020B0604020202020204" pitchFamily="34" charset="0"/>
              </a:rPr>
              <a:t>Lucy</a:t>
            </a:r>
            <a:r>
              <a:rPr kumimoji="0" lang="zh-CN" altLang="en-US" dirty="0">
                <a:latin typeface="Arial" panose="020B0604020202020204" pitchFamily="34" charset="0"/>
              </a:rPr>
              <a:t>．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62000" y="228600"/>
          <a:ext cx="8382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位图图像" r:id="rId3" imgW="5000625" imgH="3562350" progId="Paint.Picture">
                  <p:embed/>
                </p:oleObj>
              </mc:Choice>
              <mc:Fallback>
                <p:oleObj name="位图图像" r:id="rId3" imgW="5000625" imgH="35623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83820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0" y="4343400"/>
            <a:ext cx="2057400" cy="762000"/>
          </a:xfrm>
          <a:prstGeom prst="wedgeEllipseCallout">
            <a:avLst>
              <a:gd name="adj1" fmla="val -4319"/>
              <a:gd name="adj2" fmla="val -128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1000" y="4419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b="1">
                <a:latin typeface="华文新魏" panose="02010800040101010101" pitchFamily="2" charset="-122"/>
                <a:ea typeface="华文新魏" panose="02010800040101010101" pitchFamily="2" charset="-122"/>
              </a:rPr>
              <a:t>Hello,Franck!   Hello, Eric!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57200" y="914400"/>
          <a:ext cx="1905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位图图像" r:id="rId3" imgW="1285875" imgH="1114425" progId="Paint.Picture">
                  <p:embed/>
                </p:oleObj>
              </mc:Choice>
              <mc:Fallback>
                <p:oleObj name="位图图像" r:id="rId3" imgW="1285875" imgH="11144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14400"/>
                        <a:ext cx="19050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514600" y="914400"/>
          <a:ext cx="1828800" cy="168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位图图像" r:id="rId5" imgW="1219200" imgH="1171575" progId="Paint.Picture">
                  <p:embed/>
                </p:oleObj>
              </mc:Choice>
              <mc:Fallback>
                <p:oleObj name="位图图像" r:id="rId5" imgW="1219200" imgH="11715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1828800" cy="168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648200" y="914400"/>
          <a:ext cx="1752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位图图像" r:id="rId7" imgW="1343025" imgH="1181100" progId="Paint.Picture">
                  <p:embed/>
                </p:oleObj>
              </mc:Choice>
              <mc:Fallback>
                <p:oleObj name="位图图像" r:id="rId7" imgW="1343025" imgH="11811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914400"/>
                        <a:ext cx="17526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6781800" y="838200"/>
          <a:ext cx="1828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位图图像" r:id="rId9" imgW="1133475" imgH="1200150" progId="Paint.Picture">
                  <p:embed/>
                </p:oleObj>
              </mc:Choice>
              <mc:Fallback>
                <p:oleObj name="位图图像" r:id="rId9" imgW="1133475" imgH="120015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533400" y="4038600"/>
          <a:ext cx="18002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位图图像" r:id="rId11" imgW="1800225" imgH="1685925" progId="Paint.Picture">
                  <p:embed/>
                </p:oleObj>
              </mc:Choice>
              <mc:Fallback>
                <p:oleObj name="位图图像" r:id="rId11" imgW="1800225" imgH="168592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38600"/>
                        <a:ext cx="18002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667000" y="4038600"/>
          <a:ext cx="15938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位图图像" r:id="rId13" imgW="1228725" imgH="1619250" progId="Paint.Picture">
                  <p:embed/>
                </p:oleObj>
              </mc:Choice>
              <mc:Fallback>
                <p:oleObj name="位图图像" r:id="rId13" imgW="1228725" imgH="161925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15938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648200" y="4038600"/>
          <a:ext cx="17526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位图图像" r:id="rId15" imgW="1590675" imgH="1647825" progId="Paint.Picture">
                  <p:embed/>
                </p:oleObj>
              </mc:Choice>
              <mc:Fallback>
                <p:oleObj name="位图图像" r:id="rId15" imgW="1590675" imgH="164782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17526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6781800" y="3962400"/>
          <a:ext cx="1600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位图图像" r:id="rId17" imgW="1304925" imgH="1495425" progId="Paint.Picture">
                  <p:embed/>
                </p:oleObj>
              </mc:Choice>
              <mc:Fallback>
                <p:oleObj name="位图图像" r:id="rId17" imgW="1304925" imgH="149542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962400"/>
                        <a:ext cx="1600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8382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Can you find (</a:t>
            </a:r>
            <a:r>
              <a:rPr lang="zh-CN" altLang="en-US" sz="3200" b="1">
                <a:solidFill>
                  <a:srgbClr val="FF0000"/>
                </a:solidFill>
              </a:rPr>
              <a:t>找到）</a:t>
            </a:r>
            <a:r>
              <a:rPr lang="en-US" altLang="zh-CN" sz="3200" b="1">
                <a:solidFill>
                  <a:srgbClr val="FF0000"/>
                </a:solidFill>
              </a:rPr>
              <a:t>their names?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85800" y="2895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Cindy</a:t>
            </a:r>
            <a:endParaRPr lang="en-US" altLang="zh-CN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895600" y="2819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Bob 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4800600" y="28194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Helen </a:t>
            </a: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7162800" y="2743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Eric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838200" y="5943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Dale </a:t>
            </a:r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2743200" y="5867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Franck 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105400" y="5867400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Alice 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7010400" y="5791200"/>
            <a:ext cx="213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chemeClr val="tx2"/>
                </a:solidFill>
              </a:rPr>
              <a:t>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utoUpdateAnimBg="0"/>
      <p:bldP spid="52239" grpId="0" autoUpdateAnimBg="0"/>
      <p:bldP spid="52240" grpId="0" autoUpdateAnimBg="0"/>
      <p:bldP spid="52241" grpId="0" autoUpdateAnimBg="0"/>
      <p:bldP spid="52242" grpId="0" autoUpdateAnimBg="0"/>
      <p:bldP spid="52243" grpId="0" autoUpdateAnimBg="0"/>
      <p:bldP spid="52244" grpId="0" autoUpdateAnimBg="0"/>
      <p:bldP spid="522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_128255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324600" y="5791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315200" y="57912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410200" y="57912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429000" y="5791200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8229600" y="5791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19600" y="57912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524000" y="579120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000" b="1">
                <a:solidFill>
                  <a:srgbClr val="0000FF"/>
                </a:solidFill>
                <a:latin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  <p:bldP spid="54279" grpId="0" autoUpdateAnimBg="0"/>
      <p:bldP spid="54280" grpId="0" autoUpdateAnimBg="0"/>
      <p:bldP spid="5428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_128255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 r="-3053"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5410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HB:</a:t>
            </a:r>
            <a:r>
              <a:rPr kumimoji="0" lang="zh-CN" altLang="en-US" b="1">
                <a:solidFill>
                  <a:srgbClr val="A50021"/>
                </a:solidFill>
                <a:latin typeface="Arial" panose="020B0604020202020204" pitchFamily="34" charset="0"/>
              </a:rPr>
              <a:t>（铅笔芯）硬黑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86200" y="5410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CD</a:t>
            </a:r>
            <a:r>
              <a:rPr kumimoji="0"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  <a:r>
              <a:rPr kumimoji="0" lang="zh-CN" altLang="en-US" b="1">
                <a:solidFill>
                  <a:srgbClr val="A50021"/>
                </a:solidFill>
                <a:latin typeface="Arial" panose="020B0604020202020204" pitchFamily="34" charset="0"/>
              </a:rPr>
              <a:t>激光唱片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477000" y="5410200"/>
            <a:ext cx="2438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BBC</a:t>
            </a:r>
            <a:r>
              <a:rPr kumimoji="0"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：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CN" altLang="en-US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kumimoji="0" lang="zh-CN" altLang="en-US" b="1">
                <a:solidFill>
                  <a:srgbClr val="A50021"/>
                </a:solidFill>
                <a:latin typeface="Arial" panose="020B0604020202020204" pitchFamily="34" charset="0"/>
              </a:rPr>
              <a:t>英国广播公司</a:t>
            </a:r>
          </a:p>
        </p:txBody>
      </p:sp>
      <p:sp>
        <p:nvSpPr>
          <p:cNvPr id="37894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38200" y="914400"/>
            <a:ext cx="457200" cy="76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0" grpId="0" autoUpdateAnimBg="0"/>
      <p:bldP spid="553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885825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altLang="zh-CN" sz="4400" u="sng" dirty="0">
                <a:solidFill>
                  <a:schemeClr val="folHlink"/>
                </a:solidFill>
                <a:latin typeface="Arial Black" panose="020B0A04020102020204" pitchFamily="34" charset="0"/>
              </a:rPr>
              <a:t>Today</a:t>
            </a:r>
            <a:r>
              <a:rPr lang="en-US" altLang="zh-CN" sz="4400" u="sng" dirty="0">
                <a:solidFill>
                  <a:schemeClr val="folHlink"/>
                </a:solidFill>
              </a:rPr>
              <a:t>’</a:t>
            </a:r>
            <a:r>
              <a:rPr lang="en-US" altLang="zh-CN" sz="4400" u="sng" dirty="0">
                <a:solidFill>
                  <a:schemeClr val="folHlink"/>
                </a:solidFill>
                <a:latin typeface="Arial Black" panose="020B0A04020102020204" pitchFamily="34" charset="0"/>
              </a:rPr>
              <a:t>s Homework: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9750" y="2205038"/>
            <a:ext cx="770413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1. Copy 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抄写本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defRPr/>
            </a:pP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defRPr/>
            </a:pP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2.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作业本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</a:p>
          <a:p>
            <a:pPr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３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.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背诵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26</a:t>
            </a: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个字母及其音素归类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, </a:t>
            </a:r>
            <a:endParaRPr lang="en-US" altLang="zh-CN" sz="3600" dirty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　</a:t>
            </a:r>
            <a:endParaRPr lang="zh-CN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2195513" y="2133600"/>
            <a:ext cx="4968875" cy="1963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Goodbye!!</a:t>
            </a:r>
            <a:endParaRPr lang="zh-CN" altLang="en-US" sz="3600" kern="1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_128253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 r="-2105"/>
          <a:stretch>
            <a:fillRect/>
          </a:stretch>
        </p:blipFill>
        <p:spPr bwMode="auto">
          <a:xfrm>
            <a:off x="827088" y="333375"/>
            <a:ext cx="7380287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1828800" y="2590800"/>
            <a:ext cx="381000" cy="1524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6629400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             A  B  C  D  E  F  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            H  I  J  K    L  M N O 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            Q  R  S  and  T  U  V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            W  X and  Y and  Z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  </a:t>
            </a:r>
            <a:r>
              <a:rPr lang="en-US" altLang="zh-CN" sz="2800" b="1" dirty="0"/>
              <a:t>( I’ve  just said my ABCs ,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              now it’s your turn ,   follow me! )   </a:t>
            </a:r>
            <a:r>
              <a:rPr lang="en-US" altLang="zh-CN" sz="3200" b="1" dirty="0"/>
              <a:t>Happy </a:t>
            </a:r>
            <a:r>
              <a:rPr lang="en-US" altLang="zh-CN" sz="3200" b="1" dirty="0" err="1"/>
              <a:t>happy</a:t>
            </a:r>
            <a:r>
              <a:rPr lang="en-US" altLang="zh-CN" sz="3200" b="1" dirty="0"/>
              <a:t> all are we,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   now we’ve  learned our ABC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28956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986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ABC song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7588" name="ab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23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78613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99"/>
                </a:solidFill>
              </a:rPr>
              <a:t>Aa  Bb  Cc  Dd  Ee  </a:t>
            </a:r>
            <a:r>
              <a:rPr lang="en-US" altLang="zh-CN" sz="4000" b="1">
                <a:solidFill>
                  <a:srgbClr val="FF0000"/>
                </a:solidFill>
              </a:rPr>
              <a:t>Ff</a:t>
            </a:r>
            <a:r>
              <a:rPr lang="en-US" altLang="zh-CN" sz="4000" b="1">
                <a:solidFill>
                  <a:srgbClr val="000099"/>
                </a:solidFill>
              </a:rPr>
              <a:t>  </a:t>
            </a:r>
            <a:r>
              <a:rPr lang="en-US" altLang="zh-CN" sz="4000" b="1">
                <a:solidFill>
                  <a:srgbClr val="FF0000"/>
                </a:solidFill>
              </a:rPr>
              <a:t>Gg</a:t>
            </a:r>
            <a:r>
              <a:rPr lang="en-US" altLang="zh-CN" sz="4000" b="1">
                <a:solidFill>
                  <a:srgbClr val="000099"/>
                </a:solidFill>
              </a:rPr>
              <a:t>  Hh  Ii</a:t>
            </a:r>
          </a:p>
          <a:p>
            <a:pPr eaLnBrk="1" hangingPunct="1"/>
            <a:endParaRPr lang="en-US" altLang="zh-CN" sz="4000" b="1">
              <a:solidFill>
                <a:srgbClr val="000099"/>
              </a:solidFill>
            </a:endParaRPr>
          </a:p>
          <a:p>
            <a:pPr eaLnBrk="1" hangingPunct="1"/>
            <a:r>
              <a:rPr lang="en-US" altLang="zh-CN" sz="4000" b="1">
                <a:solidFill>
                  <a:srgbClr val="000099"/>
                </a:solidFill>
              </a:rPr>
              <a:t>Jj  </a:t>
            </a:r>
            <a:r>
              <a:rPr lang="en-US" altLang="zh-CN" sz="4000" b="1">
                <a:solidFill>
                  <a:srgbClr val="FF0000"/>
                </a:solidFill>
              </a:rPr>
              <a:t>Kk</a:t>
            </a:r>
            <a:r>
              <a:rPr lang="en-US" altLang="zh-CN" sz="4000" b="1">
                <a:solidFill>
                  <a:srgbClr val="000099"/>
                </a:solidFill>
              </a:rPr>
              <a:t>  </a:t>
            </a:r>
            <a:r>
              <a:rPr lang="en-US" altLang="zh-CN" sz="4000" b="1">
                <a:solidFill>
                  <a:srgbClr val="FF0000"/>
                </a:solidFill>
              </a:rPr>
              <a:t>Ll</a:t>
            </a:r>
            <a:r>
              <a:rPr lang="en-US" altLang="zh-CN" sz="4000" b="1">
                <a:solidFill>
                  <a:srgbClr val="000099"/>
                </a:solidFill>
              </a:rPr>
              <a:t>  Mm  Nn  Oo  Pp  </a:t>
            </a:r>
            <a:r>
              <a:rPr lang="en-US" altLang="zh-CN" sz="4000" b="1">
                <a:solidFill>
                  <a:srgbClr val="FF0000"/>
                </a:solidFill>
              </a:rPr>
              <a:t>Qq</a:t>
            </a:r>
            <a:r>
              <a:rPr lang="en-US" altLang="zh-CN" sz="4000" b="1">
                <a:solidFill>
                  <a:srgbClr val="000099"/>
                </a:solidFill>
              </a:rPr>
              <a:t>  Rr</a:t>
            </a:r>
          </a:p>
          <a:p>
            <a:pPr eaLnBrk="1" hangingPunct="1"/>
            <a:endParaRPr lang="en-US" altLang="zh-CN" sz="4000" b="1">
              <a:solidFill>
                <a:srgbClr val="000099"/>
              </a:solidFill>
            </a:endParaRPr>
          </a:p>
          <a:p>
            <a:pPr eaLnBrk="1" hangingPunct="1"/>
            <a:r>
              <a:rPr lang="en-US" altLang="zh-CN" sz="4000" b="1">
                <a:solidFill>
                  <a:srgbClr val="000099"/>
                </a:solidFill>
              </a:rPr>
              <a:t>  Ss  Tt  Uu  Vv  Ww  Xx  Yy  Zz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11188" y="1844675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611188" y="1700213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11188" y="2060575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611188" y="2205038"/>
            <a:ext cx="739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611188" y="3068638"/>
            <a:ext cx="777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611188" y="2924175"/>
            <a:ext cx="777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11188" y="3213100"/>
            <a:ext cx="777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11188" y="3357563"/>
            <a:ext cx="769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827088" y="4221163"/>
            <a:ext cx="701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827088" y="4076700"/>
            <a:ext cx="6934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827088" y="4437063"/>
            <a:ext cx="693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27088" y="4581525"/>
            <a:ext cx="67818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743200" y="4572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u="sng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Spell and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858000" y="3048000"/>
          <a:ext cx="2286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位图图像" r:id="rId3" imgW="1800225" imgH="1685925" progId="Paint.Picture">
                  <p:embed/>
                </p:oleObj>
              </mc:Choice>
              <mc:Fallback>
                <p:oleObj name="位图图像" r:id="rId3" imgW="1800225" imgH="16859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2286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447800" y="1676400"/>
          <a:ext cx="1905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位图图像" r:id="rId5" imgW="1304925" imgH="1495425" progId="Paint.Picture">
                  <p:embed/>
                </p:oleObj>
              </mc:Choice>
              <mc:Fallback>
                <p:oleObj name="位图图像" r:id="rId5" imgW="1304925" imgH="14954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76400"/>
                        <a:ext cx="1905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038600" y="1219200"/>
            <a:ext cx="2895600" cy="1143000"/>
          </a:xfrm>
          <a:prstGeom prst="wedgeEllipseCallout">
            <a:avLst>
              <a:gd name="adj1" fmla="val -83662"/>
              <a:gd name="adj2" fmla="val 9347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0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4038600" y="2895600"/>
            <a:ext cx="2895600" cy="1219200"/>
          </a:xfrm>
          <a:prstGeom prst="wedgeEllipseCallout">
            <a:avLst>
              <a:gd name="adj1" fmla="val 80810"/>
              <a:gd name="adj2" fmla="val 2994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0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48200" y="32766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i="1">
                <a:solidFill>
                  <a:srgbClr val="151311"/>
                </a:solidFill>
              </a:rPr>
              <a:t>Hi,Grace!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495800" y="1447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151311"/>
                </a:solidFill>
              </a:rPr>
              <a:t>Hi,Dale!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4419600"/>
            <a:ext cx="701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660066"/>
                </a:solidFill>
              </a:rPr>
              <a:t>Say “ </a:t>
            </a:r>
            <a:r>
              <a:rPr lang="en-US" altLang="zh-CN" sz="4000" b="1">
                <a:solidFill>
                  <a:schemeClr val="tx2"/>
                </a:solidFill>
              </a:rPr>
              <a:t>Hi!</a:t>
            </a:r>
            <a:r>
              <a:rPr lang="en-US" altLang="zh-CN" sz="4000" b="1">
                <a:solidFill>
                  <a:srgbClr val="660066"/>
                </a:solidFill>
              </a:rPr>
              <a:t>”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660066"/>
                </a:solidFill>
              </a:rPr>
              <a:t>      to your partner 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581400" y="5105400"/>
            <a:ext cx="4343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</a:rPr>
              <a:t>1. A:  Good morning , Tom!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chemeClr val="tx2"/>
                </a:solidFill>
              </a:rPr>
              <a:t>    B: __________________</a:t>
            </a:r>
          </a:p>
        </p:txBody>
      </p:sp>
      <p:grpSp>
        <p:nvGrpSpPr>
          <p:cNvPr id="57359" name="Group 15"/>
          <p:cNvGrpSpPr/>
          <p:nvPr/>
        </p:nvGrpSpPr>
        <p:grpSpPr bwMode="auto">
          <a:xfrm>
            <a:off x="228600" y="4495800"/>
            <a:ext cx="3429000" cy="2149475"/>
            <a:chOff x="144" y="2832"/>
            <a:chExt cx="2160" cy="1354"/>
          </a:xfrm>
        </p:grpSpPr>
        <p:graphicFrame>
          <p:nvGraphicFramePr>
            <p:cNvPr id="26637" name="Object 2"/>
            <p:cNvGraphicFramePr>
              <a:graphicFrameLocks noChangeAspect="1"/>
            </p:cNvGraphicFramePr>
            <p:nvPr/>
          </p:nvGraphicFramePr>
          <p:xfrm>
            <a:off x="144" y="2832"/>
            <a:ext cx="2160" cy="1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1" name="位图图像" r:id="rId3" imgW="1990725" imgH="1181100" progId="Paint.Picture">
                    <p:embed/>
                  </p:oleObj>
                </mc:Choice>
                <mc:Fallback>
                  <p:oleObj name="位图图像" r:id="rId3" imgW="1990725" imgH="1181100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832"/>
                          <a:ext cx="2160" cy="1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>
              <a:off x="672" y="3936"/>
              <a:ext cx="7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7051C"/>
                  </a:solidFill>
                </a:rPr>
                <a:t>Bob</a:t>
              </a:r>
            </a:p>
          </p:txBody>
        </p:sp>
        <p:sp>
          <p:nvSpPr>
            <p:cNvPr id="26639" name="Text Box 5"/>
            <p:cNvSpPr txBox="1">
              <a:spLocks noChangeArrowheads="1"/>
            </p:cNvSpPr>
            <p:nvPr/>
          </p:nvSpPr>
          <p:spPr bwMode="auto">
            <a:xfrm>
              <a:off x="1536" y="3888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rgbClr val="F7051C"/>
                  </a:solidFill>
                </a:rPr>
                <a:t>Tom</a:t>
              </a:r>
            </a:p>
          </p:txBody>
        </p:sp>
      </p:grp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4495800" y="5638800"/>
            <a:ext cx="3287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881C36"/>
                </a:solidFill>
              </a:rPr>
              <a:t>Good morning, Bob.</a:t>
            </a:r>
          </a:p>
        </p:txBody>
      </p:sp>
      <p:graphicFrame>
        <p:nvGraphicFramePr>
          <p:cNvPr id="26629" name="Object 9"/>
          <p:cNvGraphicFramePr>
            <a:graphicFrameLocks noChangeAspect="1"/>
          </p:cNvGraphicFramePr>
          <p:nvPr/>
        </p:nvGraphicFramePr>
        <p:xfrm>
          <a:off x="457200" y="609600"/>
          <a:ext cx="18288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位图图像" r:id="rId5" imgW="1285875" imgH="1114425" progId="Paint.Picture">
                  <p:embed/>
                </p:oleObj>
              </mc:Choice>
              <mc:Fallback>
                <p:oleObj name="位图图像" r:id="rId5" imgW="1285875" imgH="1114425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18288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"/>
          <p:cNvGraphicFramePr>
            <a:graphicFrameLocks noChangeAspect="1"/>
          </p:cNvGraphicFramePr>
          <p:nvPr/>
        </p:nvGraphicFramePr>
        <p:xfrm>
          <a:off x="6553200" y="2209800"/>
          <a:ext cx="1828800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位图图像" r:id="rId7" imgW="1219200" imgH="1171575" progId="Paint.Picture">
                  <p:embed/>
                </p:oleObj>
              </mc:Choice>
              <mc:Fallback>
                <p:oleObj name="位图图像" r:id="rId7" imgW="1219200" imgH="1171575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09800"/>
                        <a:ext cx="1828800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2667000" y="3124200"/>
            <a:ext cx="2895600" cy="1143000"/>
          </a:xfrm>
          <a:prstGeom prst="wedgeEllipseCallout">
            <a:avLst>
              <a:gd name="adj1" fmla="val 110856"/>
              <a:gd name="adj2" fmla="val -26111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000"/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819400" y="3352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Hello, Helen!</a:t>
            </a:r>
          </a:p>
        </p:txBody>
      </p:sp>
      <p:sp>
        <p:nvSpPr>
          <p:cNvPr id="26633" name="AutoShape 13"/>
          <p:cNvSpPr>
            <a:spLocks noChangeArrowheads="1"/>
          </p:cNvSpPr>
          <p:nvPr/>
        </p:nvSpPr>
        <p:spPr bwMode="auto">
          <a:xfrm>
            <a:off x="3352800" y="762000"/>
            <a:ext cx="2895600" cy="1143000"/>
          </a:xfrm>
          <a:prstGeom prst="wedgeEllipseCallout">
            <a:avLst>
              <a:gd name="adj1" fmla="val -103398"/>
              <a:gd name="adj2" fmla="val 28889"/>
            </a:avLst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 sz="2000"/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3581400" y="990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Hello, Bob ! </a:t>
            </a: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762000" y="2209800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E02645"/>
                </a:solidFill>
              </a:rPr>
              <a:t>Helen</a:t>
            </a: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7010400" y="388620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E02645"/>
                </a:solidFill>
              </a:rPr>
              <a:t>Bob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50" grpId="0" autoUpdateAnimBg="0"/>
      <p:bldP spid="573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86000" y="2667000"/>
          <a:ext cx="47244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位图图像" r:id="rId3" imgW="2733675" imgH="1724025" progId="Paint.Picture">
                  <p:embed/>
                </p:oleObj>
              </mc:Choice>
              <mc:Fallback>
                <p:oleObj name="位图图像" r:id="rId3" imgW="2733675" imgH="17240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47244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5486400" y="1447800"/>
            <a:ext cx="2971800" cy="1371600"/>
          </a:xfrm>
          <a:prstGeom prst="wedgeEllipseCallout">
            <a:avLst>
              <a:gd name="adj1" fmla="val -29917"/>
              <a:gd name="adj2" fmla="val 81944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762000" y="1143000"/>
            <a:ext cx="2895600" cy="1447800"/>
          </a:xfrm>
          <a:prstGeom prst="wedgeEllipseCallout">
            <a:avLst>
              <a:gd name="adj1" fmla="val 38157"/>
              <a:gd name="adj2" fmla="val 57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365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151311"/>
                </a:solidFill>
              </a:rPr>
              <a:t>Good morning, Alice!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638800" y="1600200"/>
            <a:ext cx="2819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151311"/>
                </a:solidFill>
              </a:rPr>
              <a:t>Good morning,       Cindy!</a:t>
            </a: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505200" y="4495800"/>
            <a:ext cx="914400" cy="0"/>
          </a:xfrm>
          <a:prstGeom prst="line">
            <a:avLst/>
          </a:prstGeom>
          <a:noFill/>
          <a:ln w="44450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5791200" y="5791200"/>
            <a:ext cx="990600" cy="0"/>
          </a:xfrm>
          <a:prstGeom prst="line">
            <a:avLst/>
          </a:prstGeom>
          <a:noFill/>
          <a:ln w="349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1828800" y="60960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151311"/>
                </a:solidFill>
              </a:rPr>
              <a:t>(They’re going to school 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utoUpdateAnimBg="0"/>
      <p:bldP spid="6554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903414"/>
                </a:solidFill>
              </a:rPr>
              <a:t>         </a:t>
            </a:r>
            <a:r>
              <a:rPr lang="en-US" altLang="zh-CN" sz="3600" u="sng" dirty="0">
                <a:solidFill>
                  <a:srgbClr val="903414"/>
                </a:solidFill>
              </a:rPr>
              <a:t>Can you answer my questions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0772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410C98"/>
                </a:solidFill>
              </a:rPr>
              <a:t>        1.  </a:t>
            </a:r>
            <a:r>
              <a:rPr lang="en-US" altLang="zh-CN" sz="2800" b="1" u="sng" dirty="0">
                <a:solidFill>
                  <a:srgbClr val="410C98"/>
                </a:solidFill>
              </a:rPr>
              <a:t>What’s</a:t>
            </a:r>
            <a:r>
              <a:rPr lang="en-US" altLang="zh-CN" sz="2800" b="1" dirty="0">
                <a:solidFill>
                  <a:srgbClr val="410C98"/>
                </a:solidFill>
              </a:rPr>
              <a:t> your English name?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151311"/>
                </a:solidFill>
              </a:rPr>
              <a:t>                         My  English </a:t>
            </a:r>
            <a:r>
              <a:rPr lang="en-US" altLang="zh-CN" sz="2800" b="1" u="sng" dirty="0">
                <a:solidFill>
                  <a:srgbClr val="151311"/>
                </a:solidFill>
              </a:rPr>
              <a:t>name’s</a:t>
            </a:r>
            <a:r>
              <a:rPr lang="en-US" altLang="zh-CN" sz="2800" b="1" dirty="0">
                <a:solidFill>
                  <a:srgbClr val="151311"/>
                </a:solidFill>
              </a:rPr>
              <a:t>  </a:t>
            </a:r>
            <a:r>
              <a:rPr lang="en-US" altLang="zh-CN" sz="2800" b="1" dirty="0">
                <a:solidFill>
                  <a:srgbClr val="B17A21"/>
                </a:solidFill>
              </a:rPr>
              <a:t>Helen </a:t>
            </a:r>
            <a:r>
              <a:rPr lang="en-US" altLang="zh-CN" sz="2800" b="1" dirty="0">
                <a:solidFill>
                  <a:srgbClr val="151311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                               </a:t>
            </a:r>
            <a:r>
              <a:rPr lang="en-US" altLang="zh-CN" sz="2800" b="1" dirty="0">
                <a:solidFill>
                  <a:srgbClr val="E02645"/>
                </a:solidFill>
              </a:rPr>
              <a:t>(</a:t>
            </a:r>
            <a:r>
              <a:rPr lang="en-US" altLang="zh-CN" sz="2800" b="1" i="1" dirty="0">
                <a:solidFill>
                  <a:srgbClr val="F7051C"/>
                </a:solidFill>
              </a:rPr>
              <a:t>I’m Helen!)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410C98"/>
                </a:solidFill>
              </a:rPr>
              <a:t>       2.  Good morning, </a:t>
            </a:r>
            <a:r>
              <a:rPr lang="en-US" altLang="zh-CN" sz="2800" b="1" i="1" dirty="0">
                <a:solidFill>
                  <a:srgbClr val="B17A21"/>
                </a:solidFill>
              </a:rPr>
              <a:t>Helen</a:t>
            </a:r>
            <a:r>
              <a:rPr lang="en-US" altLang="zh-CN" sz="2800" b="1" dirty="0">
                <a:solidFill>
                  <a:srgbClr val="410C98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151311"/>
                </a:solidFill>
              </a:rPr>
              <a:t>                     Good morning, Miss </a:t>
            </a:r>
            <a:r>
              <a:rPr lang="en-US" altLang="zh-CN" sz="2800" b="1" dirty="0" err="1">
                <a:solidFill>
                  <a:srgbClr val="151311"/>
                </a:solidFill>
              </a:rPr>
              <a:t>Xu</a:t>
            </a:r>
            <a:r>
              <a:rPr lang="en-US" altLang="zh-CN" sz="2800" b="1" dirty="0">
                <a:solidFill>
                  <a:srgbClr val="151311"/>
                </a:solidFill>
              </a:rPr>
              <a:t>!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33400" y="4114800"/>
            <a:ext cx="6096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410C98"/>
                </a:solidFill>
              </a:rPr>
              <a:t>     3.  Hello, </a:t>
            </a:r>
            <a:r>
              <a:rPr lang="en-US" altLang="zh-CN" sz="2800" b="1" dirty="0">
                <a:solidFill>
                  <a:srgbClr val="B17A21"/>
                </a:solidFill>
              </a:rPr>
              <a:t>Frank</a:t>
            </a:r>
            <a:r>
              <a:rPr lang="en-US" altLang="zh-CN" sz="2800" b="1" dirty="0">
                <a:solidFill>
                  <a:srgbClr val="410C98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151311"/>
                </a:solidFill>
              </a:rPr>
              <a:t>                       Hello, Miss </a:t>
            </a:r>
            <a:r>
              <a:rPr lang="en-US" altLang="zh-CN" sz="2800" b="1" dirty="0" err="1">
                <a:solidFill>
                  <a:srgbClr val="151311"/>
                </a:solidFill>
              </a:rPr>
              <a:t>Xu</a:t>
            </a:r>
            <a:r>
              <a:rPr lang="en-US" altLang="zh-CN" sz="2800" b="1" dirty="0">
                <a:solidFill>
                  <a:srgbClr val="151311"/>
                </a:solidFill>
              </a:rPr>
              <a:t>!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6477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410C98"/>
                </a:solidFill>
              </a:rPr>
              <a:t>     4. Hi, </a:t>
            </a:r>
            <a:r>
              <a:rPr lang="en-US" altLang="zh-CN" sz="2800" b="1" dirty="0">
                <a:solidFill>
                  <a:srgbClr val="B17A21"/>
                </a:solidFill>
              </a:rPr>
              <a:t>Cindy</a:t>
            </a:r>
            <a:r>
              <a:rPr lang="en-US" altLang="zh-CN" sz="2800" b="1" dirty="0">
                <a:solidFill>
                  <a:srgbClr val="410C98"/>
                </a:solidFill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151311"/>
                </a:solidFill>
              </a:rPr>
              <a:t>                       Hi, Miss </a:t>
            </a:r>
            <a:r>
              <a:rPr lang="en-US" altLang="zh-CN" sz="2800" b="1" dirty="0" err="1">
                <a:solidFill>
                  <a:srgbClr val="151311"/>
                </a:solidFill>
              </a:rPr>
              <a:t>Xu</a:t>
            </a:r>
            <a:r>
              <a:rPr lang="en-US" altLang="zh-CN" sz="2800" b="1" dirty="0">
                <a:solidFill>
                  <a:srgbClr val="151311"/>
                </a:solidFill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  <p:bldP spid="59396" grpId="0" build="p" autoUpdateAnimBg="0"/>
      <p:bldP spid="5939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09600" y="762000"/>
          <a:ext cx="21336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位图图像" r:id="rId3" imgW="1314450" imgH="1143000" progId="Paint.Picture">
                  <p:embed/>
                </p:oleObj>
              </mc:Choice>
              <mc:Fallback>
                <p:oleObj name="位图图像" r:id="rId3" imgW="1314450" imgH="114300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1336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181600" y="3657600"/>
          <a:ext cx="3581400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位图图像" r:id="rId5" imgW="2171700" imgH="1066800" progId="Paint.Picture">
                  <p:embed/>
                </p:oleObj>
              </mc:Choice>
              <mc:Fallback>
                <p:oleObj name="位图图像" r:id="rId5" imgW="2171700" imgH="10668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657600"/>
                        <a:ext cx="3581400" cy="210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743200" y="914400"/>
            <a:ext cx="4876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1.A: Nice to meet you!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</a:rPr>
              <a:t>   B:________________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81000" y="4114800"/>
            <a:ext cx="5334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</a:rPr>
              <a:t>2.A:  ____________ , Mr Wang.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</a:rPr>
              <a:t>  B: _____________ ,  Jack.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57600" y="17526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</a:rPr>
              <a:t>Nice to meet you, too!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90600" y="39624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</a:rPr>
              <a:t>Good afternoon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990600" y="47244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</a:rPr>
              <a:t>Good afternoon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  <p:bldP spid="47111" grpId="0" autoUpdateAnimBg="0"/>
      <p:bldP spid="47112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464</Words>
  <Application>Microsoft Office PowerPoint</Application>
  <PresentationFormat>全屏显示(4:3)</PresentationFormat>
  <Paragraphs>111</Paragraphs>
  <Slides>19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Adobe Caslon Pro Bold</vt:lpstr>
      <vt:lpstr>黑体</vt:lpstr>
      <vt:lpstr>华文新魏</vt:lpstr>
      <vt:lpstr>华文中宋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 2</vt:lpstr>
      <vt:lpstr>WWW.2PPT.COM
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2003-09-06T08:19:00Z</dcterms:created>
  <dcterms:modified xsi:type="dcterms:W3CDTF">2023-01-16T20:35:43Z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3C0312FA9AE240958DC866BF8F97F552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