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8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93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  <a:srgbClr val="800000"/>
    <a:srgbClr val="003399"/>
    <a:srgbClr val="996600"/>
    <a:srgbClr val="FFFF00"/>
    <a:srgbClr val="FF3300"/>
    <a:srgbClr val="FF99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82"/>
      </p:cViewPr>
      <p:guideLst>
        <p:guide orient="horz" pos="4293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/>
            </a:lvl1pPr>
          </a:lstStyle>
          <a:p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7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buFont typeface="Arial" panose="020B0604020202020204" pitchFamily="34" charset="0"/>
              <a:buNone/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/>
            </a:lvl1pPr>
          </a:lstStyle>
          <a:p>
            <a:fld id="{BA489F91-5CFD-47AB-8C62-1FAA570F1F3C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89F91-5CFD-47AB-8C62-1FAA570F1F3C}" type="slidenum">
              <a:rPr lang="zh-CN" alt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8C99-1AE2-48BA-9E64-27BDC3AE1CC3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E25C-2E05-4781-A5A0-58B9A257997F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05114-7AA9-4B69-A9F1-CC30B905AD6F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13" name="Rectangle 12"/>
          <p:cNvSpPr/>
          <p:nvPr/>
        </p:nvSpPr>
        <p:spPr>
          <a:xfrm>
            <a:off x="451976" y="1916832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2018432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2EBC-345C-4E78-B059-E6E7A0334765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2170831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3511952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577942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2094632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8DD6B-C874-4514-A9A5-99089C53B535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2D68-FBB2-45E9-92A3-3CEA351A7CC6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93B3-640A-4102-9463-000B2B838978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51129-AAE4-448E-9638-CB438D1CCB34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F21D8-4336-45D4-858A-432EAE80BF7D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43F9A-7440-461B-9856-E25EA46452E9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670539B-99EE-4F04-8773-4EECE1C9869C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anose="020B0604020202020204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wm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wmf"/><Relationship Id="rId5" Type="http://schemas.openxmlformats.org/officeDocument/2006/relationships/image" Target="../media/image16.png"/><Relationship Id="rId4" Type="http://schemas.openxmlformats.org/officeDocument/2006/relationships/image" Target="../media/image8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8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8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3"/>
          <p:cNvSpPr>
            <a:spLocks noChangeArrowheads="1" noChangeShapeType="1"/>
          </p:cNvSpPr>
          <p:nvPr/>
        </p:nvSpPr>
        <p:spPr bwMode="auto">
          <a:xfrm>
            <a:off x="2051720" y="2204864"/>
            <a:ext cx="5005387" cy="11540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dist="35921" dir="2700000" algn="ctr" rotWithShape="0">
                    <a:schemeClr val="tx2">
                      <a:alpha val="78999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图</a:t>
            </a:r>
            <a:r>
              <a:rPr lang="zh-CN" altLang="en-US" sz="3600" b="1" dirty="0">
                <a:solidFill>
                  <a:schemeClr val="tx2">
                    <a:lumMod val="75000"/>
                  </a:schemeClr>
                </a:solidFill>
                <a:effectLst>
                  <a:outerShdw dist="35921" dir="2700000" algn="ctr" rotWithShape="0">
                    <a:schemeClr val="tx2">
                      <a:alpha val="78999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形的平</a:t>
            </a:r>
            <a:r>
              <a:rPr lang="zh-CN" altLang="en-US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dist="35921" dir="2700000" algn="ctr" rotWithShape="0">
                    <a:schemeClr val="tx2">
                      <a:alpha val="78999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移</a:t>
            </a:r>
            <a:endParaRPr lang="zh-CN" altLang="en-US" sz="3600" b="1" dirty="0">
              <a:solidFill>
                <a:schemeClr val="tx2">
                  <a:lumMod val="75000"/>
                </a:schemeClr>
              </a:solidFill>
              <a:effectLst>
                <a:outerShdw dist="35921" dir="2700000" algn="ctr" rotWithShape="0">
                  <a:schemeClr val="tx2">
                    <a:alpha val="78999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846013" y="836712"/>
            <a:ext cx="741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4000" dirty="0">
                <a:solidFill>
                  <a:schemeClr val="accent6">
                    <a:lumMod val="50000"/>
                  </a:schemeClr>
                </a:solidFill>
                <a:ea typeface="黑体" panose="02010609060101010101" pitchFamily="49" charset="-122"/>
              </a:rPr>
              <a:t>第十一章：图形的平移与旋转</a:t>
            </a:r>
          </a:p>
        </p:txBody>
      </p:sp>
      <p:sp>
        <p:nvSpPr>
          <p:cNvPr id="6" name="矩形 5"/>
          <p:cNvSpPr/>
          <p:nvPr/>
        </p:nvSpPr>
        <p:spPr>
          <a:xfrm>
            <a:off x="2840903" y="5517232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idx="1"/>
          </p:nvPr>
        </p:nvSpPr>
        <p:spPr>
          <a:xfrm>
            <a:off x="35496" y="287809"/>
            <a:ext cx="8893175" cy="11969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zh-CN" altLang="en-US" sz="2800" b="1" dirty="0"/>
              <a:t>当</a:t>
            </a:r>
            <a:r>
              <a:rPr lang="en-US" sz="2800" b="1" dirty="0"/>
              <a:t>AD</a:t>
            </a:r>
            <a:r>
              <a:rPr lang="zh-CN" altLang="en-US" sz="2800" b="1" dirty="0"/>
              <a:t>小于</a:t>
            </a:r>
            <a:r>
              <a:rPr lang="en-US" sz="2800" b="1" dirty="0"/>
              <a:t>AC</a:t>
            </a:r>
            <a:r>
              <a:rPr lang="zh-CN" altLang="en-US" sz="2800" b="1" dirty="0"/>
              <a:t>，并且</a:t>
            </a:r>
            <a:r>
              <a:rPr lang="en-US" sz="2800" b="1" dirty="0"/>
              <a:t>AD</a:t>
            </a:r>
            <a:r>
              <a:rPr lang="zh-CN" altLang="en-US" sz="2800" b="1" dirty="0"/>
              <a:t>大于点</a:t>
            </a:r>
            <a:r>
              <a:rPr lang="en-US" sz="2800" b="1" dirty="0"/>
              <a:t>A</a:t>
            </a:r>
            <a:r>
              <a:rPr lang="zh-CN" altLang="en-US" sz="2800" b="1" dirty="0"/>
              <a:t>到</a:t>
            </a:r>
            <a:r>
              <a:rPr lang="en-US" sz="2800" b="1" dirty="0"/>
              <a:t>BC</a:t>
            </a:r>
            <a:r>
              <a:rPr lang="zh-CN" altLang="en-US" sz="2800" b="1" dirty="0"/>
              <a:t>的距离时，在边</a:t>
            </a:r>
            <a:r>
              <a:rPr lang="en-US" sz="2800" b="1" dirty="0"/>
              <a:t>BC</a:t>
            </a:r>
            <a:r>
              <a:rPr lang="zh-CN" altLang="en-US" sz="2800" b="1" dirty="0"/>
              <a:t>上截取点</a:t>
            </a:r>
            <a:r>
              <a:rPr lang="en-US" sz="2800" b="1" dirty="0"/>
              <a:t>E,</a:t>
            </a:r>
            <a:r>
              <a:rPr lang="zh-CN" altLang="en-US" sz="2800" b="1" dirty="0"/>
              <a:t>使</a:t>
            </a:r>
            <a:r>
              <a:rPr lang="en-US" sz="2800" b="1" dirty="0"/>
              <a:t>AE=AD,</a:t>
            </a:r>
            <a:r>
              <a:rPr lang="zh-CN" altLang="en-US" sz="2800" b="1" dirty="0"/>
              <a:t> 平移⊿</a:t>
            </a:r>
            <a:r>
              <a:rPr lang="en-US" sz="2800" b="1" dirty="0"/>
              <a:t>ABE</a:t>
            </a:r>
            <a:r>
              <a:rPr lang="zh-CN" altLang="en-US" sz="2800" b="1" dirty="0"/>
              <a:t>后所得到的平行四边形</a:t>
            </a:r>
            <a:r>
              <a:rPr lang="en-US" sz="2800" b="1" dirty="0"/>
              <a:t>ACFD</a:t>
            </a:r>
            <a:r>
              <a:rPr lang="zh-CN" altLang="en-US" sz="2800" b="1" dirty="0"/>
              <a:t>是菱形</a:t>
            </a:r>
            <a:r>
              <a:rPr lang="en-US" sz="2800" b="1" dirty="0"/>
              <a:t>.(</a:t>
            </a:r>
            <a:r>
              <a:rPr lang="zh-CN" altLang="en-US" sz="2800" b="1" dirty="0"/>
              <a:t>如下图）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1331913" y="314166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A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5219700" y="306863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D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7451725" y="55895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F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4572000" y="5589588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C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539750" y="530066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B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2916238" y="55895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en-US"/>
          </a:p>
        </p:txBody>
      </p:sp>
      <p:sp>
        <p:nvSpPr>
          <p:cNvPr id="55305" name="AutoShape 9"/>
          <p:cNvSpPr>
            <a:spLocks noChangeArrowheads="1"/>
          </p:cNvSpPr>
          <p:nvPr/>
        </p:nvSpPr>
        <p:spPr bwMode="auto">
          <a:xfrm rot="6536129">
            <a:off x="1655762" y="3536951"/>
            <a:ext cx="2016125" cy="29527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306" name="AutoShape 10"/>
          <p:cNvSpPr>
            <a:spLocks noChangeArrowheads="1"/>
          </p:cNvSpPr>
          <p:nvPr/>
        </p:nvSpPr>
        <p:spPr bwMode="auto">
          <a:xfrm rot="6536129">
            <a:off x="1655762" y="3536951"/>
            <a:ext cx="2016125" cy="295275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3779838" y="55895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E</a:t>
            </a:r>
          </a:p>
        </p:txBody>
      </p:sp>
      <p:grpSp>
        <p:nvGrpSpPr>
          <p:cNvPr id="55308" name="Group 12"/>
          <p:cNvGrpSpPr/>
          <p:nvPr/>
        </p:nvGrpSpPr>
        <p:grpSpPr bwMode="auto">
          <a:xfrm>
            <a:off x="1476375" y="3573463"/>
            <a:ext cx="4032250" cy="1943100"/>
            <a:chOff x="0" y="0"/>
            <a:chExt cx="2404" cy="1224"/>
          </a:xfrm>
        </p:grpSpPr>
        <p:sp>
          <p:nvSpPr>
            <p:cNvPr id="55309" name="Line 13"/>
            <p:cNvSpPr>
              <a:spLocks noChangeShapeType="1"/>
            </p:cNvSpPr>
            <p:nvPr/>
          </p:nvSpPr>
          <p:spPr bwMode="auto">
            <a:xfrm>
              <a:off x="1542" y="1224"/>
              <a:ext cx="4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310" name="Line 14"/>
            <p:cNvSpPr>
              <a:spLocks noChangeShapeType="1"/>
            </p:cNvSpPr>
            <p:nvPr/>
          </p:nvSpPr>
          <p:spPr bwMode="auto">
            <a:xfrm flipH="1">
              <a:off x="1996" y="0"/>
              <a:ext cx="408" cy="1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311" name="Line 15"/>
            <p:cNvSpPr>
              <a:spLocks noChangeShapeType="1"/>
            </p:cNvSpPr>
            <p:nvPr/>
          </p:nvSpPr>
          <p:spPr bwMode="auto">
            <a:xfrm flipV="1">
              <a:off x="0" y="0"/>
              <a:ext cx="24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5312" name="Rectangle 16"/>
          <p:cNvSpPr>
            <a:spLocks noChangeArrowheads="1"/>
          </p:cNvSpPr>
          <p:nvPr/>
        </p:nvSpPr>
        <p:spPr bwMode="auto">
          <a:xfrm>
            <a:off x="0" y="1583953"/>
            <a:ext cx="8893175" cy="119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zh-CN" altLang="en-US" sz="2800" b="1" dirty="0"/>
              <a:t>当</a:t>
            </a:r>
            <a:r>
              <a:rPr lang="en-US" sz="2800" b="1" dirty="0"/>
              <a:t>AD</a:t>
            </a:r>
            <a:r>
              <a:rPr lang="zh-CN" altLang="en-US" sz="2800" b="1" dirty="0"/>
              <a:t>大于</a:t>
            </a:r>
            <a:r>
              <a:rPr lang="en-US" sz="2800" b="1" dirty="0"/>
              <a:t>AC</a:t>
            </a:r>
            <a:r>
              <a:rPr lang="zh-CN" altLang="en-US" sz="2800" b="1" dirty="0"/>
              <a:t>或者并且</a:t>
            </a:r>
            <a:r>
              <a:rPr lang="en-US" sz="2800" b="1" dirty="0"/>
              <a:t>AD</a:t>
            </a:r>
            <a:r>
              <a:rPr lang="zh-CN" altLang="en-US" sz="2800" b="1" dirty="0"/>
              <a:t>小于点</a:t>
            </a:r>
            <a:r>
              <a:rPr lang="en-US" sz="2800" b="1" dirty="0"/>
              <a:t>A</a:t>
            </a:r>
            <a:r>
              <a:rPr lang="zh-CN" altLang="en-US" sz="2800" b="1" dirty="0"/>
              <a:t>到</a:t>
            </a:r>
            <a:r>
              <a:rPr lang="en-US" sz="2800" b="1" dirty="0"/>
              <a:t>BC</a:t>
            </a:r>
            <a:r>
              <a:rPr lang="zh-CN" altLang="en-US" sz="2800" b="1" dirty="0"/>
              <a:t>的距离时，对于边</a:t>
            </a:r>
            <a:r>
              <a:rPr lang="en-US" sz="2800" b="1" dirty="0"/>
              <a:t>BC</a:t>
            </a:r>
            <a:r>
              <a:rPr lang="zh-CN" altLang="en-US" sz="2800" b="1" dirty="0"/>
              <a:t>上的任意一点</a:t>
            </a:r>
            <a:r>
              <a:rPr lang="en-US" sz="2800" b="1" dirty="0"/>
              <a:t>E,</a:t>
            </a:r>
            <a:r>
              <a:rPr lang="zh-CN" altLang="en-US" sz="2800" b="1" dirty="0"/>
              <a:t>都不能使</a:t>
            </a:r>
            <a:r>
              <a:rPr lang="en-US" sz="2800" b="1" dirty="0"/>
              <a:t>AE=AD,</a:t>
            </a:r>
            <a:r>
              <a:rPr lang="zh-CN" altLang="en-US" sz="2800" b="1" dirty="0"/>
              <a:t> 平移⊿</a:t>
            </a:r>
            <a:r>
              <a:rPr lang="en-US" sz="2800" b="1" dirty="0"/>
              <a:t>ABE</a:t>
            </a:r>
            <a:r>
              <a:rPr lang="zh-CN" altLang="en-US" sz="2800" b="1" dirty="0"/>
              <a:t>后所得到的平行四边形都不可能为菱形</a:t>
            </a:r>
            <a:r>
              <a:rPr lang="en-US" sz="2800" b="1" dirty="0"/>
              <a:t>.(</a:t>
            </a:r>
            <a:r>
              <a:rPr lang="zh-CN" altLang="en-US" sz="2800" b="1" dirty="0"/>
              <a:t>如下图）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1.48148E-6 L 0.42917 1.48148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5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1" grpId="0" build="allAtOnce" autoUpdateAnimBg="0"/>
      <p:bldP spid="5530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idx="1"/>
          </p:nvPr>
        </p:nvSpPr>
        <p:spPr>
          <a:xfrm>
            <a:off x="222250" y="404664"/>
            <a:ext cx="8893175" cy="11969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zh-CN" altLang="en-US" sz="2800" b="1" dirty="0"/>
              <a:t>解：（</a:t>
            </a:r>
            <a:r>
              <a:rPr lang="en-US" sz="2800" b="1" dirty="0"/>
              <a:t>3</a:t>
            </a:r>
            <a:r>
              <a:rPr lang="zh-CN" altLang="en-US" sz="2800" b="1" dirty="0"/>
              <a:t>） 当边</a:t>
            </a:r>
            <a:r>
              <a:rPr lang="en-US" sz="2800" b="1" dirty="0"/>
              <a:t>AD</a:t>
            </a:r>
            <a:r>
              <a:rPr lang="zh-CN" altLang="en-US" sz="2800" b="1" dirty="0"/>
              <a:t>等于对角线</a:t>
            </a:r>
            <a:r>
              <a:rPr lang="en-US" sz="2800" b="1" dirty="0"/>
              <a:t>AC</a:t>
            </a:r>
            <a:r>
              <a:rPr lang="zh-CN" altLang="en-US" sz="2800" b="1" dirty="0"/>
              <a:t>的长时，沿对角线将⊿</a:t>
            </a:r>
            <a:r>
              <a:rPr lang="en-US" sz="2800" b="1" dirty="0"/>
              <a:t>ABC</a:t>
            </a:r>
            <a:r>
              <a:rPr lang="zh-CN" altLang="en-US" sz="2800" b="1" dirty="0"/>
              <a:t>剪下，平移⊿</a:t>
            </a:r>
            <a:r>
              <a:rPr lang="en-US" sz="2800" b="1" dirty="0"/>
              <a:t>ABE</a:t>
            </a:r>
            <a:r>
              <a:rPr lang="zh-CN" altLang="en-US" sz="2800" b="1" dirty="0"/>
              <a:t>后所得到的平行四边形</a:t>
            </a:r>
            <a:r>
              <a:rPr lang="en-US" sz="2800" b="1" dirty="0"/>
              <a:t>ACFD</a:t>
            </a:r>
            <a:r>
              <a:rPr lang="zh-CN" altLang="en-US" sz="2800" b="1" dirty="0"/>
              <a:t>是菱形</a:t>
            </a:r>
            <a:r>
              <a:rPr lang="en-US" sz="2800" b="1" dirty="0"/>
              <a:t>.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1331913" y="314166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A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4500563" y="314166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D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7451725" y="55895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F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3924300" y="5589588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C</a:t>
            </a: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539750" y="530066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B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2916238" y="55895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en-US"/>
          </a:p>
        </p:txBody>
      </p:sp>
      <p:sp>
        <p:nvSpPr>
          <p:cNvPr id="56329" name="AutoShape 9"/>
          <p:cNvSpPr>
            <a:spLocks noChangeArrowheads="1"/>
          </p:cNvSpPr>
          <p:nvPr/>
        </p:nvSpPr>
        <p:spPr bwMode="auto">
          <a:xfrm rot="6536129">
            <a:off x="1691481" y="3501232"/>
            <a:ext cx="2016125" cy="3024188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330" name="AutoShape 10"/>
          <p:cNvSpPr>
            <a:spLocks noChangeArrowheads="1"/>
          </p:cNvSpPr>
          <p:nvPr/>
        </p:nvSpPr>
        <p:spPr bwMode="auto">
          <a:xfrm rot="17327974">
            <a:off x="1943100" y="2528888"/>
            <a:ext cx="2087563" cy="3024187"/>
          </a:xfrm>
          <a:prstGeom prst="triangle">
            <a:avLst>
              <a:gd name="adj" fmla="val 50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331" name="AutoShape 11"/>
          <p:cNvSpPr>
            <a:spLocks noChangeArrowheads="1"/>
          </p:cNvSpPr>
          <p:nvPr/>
        </p:nvSpPr>
        <p:spPr bwMode="auto">
          <a:xfrm rot="6536129">
            <a:off x="1654969" y="3537744"/>
            <a:ext cx="2016125" cy="2951163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93 -0.00162 L 0.34705 -0.0016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/>
          <p:nvPr/>
        </p:nvGrpSpPr>
        <p:grpSpPr bwMode="auto">
          <a:xfrm>
            <a:off x="3708400" y="3789363"/>
            <a:ext cx="2736850" cy="1511300"/>
            <a:chOff x="0" y="0"/>
            <a:chExt cx="1724" cy="952"/>
          </a:xfrm>
        </p:grpSpPr>
        <p:sp>
          <p:nvSpPr>
            <p:cNvPr id="573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724" cy="95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7348" name="Line 4"/>
            <p:cNvSpPr>
              <a:spLocks noChangeShapeType="1"/>
            </p:cNvSpPr>
            <p:nvPr/>
          </p:nvSpPr>
          <p:spPr bwMode="auto">
            <a:xfrm>
              <a:off x="0" y="0"/>
              <a:ext cx="1724" cy="9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7349" name="Group 5"/>
          <p:cNvGrpSpPr/>
          <p:nvPr/>
        </p:nvGrpSpPr>
        <p:grpSpPr bwMode="auto">
          <a:xfrm>
            <a:off x="395288" y="3789363"/>
            <a:ext cx="2736850" cy="1511300"/>
            <a:chOff x="0" y="0"/>
            <a:chExt cx="1724" cy="952"/>
          </a:xfrm>
        </p:grpSpPr>
        <p:sp>
          <p:nvSpPr>
            <p:cNvPr id="57350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1724" cy="95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7351" name="Line 7"/>
            <p:cNvSpPr>
              <a:spLocks noChangeShapeType="1"/>
            </p:cNvSpPr>
            <p:nvPr/>
          </p:nvSpPr>
          <p:spPr bwMode="auto">
            <a:xfrm>
              <a:off x="0" y="0"/>
              <a:ext cx="1724" cy="9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179388" y="335756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A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1042988" y="357346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●</a:t>
            </a: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6516688" y="45085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F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2843213" y="5445125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C</a:t>
            </a: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250825" y="53736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B</a:t>
            </a: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2916238" y="55895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en-US"/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4284663" y="4221163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E</a:t>
            </a:r>
          </a:p>
        </p:txBody>
      </p:sp>
      <p:sp>
        <p:nvSpPr>
          <p:cNvPr id="57359" name="Rectangle 15"/>
          <p:cNvSpPr>
            <a:spLocks noChangeArrowheads="1"/>
          </p:cNvSpPr>
          <p:nvPr/>
        </p:nvSpPr>
        <p:spPr bwMode="auto">
          <a:xfrm>
            <a:off x="169043" y="332656"/>
            <a:ext cx="8893175" cy="2204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2800" b="1" dirty="0"/>
              <a:t>例</a:t>
            </a:r>
            <a:r>
              <a:rPr lang="en-US" sz="2800" b="1" dirty="0"/>
              <a:t> </a:t>
            </a:r>
            <a:r>
              <a:rPr lang="zh-CN" altLang="en-US" sz="2800" b="1" dirty="0"/>
              <a:t>如图①，</a:t>
            </a:r>
            <a:r>
              <a:rPr lang="en-US" sz="2800" b="1" dirty="0"/>
              <a:t>A`</a:t>
            </a:r>
            <a:r>
              <a:rPr lang="zh-CN" altLang="en-US" sz="2800" b="1" dirty="0"/>
              <a:t>是矩形</a:t>
            </a:r>
            <a:r>
              <a:rPr lang="en-US" sz="2800" b="1" dirty="0"/>
              <a:t>ABCD</a:t>
            </a:r>
            <a:r>
              <a:rPr lang="zh-CN" altLang="en-US" sz="2800" b="1" dirty="0"/>
              <a:t>边</a:t>
            </a:r>
            <a:r>
              <a:rPr lang="en-US" sz="2800" b="1" dirty="0"/>
              <a:t>AD</a:t>
            </a:r>
            <a:r>
              <a:rPr lang="zh-CN" altLang="en-US" sz="2800" b="1" dirty="0"/>
              <a:t>上的一点，把矩形</a:t>
            </a:r>
            <a:r>
              <a:rPr lang="en-US" sz="2800" b="1" dirty="0"/>
              <a:t>ABCD</a:t>
            </a:r>
            <a:r>
              <a:rPr lang="zh-CN" altLang="en-US" sz="2800" b="1" dirty="0"/>
              <a:t>沿它的一条对角线</a:t>
            </a:r>
            <a:r>
              <a:rPr lang="en-US" sz="2800" b="1" dirty="0"/>
              <a:t>AC</a:t>
            </a:r>
            <a:r>
              <a:rPr lang="zh-CN" altLang="en-US" sz="2800" b="1" dirty="0"/>
              <a:t>剪开，然后把⊿</a:t>
            </a:r>
            <a:r>
              <a:rPr lang="en-US" sz="2800" b="1" dirty="0"/>
              <a:t>ABC</a:t>
            </a:r>
            <a:r>
              <a:rPr lang="zh-CN" altLang="en-US" sz="2800" b="1" dirty="0"/>
              <a:t>沿</a:t>
            </a:r>
            <a:r>
              <a:rPr lang="en-US" sz="2800" b="1" dirty="0"/>
              <a:t>AD</a:t>
            </a:r>
            <a:r>
              <a:rPr lang="zh-CN" altLang="en-US" sz="2800" b="1" dirty="0"/>
              <a:t>向右平移，使平移的距离等于线段</a:t>
            </a:r>
            <a:r>
              <a:rPr lang="en-US" sz="2800" b="1" dirty="0"/>
              <a:t>AA`</a:t>
            </a:r>
            <a:r>
              <a:rPr lang="zh-CN" altLang="en-US" sz="2800" b="1" dirty="0"/>
              <a:t>的长，得到⊿</a:t>
            </a:r>
            <a:r>
              <a:rPr lang="en-US" sz="2800" b="1" dirty="0"/>
              <a:t>A`B`C`(</a:t>
            </a:r>
            <a:r>
              <a:rPr lang="zh-CN" altLang="en-US" sz="2800" b="1" dirty="0"/>
              <a:t>图</a:t>
            </a:r>
            <a:r>
              <a:rPr lang="en-US" sz="2800" b="1" dirty="0"/>
              <a:t>②).</a:t>
            </a:r>
            <a:r>
              <a:rPr lang="zh-CN" altLang="en-US" sz="2800" b="1" dirty="0"/>
              <a:t>设</a:t>
            </a:r>
            <a:r>
              <a:rPr lang="en-US" sz="2800" b="1" dirty="0"/>
              <a:t>A`B`</a:t>
            </a:r>
            <a:r>
              <a:rPr lang="zh-CN" altLang="en-US" sz="2800" b="1" dirty="0"/>
              <a:t>交</a:t>
            </a:r>
            <a:r>
              <a:rPr lang="en-US" sz="2800" b="1" dirty="0"/>
              <a:t>AC</a:t>
            </a:r>
            <a:r>
              <a:rPr lang="zh-CN" altLang="en-US" sz="2800" b="1" dirty="0"/>
              <a:t>于点</a:t>
            </a:r>
            <a:r>
              <a:rPr lang="en-US" sz="2800" b="1" dirty="0"/>
              <a:t>E,A`C`</a:t>
            </a:r>
            <a:r>
              <a:rPr lang="zh-CN" altLang="en-US" sz="2800" b="1" dirty="0"/>
              <a:t>交</a:t>
            </a:r>
            <a:r>
              <a:rPr lang="en-US" sz="2800" b="1" dirty="0"/>
              <a:t>CD</a:t>
            </a:r>
            <a:r>
              <a:rPr lang="zh-CN" altLang="en-US" sz="2800" b="1" dirty="0"/>
              <a:t>于点</a:t>
            </a:r>
            <a:r>
              <a:rPr lang="en-US" sz="2800" b="1" dirty="0"/>
              <a:t>F.</a:t>
            </a:r>
            <a:r>
              <a:rPr lang="zh-CN" altLang="en-US" sz="2800" b="1" dirty="0"/>
              <a:t>试判定⊿</a:t>
            </a:r>
            <a:r>
              <a:rPr lang="en-US" sz="2800" b="1" dirty="0"/>
              <a:t>A`DF</a:t>
            </a:r>
            <a:r>
              <a:rPr lang="zh-CN" altLang="en-US" sz="2800" b="1" dirty="0"/>
              <a:t>与⊿</a:t>
            </a:r>
            <a:r>
              <a:rPr lang="en-US" sz="2800" b="1" dirty="0"/>
              <a:t>CB`E</a:t>
            </a:r>
            <a:r>
              <a:rPr lang="zh-CN" altLang="en-US" sz="2800" b="1" dirty="0"/>
              <a:t>是否全等，说明你的结论</a:t>
            </a:r>
            <a:r>
              <a:rPr lang="en-US" sz="2800" b="1" dirty="0"/>
              <a:t>.</a:t>
            </a:r>
          </a:p>
        </p:txBody>
      </p:sp>
      <p:sp>
        <p:nvSpPr>
          <p:cNvPr id="57360" name="Text Box 16"/>
          <p:cNvSpPr txBox="1">
            <a:spLocks noChangeArrowheads="1"/>
          </p:cNvSpPr>
          <p:nvPr/>
        </p:nvSpPr>
        <p:spPr bwMode="auto">
          <a:xfrm>
            <a:off x="7092950" y="5300663"/>
            <a:ext cx="5762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C</a:t>
            </a:r>
            <a:r>
              <a:rPr lang="en-US" sz="2800"/>
              <a:t>`</a:t>
            </a:r>
          </a:p>
        </p:txBody>
      </p:sp>
      <p:sp>
        <p:nvSpPr>
          <p:cNvPr id="57361" name="Text Box 17"/>
          <p:cNvSpPr txBox="1">
            <a:spLocks noChangeArrowheads="1"/>
          </p:cNvSpPr>
          <p:nvPr/>
        </p:nvSpPr>
        <p:spPr bwMode="auto">
          <a:xfrm>
            <a:off x="2843213" y="3213100"/>
            <a:ext cx="433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D</a:t>
            </a:r>
          </a:p>
        </p:txBody>
      </p:sp>
      <p:sp>
        <p:nvSpPr>
          <p:cNvPr id="57362" name="Text Box 18"/>
          <p:cNvSpPr txBox="1">
            <a:spLocks noChangeArrowheads="1"/>
          </p:cNvSpPr>
          <p:nvPr/>
        </p:nvSpPr>
        <p:spPr bwMode="auto">
          <a:xfrm>
            <a:off x="3563938" y="328453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A</a:t>
            </a:r>
          </a:p>
        </p:txBody>
      </p:sp>
      <p:sp>
        <p:nvSpPr>
          <p:cNvPr id="57363" name="Text Box 19"/>
          <p:cNvSpPr txBox="1">
            <a:spLocks noChangeArrowheads="1"/>
          </p:cNvSpPr>
          <p:nvPr/>
        </p:nvSpPr>
        <p:spPr bwMode="auto">
          <a:xfrm>
            <a:off x="4284663" y="3284538"/>
            <a:ext cx="5762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A</a:t>
            </a:r>
            <a:r>
              <a:rPr lang="en-US" sz="2800"/>
              <a:t>`</a:t>
            </a:r>
          </a:p>
        </p:txBody>
      </p:sp>
      <p:sp>
        <p:nvSpPr>
          <p:cNvPr id="57364" name="Text Box 20"/>
          <p:cNvSpPr txBox="1">
            <a:spLocks noChangeArrowheads="1"/>
          </p:cNvSpPr>
          <p:nvPr/>
        </p:nvSpPr>
        <p:spPr bwMode="auto">
          <a:xfrm>
            <a:off x="971550" y="3284538"/>
            <a:ext cx="5762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A</a:t>
            </a:r>
            <a:r>
              <a:rPr lang="en-US" sz="2800"/>
              <a:t>`</a:t>
            </a:r>
          </a:p>
        </p:txBody>
      </p:sp>
      <p:sp>
        <p:nvSpPr>
          <p:cNvPr id="57365" name="Text Box 21"/>
          <p:cNvSpPr txBox="1">
            <a:spLocks noChangeArrowheads="1"/>
          </p:cNvSpPr>
          <p:nvPr/>
        </p:nvSpPr>
        <p:spPr bwMode="auto">
          <a:xfrm>
            <a:off x="4427538" y="357346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●</a:t>
            </a:r>
          </a:p>
        </p:txBody>
      </p:sp>
      <p:sp>
        <p:nvSpPr>
          <p:cNvPr id="57366" name="Rectangle 22"/>
          <p:cNvSpPr>
            <a:spLocks noChangeArrowheads="1"/>
          </p:cNvSpPr>
          <p:nvPr/>
        </p:nvSpPr>
        <p:spPr bwMode="auto">
          <a:xfrm>
            <a:off x="1042988" y="5589588"/>
            <a:ext cx="644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b="1"/>
              <a:t>图①</a:t>
            </a:r>
          </a:p>
        </p:txBody>
      </p:sp>
      <p:sp>
        <p:nvSpPr>
          <p:cNvPr id="57367" name="AutoShape 23"/>
          <p:cNvSpPr>
            <a:spLocks noChangeArrowheads="1"/>
          </p:cNvSpPr>
          <p:nvPr/>
        </p:nvSpPr>
        <p:spPr bwMode="auto">
          <a:xfrm>
            <a:off x="3708400" y="3789363"/>
            <a:ext cx="2735263" cy="1511300"/>
          </a:xfrm>
          <a:prstGeom prst="rtTriangle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368" name="Text Box 24"/>
          <p:cNvSpPr txBox="1">
            <a:spLocks noChangeArrowheads="1"/>
          </p:cNvSpPr>
          <p:nvPr/>
        </p:nvSpPr>
        <p:spPr bwMode="auto">
          <a:xfrm>
            <a:off x="6227763" y="5373688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C</a:t>
            </a:r>
            <a:endParaRPr lang="en-US" sz="2800"/>
          </a:p>
        </p:txBody>
      </p:sp>
      <p:sp>
        <p:nvSpPr>
          <p:cNvPr id="57369" name="Text Box 25"/>
          <p:cNvSpPr txBox="1">
            <a:spLocks noChangeArrowheads="1"/>
          </p:cNvSpPr>
          <p:nvPr/>
        </p:nvSpPr>
        <p:spPr bwMode="auto">
          <a:xfrm>
            <a:off x="4427538" y="5300663"/>
            <a:ext cx="5762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B</a:t>
            </a:r>
            <a:r>
              <a:rPr lang="en-US" sz="2800"/>
              <a:t>`</a:t>
            </a:r>
          </a:p>
        </p:txBody>
      </p:sp>
      <p:sp>
        <p:nvSpPr>
          <p:cNvPr id="57370" name="Text Box 26"/>
          <p:cNvSpPr txBox="1">
            <a:spLocks noChangeArrowheads="1"/>
          </p:cNvSpPr>
          <p:nvPr/>
        </p:nvSpPr>
        <p:spPr bwMode="auto">
          <a:xfrm>
            <a:off x="3419475" y="5229225"/>
            <a:ext cx="576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B</a:t>
            </a:r>
            <a:endParaRPr lang="en-US" sz="2800"/>
          </a:p>
        </p:txBody>
      </p:sp>
      <p:sp>
        <p:nvSpPr>
          <p:cNvPr id="57371" name="Rectangle 27"/>
          <p:cNvSpPr>
            <a:spLocks noChangeArrowheads="1"/>
          </p:cNvSpPr>
          <p:nvPr/>
        </p:nvSpPr>
        <p:spPr bwMode="auto">
          <a:xfrm>
            <a:off x="4716463" y="5876925"/>
            <a:ext cx="644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b="1"/>
              <a:t>图</a:t>
            </a:r>
            <a:r>
              <a:rPr lang="en-US" b="1"/>
              <a:t>②</a:t>
            </a:r>
            <a:endParaRPr lang="zh-CN" altLang="en-US" b="1"/>
          </a:p>
        </p:txBody>
      </p:sp>
      <p:sp>
        <p:nvSpPr>
          <p:cNvPr id="57372" name="AutoShape 28"/>
          <p:cNvSpPr>
            <a:spLocks noChangeArrowheads="1"/>
          </p:cNvSpPr>
          <p:nvPr/>
        </p:nvSpPr>
        <p:spPr bwMode="auto">
          <a:xfrm rot="10800000">
            <a:off x="4572000" y="3789363"/>
            <a:ext cx="1871663" cy="1008062"/>
          </a:xfrm>
          <a:prstGeom prst="rtTriangl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373" name="AutoShape 29"/>
          <p:cNvSpPr>
            <a:spLocks noChangeArrowheads="1"/>
          </p:cNvSpPr>
          <p:nvPr/>
        </p:nvSpPr>
        <p:spPr bwMode="auto">
          <a:xfrm>
            <a:off x="4572000" y="4292600"/>
            <a:ext cx="1871663" cy="1008063"/>
          </a:xfrm>
          <a:prstGeom prst="rtTriangl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374" name="Text Box 30"/>
          <p:cNvSpPr txBox="1">
            <a:spLocks noChangeArrowheads="1"/>
          </p:cNvSpPr>
          <p:nvPr/>
        </p:nvSpPr>
        <p:spPr bwMode="auto">
          <a:xfrm>
            <a:off x="6372225" y="3284538"/>
            <a:ext cx="433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16667E-6 5.18519E-6 L 0.09445 5.18519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73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7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7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7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7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7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8" grpId="0" autoUpdateAnimBg="0"/>
      <p:bldP spid="57360" grpId="0" autoUpdateAnimBg="0"/>
      <p:bldP spid="57367" grpId="0" animBg="1"/>
      <p:bldP spid="57369" grpId="0" autoUpdateAnimBg="0"/>
      <p:bldP spid="57372" grpId="0" animBg="1"/>
      <p:bldP spid="57373" grpId="0" animBg="1"/>
      <p:bldP spid="5737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0" name="Group 2"/>
          <p:cNvGrpSpPr/>
          <p:nvPr/>
        </p:nvGrpSpPr>
        <p:grpSpPr bwMode="auto">
          <a:xfrm>
            <a:off x="3708400" y="3789363"/>
            <a:ext cx="2736850" cy="1511300"/>
            <a:chOff x="0" y="0"/>
            <a:chExt cx="1724" cy="952"/>
          </a:xfrm>
        </p:grpSpPr>
        <p:sp>
          <p:nvSpPr>
            <p:cNvPr id="5837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724" cy="95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8372" name="Line 4"/>
            <p:cNvSpPr>
              <a:spLocks noChangeShapeType="1"/>
            </p:cNvSpPr>
            <p:nvPr/>
          </p:nvSpPr>
          <p:spPr bwMode="auto">
            <a:xfrm>
              <a:off x="0" y="0"/>
              <a:ext cx="1724" cy="9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8373" name="Group 5"/>
          <p:cNvGrpSpPr/>
          <p:nvPr/>
        </p:nvGrpSpPr>
        <p:grpSpPr bwMode="auto">
          <a:xfrm>
            <a:off x="395288" y="3789363"/>
            <a:ext cx="2736850" cy="1511300"/>
            <a:chOff x="0" y="0"/>
            <a:chExt cx="1724" cy="952"/>
          </a:xfrm>
        </p:grpSpPr>
        <p:sp>
          <p:nvSpPr>
            <p:cNvPr id="58374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1724" cy="95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8375" name="Line 7"/>
            <p:cNvSpPr>
              <a:spLocks noChangeShapeType="1"/>
            </p:cNvSpPr>
            <p:nvPr/>
          </p:nvSpPr>
          <p:spPr bwMode="auto">
            <a:xfrm>
              <a:off x="0" y="0"/>
              <a:ext cx="1724" cy="9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179388" y="335756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A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1042988" y="357346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●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6516688" y="45085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F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2843213" y="5445125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C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250825" y="53736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B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2916238" y="55895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en-US"/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4284663" y="4221163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E</a:t>
            </a:r>
          </a:p>
        </p:txBody>
      </p:sp>
      <p:sp>
        <p:nvSpPr>
          <p:cNvPr id="58383" name="Rectangle 15"/>
          <p:cNvSpPr>
            <a:spLocks noChangeArrowheads="1"/>
          </p:cNvSpPr>
          <p:nvPr/>
        </p:nvSpPr>
        <p:spPr bwMode="auto">
          <a:xfrm>
            <a:off x="170285" y="260648"/>
            <a:ext cx="5113338" cy="285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2000" b="1" dirty="0"/>
              <a:t>解 ⊿</a:t>
            </a:r>
            <a:r>
              <a:rPr lang="en-US" sz="2000" b="1" dirty="0"/>
              <a:t>A`DF</a:t>
            </a:r>
            <a:r>
              <a:rPr lang="zh-CN" altLang="en-US" sz="2000" b="1" dirty="0"/>
              <a:t>≌⊿</a:t>
            </a:r>
            <a:r>
              <a:rPr lang="en-US" sz="2000" b="1" dirty="0"/>
              <a:t>CB`E.</a:t>
            </a:r>
            <a:r>
              <a:rPr lang="zh-CN" altLang="en-US" sz="2000" b="1" dirty="0"/>
              <a:t>理由如下：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en-US" sz="2000" b="1" dirty="0"/>
              <a:t>∵ ⊿</a:t>
            </a:r>
            <a:r>
              <a:rPr lang="en-US" sz="2000" b="1" dirty="0"/>
              <a:t>A`B`C`</a:t>
            </a:r>
            <a:r>
              <a:rPr lang="zh-CN" altLang="en-US" sz="2000" b="1" dirty="0"/>
              <a:t>是由⊿</a:t>
            </a:r>
            <a:r>
              <a:rPr lang="en-US" sz="2000" b="1" dirty="0"/>
              <a:t>ABC</a:t>
            </a:r>
            <a:r>
              <a:rPr lang="zh-CN" altLang="en-US" sz="2000" b="1" dirty="0"/>
              <a:t>沿</a:t>
            </a:r>
            <a:r>
              <a:rPr lang="en-US" sz="2000" b="1" dirty="0"/>
              <a:t>AD</a:t>
            </a:r>
            <a:r>
              <a:rPr lang="zh-CN" altLang="en-US" sz="2000" b="1" dirty="0"/>
              <a:t>向右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en-US" sz="2000" b="1" dirty="0"/>
              <a:t>平移得到的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en-US" sz="2000" b="1" dirty="0"/>
              <a:t>∴</a:t>
            </a:r>
            <a:r>
              <a:rPr lang="en-US" sz="2000" b="1" dirty="0"/>
              <a:t>A`B`∥AB   A`C`∥AC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en-US" sz="2000" b="1" dirty="0"/>
              <a:t>又∵ </a:t>
            </a:r>
            <a:r>
              <a:rPr lang="en-US" sz="2000" b="1" dirty="0"/>
              <a:t>AB∥CD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en-US" sz="2000" b="1" dirty="0"/>
              <a:t>从而</a:t>
            </a:r>
            <a:r>
              <a:rPr lang="en-US" sz="2000" b="1" dirty="0"/>
              <a:t>A`B`∥CD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en-US" sz="2000" b="1" dirty="0"/>
              <a:t>∴四边形</a:t>
            </a:r>
            <a:r>
              <a:rPr lang="en-US" sz="2000" b="1" dirty="0"/>
              <a:t>A`ECF</a:t>
            </a:r>
            <a:r>
              <a:rPr lang="zh-CN" altLang="en-US" sz="2000" b="1" dirty="0"/>
              <a:t>是平行四边形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7092950" y="5300663"/>
            <a:ext cx="5762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C</a:t>
            </a:r>
            <a:r>
              <a:rPr lang="en-US" sz="2800"/>
              <a:t>`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2843213" y="3213100"/>
            <a:ext cx="433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D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563938" y="328453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A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4284663" y="3284538"/>
            <a:ext cx="5762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A</a:t>
            </a:r>
            <a:r>
              <a:rPr lang="en-US" sz="2800"/>
              <a:t>`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971550" y="3284538"/>
            <a:ext cx="5762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A</a:t>
            </a:r>
            <a:r>
              <a:rPr lang="en-US" sz="2800"/>
              <a:t>`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4427538" y="357346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●</a:t>
            </a:r>
          </a:p>
        </p:txBody>
      </p:sp>
      <p:sp>
        <p:nvSpPr>
          <p:cNvPr id="58390" name="Rectangle 22"/>
          <p:cNvSpPr>
            <a:spLocks noChangeArrowheads="1"/>
          </p:cNvSpPr>
          <p:nvPr/>
        </p:nvSpPr>
        <p:spPr bwMode="auto">
          <a:xfrm>
            <a:off x="1042988" y="5589588"/>
            <a:ext cx="644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b="1"/>
              <a:t>图①</a:t>
            </a:r>
          </a:p>
        </p:txBody>
      </p:sp>
      <p:sp>
        <p:nvSpPr>
          <p:cNvPr id="58391" name="AutoShape 23"/>
          <p:cNvSpPr>
            <a:spLocks noChangeArrowheads="1"/>
          </p:cNvSpPr>
          <p:nvPr/>
        </p:nvSpPr>
        <p:spPr bwMode="auto">
          <a:xfrm>
            <a:off x="3708400" y="3789363"/>
            <a:ext cx="2735263" cy="1511300"/>
          </a:xfrm>
          <a:prstGeom prst="rtTriangle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6227763" y="5373688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C</a:t>
            </a:r>
            <a:endParaRPr lang="en-US" sz="2800"/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4427538" y="5300663"/>
            <a:ext cx="5762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B</a:t>
            </a:r>
            <a:r>
              <a:rPr lang="en-US" sz="2800"/>
              <a:t>`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3419475" y="5229225"/>
            <a:ext cx="576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B</a:t>
            </a:r>
            <a:endParaRPr lang="en-US" sz="2800"/>
          </a:p>
        </p:txBody>
      </p:sp>
      <p:sp>
        <p:nvSpPr>
          <p:cNvPr id="58395" name="Rectangle 27"/>
          <p:cNvSpPr>
            <a:spLocks noChangeArrowheads="1"/>
          </p:cNvSpPr>
          <p:nvPr/>
        </p:nvSpPr>
        <p:spPr bwMode="auto">
          <a:xfrm>
            <a:off x="4716463" y="5876925"/>
            <a:ext cx="644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b="1"/>
              <a:t>图</a:t>
            </a:r>
            <a:r>
              <a:rPr lang="en-US" b="1"/>
              <a:t>②</a:t>
            </a:r>
            <a:endParaRPr lang="zh-CN" altLang="en-US" b="1"/>
          </a:p>
        </p:txBody>
      </p:sp>
      <p:sp>
        <p:nvSpPr>
          <p:cNvPr id="58396" name="AutoShape 28"/>
          <p:cNvSpPr>
            <a:spLocks noChangeArrowheads="1"/>
          </p:cNvSpPr>
          <p:nvPr/>
        </p:nvSpPr>
        <p:spPr bwMode="auto">
          <a:xfrm rot="10800000">
            <a:off x="4572000" y="3789363"/>
            <a:ext cx="1871663" cy="1008062"/>
          </a:xfrm>
          <a:prstGeom prst="rtTriangl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397" name="AutoShape 29"/>
          <p:cNvSpPr>
            <a:spLocks noChangeArrowheads="1"/>
          </p:cNvSpPr>
          <p:nvPr/>
        </p:nvSpPr>
        <p:spPr bwMode="auto">
          <a:xfrm>
            <a:off x="4572000" y="4292600"/>
            <a:ext cx="1871663" cy="1008063"/>
          </a:xfrm>
          <a:prstGeom prst="rtTriangl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398" name="Text Box 30"/>
          <p:cNvSpPr txBox="1">
            <a:spLocks noChangeArrowheads="1"/>
          </p:cNvSpPr>
          <p:nvPr/>
        </p:nvSpPr>
        <p:spPr bwMode="auto">
          <a:xfrm>
            <a:off x="6372225" y="3284538"/>
            <a:ext cx="433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D</a:t>
            </a:r>
          </a:p>
        </p:txBody>
      </p:sp>
      <p:sp>
        <p:nvSpPr>
          <p:cNvPr id="58399" name="Rectangle 31"/>
          <p:cNvSpPr>
            <a:spLocks noChangeArrowheads="1"/>
          </p:cNvSpPr>
          <p:nvPr/>
        </p:nvSpPr>
        <p:spPr bwMode="auto">
          <a:xfrm>
            <a:off x="4518025" y="542429"/>
            <a:ext cx="45720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FF0000"/>
                </a:solidFill>
              </a:rPr>
              <a:t>∴</a:t>
            </a:r>
            <a:r>
              <a:rPr lang="en-US" b="1" dirty="0">
                <a:solidFill>
                  <a:srgbClr val="FF0000"/>
                </a:solidFill>
              </a:rPr>
              <a:t>A`F=CE   A`E=CF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FF0000"/>
                </a:solidFill>
              </a:rPr>
              <a:t>∵ </a:t>
            </a:r>
            <a:r>
              <a:rPr lang="en-US" b="1" dirty="0">
                <a:solidFill>
                  <a:srgbClr val="FF0000"/>
                </a:solidFill>
              </a:rPr>
              <a:t>A`B`=CD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FF0000"/>
                </a:solidFill>
              </a:rPr>
              <a:t>∴</a:t>
            </a:r>
            <a:r>
              <a:rPr lang="en-US" b="1" dirty="0">
                <a:solidFill>
                  <a:srgbClr val="FF0000"/>
                </a:solidFill>
              </a:rPr>
              <a:t>B`E=DF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FF0000"/>
                </a:solidFill>
              </a:rPr>
              <a:t>又∵∠</a:t>
            </a:r>
            <a:r>
              <a:rPr lang="en-US" b="1" dirty="0">
                <a:solidFill>
                  <a:srgbClr val="FF0000"/>
                </a:solidFill>
              </a:rPr>
              <a:t>D=90°</a:t>
            </a:r>
          </a:p>
          <a:p>
            <a:pPr>
              <a:buFont typeface="Arial" panose="020B0604020202020204" pitchFamily="34" charset="0"/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FF0000"/>
                </a:solidFill>
              </a:rPr>
              <a:t>而</a:t>
            </a:r>
            <a:r>
              <a:rPr lang="en-US" b="1" dirty="0">
                <a:solidFill>
                  <a:srgbClr val="FF0000"/>
                </a:solidFill>
              </a:rPr>
              <a:t>AB∥A`B`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FF0000"/>
                </a:solidFill>
              </a:rPr>
              <a:t>∴ ∠</a:t>
            </a:r>
            <a:r>
              <a:rPr lang="en-US" b="1" dirty="0">
                <a:solidFill>
                  <a:srgbClr val="FF0000"/>
                </a:solidFill>
              </a:rPr>
              <a:t>CB`E=∠B=90°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FF0000"/>
                </a:solidFill>
              </a:rPr>
              <a:t>∴ </a:t>
            </a:r>
            <a:r>
              <a:rPr lang="en-US" b="1" dirty="0" err="1">
                <a:solidFill>
                  <a:srgbClr val="FF0000"/>
                </a:solidFill>
              </a:rPr>
              <a:t>Rt⊿A`DF</a:t>
            </a:r>
            <a:r>
              <a:rPr lang="zh-CN" altLang="en-US" b="1" dirty="0">
                <a:solidFill>
                  <a:srgbClr val="FF0000"/>
                </a:solidFill>
              </a:rPr>
              <a:t>≌</a:t>
            </a:r>
            <a:r>
              <a:rPr lang="en-US" b="1" dirty="0" err="1">
                <a:solidFill>
                  <a:srgbClr val="FF0000"/>
                </a:solidFill>
              </a:rPr>
              <a:t>Rt⊿CB`E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16667E-6 5.18519E-6 L 0.09445 5.18519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83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8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8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8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8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2" grpId="0" autoUpdateAnimBg="0"/>
      <p:bldP spid="58383" grpId="0" autoUpdateAnimBg="0"/>
      <p:bldP spid="58384" grpId="0" autoUpdateAnimBg="0"/>
      <p:bldP spid="58391" grpId="0" animBg="1"/>
      <p:bldP spid="58393" grpId="0" autoUpdateAnimBg="0"/>
      <p:bldP spid="58396" grpId="0" animBg="1"/>
      <p:bldP spid="58397" grpId="0" animBg="1"/>
      <p:bldP spid="58398" grpId="0" autoUpdateAnimBg="0"/>
      <p:bldP spid="5839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idx="1"/>
          </p:nvPr>
        </p:nvSpPr>
        <p:spPr>
          <a:xfrm>
            <a:off x="323850" y="836613"/>
            <a:ext cx="8229600" cy="49530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2400" b="1"/>
              <a:t>（</a:t>
            </a:r>
            <a:r>
              <a:rPr lang="en-US" altLang="zh-CN" sz="2400" b="1"/>
              <a:t>2012</a:t>
            </a:r>
            <a:r>
              <a:rPr lang="zh-CN" altLang="en-US" sz="2400" b="1"/>
              <a:t>浙江温州</a:t>
            </a:r>
            <a:r>
              <a:rPr lang="en-US" altLang="zh-CN" sz="2400" b="1"/>
              <a:t>8</a:t>
            </a:r>
            <a:r>
              <a:rPr lang="zh-CN" altLang="en-US" sz="2400" b="1"/>
              <a:t>分）</a:t>
            </a:r>
            <a:r>
              <a:rPr lang="zh-CN" altLang="pt-BR" sz="2400"/>
              <a:t>如图，△</a:t>
            </a:r>
            <a:r>
              <a:rPr lang="pt-BR" altLang="zh-CN" sz="2400" i="1"/>
              <a:t>ABC</a:t>
            </a:r>
            <a:r>
              <a:rPr lang="zh-CN" altLang="pt-BR" sz="2400"/>
              <a:t>中，∠</a:t>
            </a:r>
            <a:r>
              <a:rPr lang="pt-BR" altLang="zh-CN" sz="2400" i="1"/>
              <a:t>B</a:t>
            </a:r>
            <a:r>
              <a:rPr lang="pt-BR" altLang="zh-CN" sz="2400"/>
              <a:t>=90°</a:t>
            </a:r>
            <a:r>
              <a:rPr lang="zh-CN" altLang="pt-BR" sz="2400"/>
              <a:t>，</a:t>
            </a:r>
            <a:r>
              <a:rPr lang="pt-BR" altLang="zh-CN" sz="2400" i="1"/>
              <a:t>AB</a:t>
            </a:r>
            <a:r>
              <a:rPr lang="pt-BR" altLang="zh-CN" sz="2400"/>
              <a:t>=6</a:t>
            </a:r>
            <a:r>
              <a:rPr lang="pt-BR" altLang="zh-CN" sz="2400" i="1"/>
              <a:t>cm</a:t>
            </a:r>
            <a:r>
              <a:rPr lang="zh-CN" altLang="pt-BR" sz="2400"/>
              <a:t>，</a:t>
            </a:r>
            <a:r>
              <a:rPr lang="pt-BR" altLang="zh-CN" sz="2400" i="1"/>
              <a:t>BC</a:t>
            </a:r>
            <a:r>
              <a:rPr lang="pt-BR" altLang="zh-CN" sz="2400"/>
              <a:t>=8</a:t>
            </a:r>
            <a:r>
              <a:rPr lang="pt-BR" altLang="zh-CN" sz="2400" i="1"/>
              <a:t>cm</a:t>
            </a:r>
            <a:r>
              <a:rPr lang="zh-CN" altLang="pt-BR" sz="2400"/>
              <a:t>，将△</a:t>
            </a:r>
            <a:r>
              <a:rPr lang="pt-BR" altLang="zh-CN" sz="2400" i="1"/>
              <a:t>ABC</a:t>
            </a:r>
            <a:r>
              <a:rPr lang="zh-CN" altLang="pt-BR" sz="2400"/>
              <a:t>沿射线</a:t>
            </a:r>
            <a:r>
              <a:rPr lang="pt-BR" altLang="zh-CN" sz="2400" i="1"/>
              <a:t>BC</a:t>
            </a:r>
            <a:r>
              <a:rPr lang="zh-CN" altLang="pt-BR" sz="2400"/>
              <a:t>方向平移</a:t>
            </a:r>
            <a:r>
              <a:rPr lang="pt-BR" altLang="zh-CN" sz="2400"/>
              <a:t>10</a:t>
            </a:r>
            <a:r>
              <a:rPr lang="pt-BR" altLang="zh-CN" sz="2400" i="1"/>
              <a:t>cm</a:t>
            </a:r>
            <a:r>
              <a:rPr lang="zh-CN" altLang="pt-BR" sz="2400"/>
              <a:t>，得到△</a:t>
            </a:r>
            <a:r>
              <a:rPr lang="pt-BR" altLang="zh-CN" sz="2400" i="1"/>
              <a:t>DEF</a:t>
            </a:r>
            <a:r>
              <a:rPr lang="zh-CN" altLang="pt-BR" sz="2400"/>
              <a:t>，</a:t>
            </a:r>
            <a:r>
              <a:rPr lang="pt-BR" altLang="zh-CN" sz="2400" i="1"/>
              <a:t>A</a:t>
            </a:r>
            <a:r>
              <a:rPr lang="zh-CN" altLang="pt-BR" sz="2400"/>
              <a:t>，</a:t>
            </a:r>
            <a:r>
              <a:rPr lang="pt-BR" altLang="zh-CN" sz="2400" i="1"/>
              <a:t>B</a:t>
            </a:r>
            <a:r>
              <a:rPr lang="zh-CN" altLang="pt-BR" sz="2400"/>
              <a:t>，</a:t>
            </a:r>
            <a:r>
              <a:rPr lang="pt-BR" altLang="zh-CN" sz="2400" i="1"/>
              <a:t>C</a:t>
            </a:r>
            <a:r>
              <a:rPr lang="zh-CN" altLang="pt-BR" sz="2400"/>
              <a:t>的对应点分别是</a:t>
            </a:r>
            <a:r>
              <a:rPr lang="pt-BR" altLang="zh-CN" sz="2400" i="1"/>
              <a:t>D</a:t>
            </a:r>
            <a:r>
              <a:rPr lang="pt-BR" altLang="zh-CN" sz="2400"/>
              <a:t>,</a:t>
            </a:r>
            <a:r>
              <a:rPr lang="pt-BR" altLang="zh-CN" sz="2400" i="1"/>
              <a:t>E</a:t>
            </a:r>
            <a:r>
              <a:rPr lang="pt-BR" altLang="zh-CN" sz="2400"/>
              <a:t>,</a:t>
            </a:r>
            <a:r>
              <a:rPr lang="pt-BR" altLang="zh-CN" sz="2400" i="1"/>
              <a:t>F</a:t>
            </a:r>
            <a:r>
              <a:rPr lang="zh-CN" altLang="pt-BR" sz="2400"/>
              <a:t>，连结</a:t>
            </a:r>
            <a:r>
              <a:rPr lang="pt-BR" altLang="zh-CN" sz="2400" i="1"/>
              <a:t>AD</a:t>
            </a:r>
            <a:r>
              <a:rPr lang="zh-CN" altLang="pt-BR" sz="2400"/>
              <a:t>，求证：四边形</a:t>
            </a:r>
            <a:r>
              <a:rPr lang="pt-BR" altLang="zh-CN" sz="2400" i="1"/>
              <a:t>ACFD</a:t>
            </a:r>
            <a:r>
              <a:rPr lang="zh-CN" altLang="pt-BR" sz="2400"/>
              <a:t>是菱形。</a:t>
            </a:r>
            <a:endParaRPr lang="zh-CN" altLang="en-US" sz="2400"/>
          </a:p>
        </p:txBody>
      </p:sp>
      <p:pic>
        <p:nvPicPr>
          <p:cNvPr id="59395" name="Picture 3" descr="本资料来源于http://www.xuekewang.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2420938"/>
            <a:ext cx="3746500" cy="174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9396" name="Group 4"/>
          <p:cNvGrpSpPr/>
          <p:nvPr/>
        </p:nvGrpSpPr>
        <p:grpSpPr bwMode="auto">
          <a:xfrm>
            <a:off x="0" y="0"/>
            <a:ext cx="3581400" cy="914400"/>
            <a:chOff x="0" y="0"/>
            <a:chExt cx="2256" cy="576"/>
          </a:xfrm>
        </p:grpSpPr>
        <p:grpSp>
          <p:nvGrpSpPr>
            <p:cNvPr id="59397" name="Group 5"/>
            <p:cNvGrpSpPr/>
            <p:nvPr/>
          </p:nvGrpSpPr>
          <p:grpSpPr bwMode="auto">
            <a:xfrm>
              <a:off x="0" y="2"/>
              <a:ext cx="1488" cy="364"/>
              <a:chOff x="1920" y="40"/>
              <a:chExt cx="2112" cy="128"/>
            </a:xfrm>
          </p:grpSpPr>
          <p:sp>
            <p:nvSpPr>
              <p:cNvPr id="59398" name="Rectangle 6"/>
              <p:cNvSpPr>
                <a:spLocks noChangeArrowheads="1"/>
              </p:cNvSpPr>
              <p:nvPr/>
            </p:nvSpPr>
            <p:spPr bwMode="auto">
              <a:xfrm>
                <a:off x="1920" y="58"/>
                <a:ext cx="2112" cy="110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zh-CN" alt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隶书" panose="02010509060101010101" pitchFamily="49" charset="-122"/>
                  </a:rPr>
                  <a:t>小试牛刀 </a:t>
                </a:r>
                <a:endParaRPr lang="zh-CN" altLang="en-US" sz="2400" b="1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endParaRPr>
              </a:p>
            </p:txBody>
          </p:sp>
          <p:sp>
            <p:nvSpPr>
              <p:cNvPr id="59399" name="Rectangle 7" descr="PE03255_"/>
              <p:cNvSpPr>
                <a:spLocks noChangeArrowheads="1"/>
              </p:cNvSpPr>
              <p:nvPr/>
            </p:nvSpPr>
            <p:spPr bwMode="auto">
              <a:xfrm>
                <a:off x="3601" y="40"/>
                <a:ext cx="164" cy="1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3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CC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endParaRPr lang="zh-CN" altLang="en-US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BatangChe" pitchFamily="49" charset="-127"/>
                </a:endParaRPr>
              </a:p>
            </p:txBody>
          </p:sp>
        </p:grpSp>
        <p:pic>
          <p:nvPicPr>
            <p:cNvPr id="59400" name="Picture 8" descr="678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488" y="0"/>
              <a:ext cx="768" cy="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9401" name="Picture 9" descr="gif003[1]">
              <a:hlinkClick r:id="" action="ppaction://hlinkshowjump?jump=lastslide"/>
            </p:cNvPr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0" y="128"/>
              <a:ext cx="336" cy="4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9402" name="Group 10"/>
          <p:cNvGrpSpPr/>
          <p:nvPr/>
        </p:nvGrpSpPr>
        <p:grpSpPr bwMode="auto">
          <a:xfrm>
            <a:off x="0" y="4076700"/>
            <a:ext cx="7851775" cy="1762125"/>
            <a:chOff x="-114" y="2568"/>
            <a:chExt cx="4946" cy="1110"/>
          </a:xfrm>
        </p:grpSpPr>
        <p:sp>
          <p:nvSpPr>
            <p:cNvPr id="59403" name="Rectangle 11"/>
            <p:cNvSpPr>
              <a:spLocks noChangeArrowheads="1"/>
            </p:cNvSpPr>
            <p:nvPr/>
          </p:nvSpPr>
          <p:spPr bwMode="auto">
            <a:xfrm>
              <a:off x="0" y="2568"/>
              <a:ext cx="4832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indent="933450">
                <a:buFont typeface="Arial" panose="020B0604020202020204" pitchFamily="34" charset="0"/>
                <a:buNone/>
                <a:tabLst>
                  <a:tab pos="1511300" algn="l"/>
                  <a:tab pos="2736850" algn="l"/>
                  <a:tab pos="4000500" algn="l"/>
                </a:tabLst>
              </a:pPr>
              <a:r>
                <a:rPr lang="zh-CN" altLang="pt-BR" sz="2400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证明：由平移变换的性质得，</a:t>
              </a:r>
              <a:r>
                <a:rPr lang="pt-BR" altLang="zh-CN" sz="2400" i="1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CF</a:t>
              </a:r>
              <a:r>
                <a:rPr lang="pt-BR" altLang="zh-CN" sz="2400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=</a:t>
              </a:r>
              <a:r>
                <a:rPr lang="pt-BR" altLang="zh-CN" sz="2400" i="1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AD</a:t>
              </a:r>
              <a:r>
                <a:rPr lang="pt-BR" altLang="zh-CN" sz="2400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=10</a:t>
              </a:r>
              <a:r>
                <a:rPr lang="zh-CN" altLang="pt-BR" sz="2400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，</a:t>
              </a:r>
              <a:r>
                <a:rPr lang="pt-BR" altLang="zh-CN" sz="2400" i="1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DF</a:t>
              </a:r>
              <a:r>
                <a:rPr lang="pt-BR" altLang="zh-CN" sz="2400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=</a:t>
              </a:r>
              <a:r>
                <a:rPr lang="pt-BR" altLang="zh-CN" sz="2400" i="1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AC</a:t>
              </a:r>
              <a:r>
                <a:rPr lang="zh-CN" altLang="pt-BR" sz="2400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。</a:t>
              </a:r>
              <a:endParaRPr lang="zh-CN" altLang="pt-BR" sz="2400"/>
            </a:p>
            <a:p>
              <a:pPr indent="933450" eaLnBrk="0" hangingPunct="0">
                <a:tabLst>
                  <a:tab pos="1511300" algn="l"/>
                  <a:tab pos="2736850" algn="l"/>
                  <a:tab pos="4000500" algn="l"/>
                </a:tabLst>
              </a:pPr>
              <a:r>
                <a:rPr lang="zh-CN" altLang="pt-BR" sz="2400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∵∠</a:t>
              </a:r>
              <a:r>
                <a:rPr lang="pt-BR" altLang="zh-CN" sz="2400" i="1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  <a:r>
                <a:rPr lang="pt-BR" altLang="zh-CN" sz="2400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=90°</a:t>
              </a:r>
              <a:r>
                <a:rPr lang="zh-CN" altLang="pt-BR" sz="2400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，</a:t>
              </a:r>
              <a:r>
                <a:rPr lang="pt-BR" altLang="zh-CN" sz="2400" i="1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AB</a:t>
              </a:r>
              <a:r>
                <a:rPr lang="pt-BR" altLang="zh-CN" sz="2400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=6</a:t>
              </a:r>
              <a:r>
                <a:rPr lang="zh-CN" altLang="pt-BR" sz="2400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，</a:t>
              </a:r>
              <a:r>
                <a:rPr lang="pt-BR" altLang="zh-CN" sz="2400" i="1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BC</a:t>
              </a:r>
              <a:r>
                <a:rPr lang="pt-BR" altLang="zh-CN" sz="2400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=8</a:t>
              </a:r>
              <a:r>
                <a:rPr lang="zh-CN" altLang="pt-BR" sz="2400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，</a:t>
              </a:r>
              <a:endParaRPr lang="zh-CN" altLang="pt-BR" sz="2400"/>
            </a:p>
            <a:p>
              <a:pPr indent="933450" eaLnBrk="0" hangingPunct="0">
                <a:tabLst>
                  <a:tab pos="1511300" algn="l"/>
                  <a:tab pos="2736850" algn="l"/>
                  <a:tab pos="4000500" algn="l"/>
                </a:tabLst>
              </a:pPr>
              <a:r>
                <a:rPr lang="zh-CN" altLang="en-US" sz="2400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∴</a:t>
              </a:r>
              <a:endParaRPr lang="zh-CN" altLang="en-US" sz="2400"/>
            </a:p>
          </p:txBody>
        </p:sp>
        <p:pic>
          <p:nvPicPr>
            <p:cNvPr id="59404" name="Picture 12" descr="本资料来源于http://www.xuekewang.com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839" y="3067"/>
              <a:ext cx="2677" cy="3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9405" name="Rectangle 13"/>
            <p:cNvSpPr>
              <a:spLocks noChangeArrowheads="1"/>
            </p:cNvSpPr>
            <p:nvPr/>
          </p:nvSpPr>
          <p:spPr bwMode="auto">
            <a:xfrm>
              <a:off x="-114" y="3294"/>
              <a:ext cx="4352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indent="933450">
                <a:buFont typeface="Arial" panose="020B0604020202020204" pitchFamily="34" charset="0"/>
                <a:buNone/>
                <a:tabLst>
                  <a:tab pos="1511300" algn="l"/>
                  <a:tab pos="2736850" algn="l"/>
                  <a:tab pos="4000500" algn="l"/>
                </a:tabLst>
              </a:pPr>
              <a:r>
                <a:rPr lang="zh-CN" altLang="pt-BR" sz="1000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。</a:t>
              </a:r>
              <a:endParaRPr lang="zh-CN" altLang="pt-BR" sz="900"/>
            </a:p>
            <a:p>
              <a:pPr indent="933450" eaLnBrk="0" hangingPunct="0">
                <a:tabLst>
                  <a:tab pos="1511300" algn="l"/>
                  <a:tab pos="2736850" algn="l"/>
                  <a:tab pos="4000500" algn="l"/>
                </a:tabLst>
              </a:pPr>
              <a:r>
                <a:rPr lang="zh-CN" altLang="en-US" sz="2400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∴</a:t>
              </a:r>
              <a:r>
                <a:rPr lang="en-US" altLang="zh-CN" sz="2400" i="1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AC</a:t>
              </a:r>
              <a:r>
                <a:rPr lang="en-US" altLang="zh-CN" sz="2400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=</a:t>
              </a:r>
              <a:r>
                <a:rPr lang="en-US" altLang="zh-CN" sz="2400" i="1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DF</a:t>
              </a:r>
              <a:r>
                <a:rPr lang="en-US" altLang="zh-CN" sz="2400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=</a:t>
              </a:r>
              <a:r>
                <a:rPr lang="en-US" altLang="zh-CN" sz="2400" i="1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AD</a:t>
              </a:r>
              <a:r>
                <a:rPr lang="en-US" altLang="zh-CN" sz="2400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=</a:t>
              </a:r>
              <a:r>
                <a:rPr lang="en-US" altLang="zh-CN" sz="2400" i="1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CF</a:t>
              </a:r>
              <a:r>
                <a:rPr lang="en-US" altLang="zh-CN" sz="2400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=10</a:t>
              </a:r>
              <a:r>
                <a:rPr lang="zh-CN" altLang="pt-BR" sz="2400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。∴四边形</a:t>
              </a:r>
              <a:r>
                <a:rPr lang="pt-BR" altLang="zh-CN" sz="2400" i="1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ACFD</a:t>
              </a:r>
              <a:r>
                <a:rPr lang="zh-CN" altLang="pt-BR" sz="2400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是菱形。</a:t>
              </a:r>
              <a:endParaRPr lang="zh-CN" altLang="pt-BR" sz="240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idx="1"/>
          </p:nvPr>
        </p:nvSpPr>
        <p:spPr>
          <a:xfrm>
            <a:off x="250825" y="765175"/>
            <a:ext cx="8229600" cy="49530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dirty="0"/>
              <a:t>（</a:t>
            </a:r>
            <a:r>
              <a:rPr lang="en-US" altLang="zh-CN" sz="2400" dirty="0"/>
              <a:t>2013</a:t>
            </a:r>
            <a:r>
              <a:rPr lang="zh-CN" altLang="en-US" sz="2400" dirty="0"/>
              <a:t>四川宜宾）如图，将面积为</a:t>
            </a:r>
            <a:r>
              <a:rPr lang="en-US" altLang="zh-CN" sz="2400" dirty="0"/>
              <a:t>5</a:t>
            </a:r>
            <a:r>
              <a:rPr lang="zh-CN" altLang="en-US" sz="2400" dirty="0"/>
              <a:t>的△</a:t>
            </a:r>
            <a:r>
              <a:rPr lang="en-US" altLang="zh-CN" sz="2400" i="1" dirty="0"/>
              <a:t>ABC</a:t>
            </a:r>
            <a:r>
              <a:rPr lang="zh-CN" altLang="en-US" sz="2400" dirty="0"/>
              <a:t>沿</a:t>
            </a:r>
            <a:r>
              <a:rPr lang="en-US" altLang="zh-CN" sz="2400" i="1" dirty="0"/>
              <a:t>BC</a:t>
            </a:r>
            <a:r>
              <a:rPr lang="zh-CN" altLang="en-US" sz="2400" dirty="0"/>
              <a:t>方向平移至△</a:t>
            </a:r>
            <a:r>
              <a:rPr lang="en-US" altLang="zh-CN" sz="2400" i="1" dirty="0"/>
              <a:t>DEF</a:t>
            </a:r>
            <a:r>
              <a:rPr lang="zh-CN" altLang="en-US" sz="2400" dirty="0"/>
              <a:t>的位置，平移的距离是边</a:t>
            </a:r>
            <a:r>
              <a:rPr lang="en-US" altLang="zh-CN" sz="2400" i="1" dirty="0"/>
              <a:t>BC</a:t>
            </a:r>
            <a:r>
              <a:rPr lang="zh-CN" altLang="en-US" sz="2400" dirty="0"/>
              <a:t>长的两倍，那么图中的四边形</a:t>
            </a:r>
            <a:r>
              <a:rPr lang="en-US" altLang="zh-CN" sz="2400" i="1" dirty="0"/>
              <a:t>ACED</a:t>
            </a:r>
            <a:r>
              <a:rPr lang="zh-CN" altLang="en-US" sz="2400" dirty="0"/>
              <a:t>的面积为</a:t>
            </a:r>
            <a:r>
              <a:rPr lang="zh-CN" altLang="en-US" sz="2400" u="sng" dirty="0"/>
              <a:t>　　</a:t>
            </a:r>
            <a:r>
              <a:rPr lang="zh-CN" altLang="en-US" sz="2400" dirty="0"/>
              <a:t>．</a:t>
            </a: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4643438" y="155575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u="sng">
                <a:solidFill>
                  <a:srgbClr val="FF3300"/>
                </a:solidFill>
              </a:rPr>
              <a:t>15</a:t>
            </a:r>
            <a:endParaRPr lang="zh-CN" altLang="en-US" sz="2400" u="sng">
              <a:solidFill>
                <a:srgbClr val="FF3300"/>
              </a:solidFill>
            </a:endParaRPr>
          </a:p>
        </p:txBody>
      </p:sp>
      <p:pic>
        <p:nvPicPr>
          <p:cNvPr id="60420" name="Picture24" descr=" 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DFC"/>
              </a:clrFrom>
              <a:clrTo>
                <a:srgbClr val="FEFD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5600" y="1773238"/>
            <a:ext cx="3097213" cy="180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250825" y="3716338"/>
            <a:ext cx="7138988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3300"/>
                </a:solidFill>
              </a:rPr>
              <a:t>解：设点</a:t>
            </a:r>
            <a:r>
              <a:rPr lang="en-US" altLang="zh-CN" sz="2400" b="1" i="1" dirty="0">
                <a:solidFill>
                  <a:srgbClr val="FF3300"/>
                </a:solidFill>
              </a:rPr>
              <a:t>A</a:t>
            </a:r>
            <a:r>
              <a:rPr lang="zh-CN" altLang="en-US" sz="2400" b="1" dirty="0">
                <a:solidFill>
                  <a:srgbClr val="FF3300"/>
                </a:solidFill>
              </a:rPr>
              <a:t>到</a:t>
            </a:r>
            <a:r>
              <a:rPr lang="en-US" altLang="zh-CN" sz="2400" b="1" i="1" dirty="0">
                <a:solidFill>
                  <a:srgbClr val="FF3300"/>
                </a:solidFill>
              </a:rPr>
              <a:t>BC</a:t>
            </a:r>
            <a:r>
              <a:rPr lang="zh-CN" altLang="en-US" sz="2400" b="1" dirty="0">
                <a:solidFill>
                  <a:srgbClr val="FF3300"/>
                </a:solidFill>
              </a:rPr>
              <a:t>的距离为</a:t>
            </a:r>
            <a:r>
              <a:rPr lang="en-US" altLang="zh-CN" sz="2400" b="1" i="1" dirty="0">
                <a:solidFill>
                  <a:srgbClr val="FF3300"/>
                </a:solidFill>
              </a:rPr>
              <a:t>h</a:t>
            </a:r>
            <a:r>
              <a:rPr lang="zh-CN" altLang="en-US" sz="2400" b="1" dirty="0">
                <a:solidFill>
                  <a:srgbClr val="FF3300"/>
                </a:solidFill>
              </a:rPr>
              <a:t>，则</a:t>
            </a:r>
            <a:r>
              <a:rPr lang="en-US" altLang="zh-CN" sz="2400" b="1" i="1" dirty="0">
                <a:solidFill>
                  <a:srgbClr val="FF3300"/>
                </a:solidFill>
              </a:rPr>
              <a:t>S</a:t>
            </a:r>
            <a:r>
              <a:rPr lang="en-US" altLang="zh-CN" sz="2400" b="1" dirty="0">
                <a:solidFill>
                  <a:srgbClr val="FF3300"/>
                </a:solidFill>
              </a:rPr>
              <a:t>△</a:t>
            </a:r>
            <a:r>
              <a:rPr lang="en-US" altLang="zh-CN" sz="2400" b="1" i="1" dirty="0">
                <a:solidFill>
                  <a:srgbClr val="FF3300"/>
                </a:solidFill>
              </a:rPr>
              <a:t>ABC</a:t>
            </a:r>
            <a:r>
              <a:rPr lang="en-US" altLang="zh-CN" sz="2400" b="1" dirty="0">
                <a:solidFill>
                  <a:srgbClr val="FF3300"/>
                </a:solidFill>
              </a:rPr>
              <a:t>=</a:t>
            </a:r>
            <a:r>
              <a:rPr lang="en-US" altLang="zh-CN" sz="2400" b="1" i="1" dirty="0" err="1">
                <a:solidFill>
                  <a:srgbClr val="FF3300"/>
                </a:solidFill>
              </a:rPr>
              <a:t>BC</a:t>
            </a:r>
            <a:r>
              <a:rPr lang="en-US" altLang="zh-CN" sz="2400" b="1" dirty="0" err="1">
                <a:solidFill>
                  <a:srgbClr val="FF3300"/>
                </a:solidFill>
              </a:rPr>
              <a:t>•</a:t>
            </a:r>
            <a:r>
              <a:rPr lang="en-US" altLang="zh-CN" sz="2400" b="1" i="1" dirty="0" err="1">
                <a:solidFill>
                  <a:srgbClr val="FF3300"/>
                </a:solidFill>
              </a:rPr>
              <a:t>h</a:t>
            </a:r>
            <a:r>
              <a:rPr lang="en-US" altLang="zh-CN" sz="2400" b="1" dirty="0">
                <a:solidFill>
                  <a:srgbClr val="FF3300"/>
                </a:solidFill>
              </a:rPr>
              <a:t>=5</a:t>
            </a:r>
            <a:r>
              <a:rPr lang="zh-CN" altLang="en-US" sz="2400" b="1" dirty="0">
                <a:solidFill>
                  <a:srgbClr val="FF3300"/>
                </a:solidFill>
              </a:rPr>
              <a:t>，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3300"/>
                </a:solidFill>
              </a:rPr>
              <a:t>∵平移的距离是</a:t>
            </a:r>
            <a:r>
              <a:rPr lang="en-US" altLang="zh-CN" sz="2400" b="1" i="1" dirty="0">
                <a:solidFill>
                  <a:srgbClr val="FF3300"/>
                </a:solidFill>
              </a:rPr>
              <a:t>BC</a:t>
            </a:r>
            <a:r>
              <a:rPr lang="zh-CN" altLang="en-US" sz="2400" b="1" dirty="0">
                <a:solidFill>
                  <a:srgbClr val="FF3300"/>
                </a:solidFill>
              </a:rPr>
              <a:t>的长的</a:t>
            </a:r>
            <a:r>
              <a:rPr lang="en-US" altLang="zh-CN" sz="2400" b="1" dirty="0">
                <a:solidFill>
                  <a:srgbClr val="FF3300"/>
                </a:solidFill>
              </a:rPr>
              <a:t>2</a:t>
            </a:r>
            <a:r>
              <a:rPr lang="zh-CN" altLang="en-US" sz="2400" b="1" dirty="0">
                <a:solidFill>
                  <a:srgbClr val="FF3300"/>
                </a:solidFill>
              </a:rPr>
              <a:t>倍，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3300"/>
                </a:solidFill>
              </a:rPr>
              <a:t>∴</a:t>
            </a:r>
            <a:r>
              <a:rPr lang="en-US" altLang="zh-CN" sz="2400" b="1" i="1" dirty="0">
                <a:solidFill>
                  <a:srgbClr val="FF3300"/>
                </a:solidFill>
              </a:rPr>
              <a:t>AD</a:t>
            </a:r>
            <a:r>
              <a:rPr lang="en-US" altLang="zh-CN" sz="2400" b="1" dirty="0">
                <a:solidFill>
                  <a:srgbClr val="FF3300"/>
                </a:solidFill>
              </a:rPr>
              <a:t>=2</a:t>
            </a:r>
            <a:r>
              <a:rPr lang="en-US" altLang="zh-CN" sz="2400" b="1" i="1" dirty="0">
                <a:solidFill>
                  <a:srgbClr val="FF3300"/>
                </a:solidFill>
              </a:rPr>
              <a:t>BC</a:t>
            </a:r>
            <a:r>
              <a:rPr lang="zh-CN" altLang="en-US" sz="2400" b="1" dirty="0">
                <a:solidFill>
                  <a:srgbClr val="FF3300"/>
                </a:solidFill>
              </a:rPr>
              <a:t>，</a:t>
            </a:r>
            <a:r>
              <a:rPr lang="en-US" altLang="zh-CN" sz="2400" b="1" i="1" dirty="0">
                <a:solidFill>
                  <a:srgbClr val="FF3300"/>
                </a:solidFill>
              </a:rPr>
              <a:t>CE</a:t>
            </a:r>
            <a:r>
              <a:rPr lang="en-US" altLang="zh-CN" sz="2400" b="1" dirty="0">
                <a:solidFill>
                  <a:srgbClr val="FF3300"/>
                </a:solidFill>
              </a:rPr>
              <a:t>=</a:t>
            </a:r>
            <a:r>
              <a:rPr lang="en-US" altLang="zh-CN" sz="2400" b="1" i="1" dirty="0">
                <a:solidFill>
                  <a:srgbClr val="FF3300"/>
                </a:solidFill>
              </a:rPr>
              <a:t>BC</a:t>
            </a:r>
            <a:r>
              <a:rPr lang="zh-CN" altLang="en-US" sz="2400" b="1" dirty="0">
                <a:solidFill>
                  <a:srgbClr val="FF3300"/>
                </a:solidFill>
              </a:rPr>
              <a:t>，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3300"/>
                </a:solidFill>
              </a:rPr>
              <a:t>∴四边形</a:t>
            </a:r>
            <a:r>
              <a:rPr lang="en-US" altLang="zh-CN" sz="2400" b="1" i="1" dirty="0">
                <a:solidFill>
                  <a:srgbClr val="FF3300"/>
                </a:solidFill>
              </a:rPr>
              <a:t>ACED</a:t>
            </a:r>
            <a:r>
              <a:rPr lang="zh-CN" altLang="en-US" sz="2400" b="1" dirty="0">
                <a:solidFill>
                  <a:srgbClr val="FF3300"/>
                </a:solidFill>
              </a:rPr>
              <a:t>的面积</a:t>
            </a:r>
            <a:r>
              <a:rPr lang="en-US" altLang="zh-CN" sz="2400" b="1" dirty="0">
                <a:solidFill>
                  <a:srgbClr val="FF3300"/>
                </a:solidFill>
              </a:rPr>
              <a:t>=</a:t>
            </a:r>
            <a:r>
              <a:rPr lang="zh-CN" altLang="en-US" sz="2400" b="1" dirty="0">
                <a:solidFill>
                  <a:srgbClr val="FF3300"/>
                </a:solidFill>
              </a:rPr>
              <a:t>（</a:t>
            </a:r>
            <a:r>
              <a:rPr lang="en-US" altLang="zh-CN" sz="2400" b="1" i="1" dirty="0">
                <a:solidFill>
                  <a:srgbClr val="FF3300"/>
                </a:solidFill>
              </a:rPr>
              <a:t>AD</a:t>
            </a:r>
            <a:r>
              <a:rPr lang="en-US" altLang="zh-CN" sz="2400" b="1" dirty="0">
                <a:solidFill>
                  <a:srgbClr val="FF3300"/>
                </a:solidFill>
              </a:rPr>
              <a:t>+</a:t>
            </a:r>
            <a:r>
              <a:rPr lang="en-US" altLang="zh-CN" sz="2400" b="1" i="1" dirty="0">
                <a:solidFill>
                  <a:srgbClr val="FF3300"/>
                </a:solidFill>
              </a:rPr>
              <a:t>CE</a:t>
            </a:r>
            <a:r>
              <a:rPr lang="zh-CN" altLang="en-US" sz="2400" b="1" dirty="0">
                <a:solidFill>
                  <a:srgbClr val="FF3300"/>
                </a:solidFill>
              </a:rPr>
              <a:t>）</a:t>
            </a:r>
            <a:r>
              <a:rPr lang="en-US" altLang="zh-CN" sz="2400" b="1" dirty="0">
                <a:solidFill>
                  <a:srgbClr val="FF3300"/>
                </a:solidFill>
              </a:rPr>
              <a:t>•</a:t>
            </a:r>
            <a:r>
              <a:rPr lang="en-US" altLang="zh-CN" sz="2400" b="1" i="1" dirty="0">
                <a:solidFill>
                  <a:srgbClr val="FF3300"/>
                </a:solidFill>
              </a:rPr>
              <a:t>h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b="1" i="1" dirty="0">
                <a:solidFill>
                  <a:srgbClr val="FF3300"/>
                </a:solidFill>
              </a:rPr>
              <a:t>                                   </a:t>
            </a:r>
            <a:r>
              <a:rPr lang="en-US" altLang="zh-CN" sz="2400" b="1" dirty="0">
                <a:solidFill>
                  <a:srgbClr val="FF3300"/>
                </a:solidFill>
              </a:rPr>
              <a:t>=</a:t>
            </a:r>
            <a:r>
              <a:rPr lang="zh-CN" altLang="en-US" sz="2400" b="1" dirty="0">
                <a:solidFill>
                  <a:srgbClr val="FF3300"/>
                </a:solidFill>
              </a:rPr>
              <a:t>（</a:t>
            </a:r>
            <a:r>
              <a:rPr lang="en-US" altLang="zh-CN" sz="2400" b="1" dirty="0">
                <a:solidFill>
                  <a:srgbClr val="FF3300"/>
                </a:solidFill>
              </a:rPr>
              <a:t>2</a:t>
            </a:r>
            <a:r>
              <a:rPr lang="en-US" altLang="zh-CN" sz="2400" b="1" i="1" dirty="0">
                <a:solidFill>
                  <a:srgbClr val="FF3300"/>
                </a:solidFill>
              </a:rPr>
              <a:t>BC</a:t>
            </a:r>
            <a:r>
              <a:rPr lang="en-US" altLang="zh-CN" sz="2400" b="1" dirty="0">
                <a:solidFill>
                  <a:srgbClr val="FF3300"/>
                </a:solidFill>
              </a:rPr>
              <a:t>+</a:t>
            </a:r>
            <a:r>
              <a:rPr lang="en-US" altLang="zh-CN" sz="2400" b="1" i="1" dirty="0">
                <a:solidFill>
                  <a:srgbClr val="FF3300"/>
                </a:solidFill>
              </a:rPr>
              <a:t>BC</a:t>
            </a:r>
            <a:r>
              <a:rPr lang="zh-CN" altLang="en-US" sz="2400" b="1" dirty="0">
                <a:solidFill>
                  <a:srgbClr val="FF3300"/>
                </a:solidFill>
              </a:rPr>
              <a:t>）</a:t>
            </a:r>
            <a:r>
              <a:rPr lang="en-US" altLang="zh-CN" sz="2400" b="1" dirty="0">
                <a:solidFill>
                  <a:srgbClr val="FF3300"/>
                </a:solidFill>
              </a:rPr>
              <a:t>•</a:t>
            </a:r>
            <a:r>
              <a:rPr lang="en-US" altLang="zh-CN" sz="2400" b="1" i="1" dirty="0">
                <a:solidFill>
                  <a:srgbClr val="FF3300"/>
                </a:solidFill>
              </a:rPr>
              <a:t>h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b="1" i="1" dirty="0">
                <a:solidFill>
                  <a:srgbClr val="FF3300"/>
                </a:solidFill>
              </a:rPr>
              <a:t>                                   </a:t>
            </a:r>
            <a:r>
              <a:rPr lang="en-US" altLang="zh-CN" sz="2400" b="1" dirty="0">
                <a:solidFill>
                  <a:srgbClr val="FF3300"/>
                </a:solidFill>
              </a:rPr>
              <a:t>=3×</a:t>
            </a:r>
            <a:r>
              <a:rPr lang="en-US" altLang="zh-CN" sz="2400" b="1" i="1" dirty="0">
                <a:solidFill>
                  <a:srgbClr val="FF3300"/>
                </a:solidFill>
              </a:rPr>
              <a:t>BC</a:t>
            </a:r>
            <a:r>
              <a:rPr lang="en-US" altLang="zh-CN" sz="2400" b="1" dirty="0">
                <a:solidFill>
                  <a:srgbClr val="FF3300"/>
                </a:solidFill>
              </a:rPr>
              <a:t>•</a:t>
            </a:r>
            <a:r>
              <a:rPr lang="en-US" altLang="zh-CN" sz="2400" b="1" i="1" dirty="0">
                <a:solidFill>
                  <a:srgbClr val="FF3300"/>
                </a:solidFill>
              </a:rPr>
              <a:t>h</a:t>
            </a:r>
            <a:r>
              <a:rPr lang="en-US" altLang="zh-CN" sz="2400" b="1" dirty="0">
                <a:solidFill>
                  <a:srgbClr val="FF3300"/>
                </a:solidFill>
              </a:rPr>
              <a:t>=3×5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3300"/>
                </a:solidFill>
              </a:rPr>
              <a:t>                                   =15</a:t>
            </a:r>
            <a:r>
              <a:rPr lang="zh-CN" altLang="en-US" sz="2400" b="1" dirty="0">
                <a:solidFill>
                  <a:srgbClr val="FF3300"/>
                </a:solidFill>
              </a:rPr>
              <a:t>．</a:t>
            </a:r>
          </a:p>
        </p:txBody>
      </p:sp>
      <p:grpSp>
        <p:nvGrpSpPr>
          <p:cNvPr id="60422" name="Group 6"/>
          <p:cNvGrpSpPr/>
          <p:nvPr/>
        </p:nvGrpSpPr>
        <p:grpSpPr bwMode="auto">
          <a:xfrm>
            <a:off x="0" y="0"/>
            <a:ext cx="3581400" cy="914400"/>
            <a:chOff x="0" y="0"/>
            <a:chExt cx="2256" cy="576"/>
          </a:xfrm>
        </p:grpSpPr>
        <p:grpSp>
          <p:nvGrpSpPr>
            <p:cNvPr id="60423" name="Group 7"/>
            <p:cNvGrpSpPr/>
            <p:nvPr/>
          </p:nvGrpSpPr>
          <p:grpSpPr bwMode="auto">
            <a:xfrm>
              <a:off x="0" y="2"/>
              <a:ext cx="1488" cy="364"/>
              <a:chOff x="1920" y="40"/>
              <a:chExt cx="2112" cy="128"/>
            </a:xfrm>
          </p:grpSpPr>
          <p:sp>
            <p:nvSpPr>
              <p:cNvPr id="60424" name="Rectangle 8"/>
              <p:cNvSpPr>
                <a:spLocks noChangeArrowheads="1"/>
              </p:cNvSpPr>
              <p:nvPr/>
            </p:nvSpPr>
            <p:spPr bwMode="auto">
              <a:xfrm>
                <a:off x="1920" y="58"/>
                <a:ext cx="2112" cy="110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zh-CN" alt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隶书" panose="02010509060101010101" pitchFamily="49" charset="-122"/>
                  </a:rPr>
                  <a:t>大显身手 </a:t>
                </a:r>
                <a:endParaRPr lang="zh-CN" altLang="en-US" sz="2400" b="1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endParaRPr>
              </a:p>
            </p:txBody>
          </p:sp>
          <p:sp>
            <p:nvSpPr>
              <p:cNvPr id="60425" name="Rectangle 9" descr="PE03255_"/>
              <p:cNvSpPr>
                <a:spLocks noChangeArrowheads="1"/>
              </p:cNvSpPr>
              <p:nvPr/>
            </p:nvSpPr>
            <p:spPr bwMode="auto">
              <a:xfrm>
                <a:off x="3601" y="40"/>
                <a:ext cx="164" cy="1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3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CC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endParaRPr lang="zh-CN" altLang="en-US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BatangChe" pitchFamily="49" charset="-127"/>
                </a:endParaRPr>
              </a:p>
            </p:txBody>
          </p:sp>
        </p:grpSp>
        <p:pic>
          <p:nvPicPr>
            <p:cNvPr id="60426" name="Picture 10" descr="678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488" y="0"/>
              <a:ext cx="768" cy="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0427" name="Picture 11" descr="gif003[1]">
              <a:hlinkClick r:id="" action="ppaction://hlinkshowjump?jump=lastslide"/>
            </p:cNvPr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0" y="128"/>
              <a:ext cx="336" cy="4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/>
      <p:bldP spid="604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idx="1"/>
          </p:nvPr>
        </p:nvSpPr>
        <p:spPr>
          <a:xfrm>
            <a:off x="0" y="692150"/>
            <a:ext cx="8229600" cy="4953000"/>
          </a:xfrm>
        </p:spPr>
        <p:txBody>
          <a:bodyPr/>
          <a:lstStyle/>
          <a:p>
            <a:r>
              <a:rPr lang="zh-CN" altLang="en-US" sz="2400" b="1" dirty="0"/>
              <a:t>（</a:t>
            </a:r>
            <a:r>
              <a:rPr lang="en-US" altLang="zh-CN" sz="2400" b="1" dirty="0"/>
              <a:t>2012</a:t>
            </a:r>
            <a:r>
              <a:rPr lang="zh-CN" altLang="en-US" sz="2400" b="1" dirty="0"/>
              <a:t>湖南湘潭）</a:t>
            </a:r>
            <a:r>
              <a:rPr lang="zh-CN" altLang="en-US" sz="2400" dirty="0"/>
              <a:t>如图，△</a:t>
            </a:r>
            <a:r>
              <a:rPr lang="en-US" altLang="zh-CN" sz="2400" i="1" dirty="0"/>
              <a:t>ABC</a:t>
            </a:r>
            <a:r>
              <a:rPr lang="zh-CN" altLang="en-US" sz="2400" dirty="0"/>
              <a:t>是边长为</a:t>
            </a:r>
            <a:r>
              <a:rPr lang="en-US" altLang="zh-CN" sz="2400" dirty="0"/>
              <a:t>3</a:t>
            </a:r>
            <a:r>
              <a:rPr lang="zh-CN" altLang="en-US" sz="2400" dirty="0"/>
              <a:t>的等边三角形，将△</a:t>
            </a:r>
            <a:r>
              <a:rPr lang="en-US" altLang="zh-CN" sz="2400" i="1" dirty="0"/>
              <a:t>ABC</a:t>
            </a:r>
            <a:r>
              <a:rPr lang="zh-CN" altLang="en-US" sz="2400" dirty="0"/>
              <a:t>沿直线</a:t>
            </a:r>
            <a:r>
              <a:rPr lang="en-US" altLang="zh-CN" sz="2400" i="1" dirty="0"/>
              <a:t>BC</a:t>
            </a:r>
            <a:r>
              <a:rPr lang="zh-CN" altLang="en-US" sz="2400" dirty="0"/>
              <a:t>向右平移，使</a:t>
            </a:r>
            <a:r>
              <a:rPr lang="en-US" altLang="zh-CN" sz="2400" i="1" dirty="0"/>
              <a:t>B</a:t>
            </a:r>
            <a:r>
              <a:rPr lang="zh-CN" altLang="en-US" sz="2400" dirty="0"/>
              <a:t>点与</a:t>
            </a:r>
            <a:r>
              <a:rPr lang="en-US" altLang="zh-CN" sz="2400" i="1" dirty="0"/>
              <a:t>C</a:t>
            </a:r>
            <a:r>
              <a:rPr lang="zh-CN" altLang="en-US" sz="2400" dirty="0"/>
              <a:t>点重合，得到△</a:t>
            </a:r>
            <a:r>
              <a:rPr lang="en-US" altLang="zh-CN" sz="2400" i="1" dirty="0"/>
              <a:t>DCE</a:t>
            </a:r>
            <a:r>
              <a:rPr lang="zh-CN" altLang="en-US" sz="2400" dirty="0"/>
              <a:t>，连接</a:t>
            </a:r>
            <a:r>
              <a:rPr lang="en-US" altLang="zh-CN" sz="2400" i="1" dirty="0"/>
              <a:t>BD</a:t>
            </a:r>
            <a:r>
              <a:rPr lang="zh-CN" altLang="en-US" sz="2400" dirty="0"/>
              <a:t>，交</a:t>
            </a:r>
            <a:r>
              <a:rPr lang="en-US" altLang="zh-CN" sz="2400" i="1" dirty="0"/>
              <a:t>AC</a:t>
            </a:r>
            <a:r>
              <a:rPr lang="zh-CN" altLang="en-US" sz="2400" dirty="0"/>
              <a:t>于</a:t>
            </a:r>
            <a:r>
              <a:rPr lang="en-US" altLang="zh-CN" sz="2400" i="1" dirty="0"/>
              <a:t>F</a:t>
            </a:r>
            <a:r>
              <a:rPr lang="zh-CN" altLang="en-US" sz="2400" dirty="0"/>
              <a:t>．</a:t>
            </a:r>
          </a:p>
          <a:p>
            <a:r>
              <a:rPr lang="zh-CN" altLang="en-US" sz="2400" dirty="0"/>
              <a:t>（</a:t>
            </a:r>
            <a:r>
              <a:rPr lang="en-US" altLang="zh-CN" sz="2400" dirty="0"/>
              <a:t>1</a:t>
            </a:r>
            <a:r>
              <a:rPr lang="zh-CN" altLang="en-US" sz="2400" dirty="0"/>
              <a:t>）猜想</a:t>
            </a:r>
            <a:r>
              <a:rPr lang="en-US" altLang="zh-CN" sz="2400" i="1" dirty="0"/>
              <a:t>AC</a:t>
            </a:r>
            <a:r>
              <a:rPr lang="zh-CN" altLang="en-US" sz="2400" dirty="0"/>
              <a:t>与</a:t>
            </a:r>
            <a:r>
              <a:rPr lang="en-US" altLang="zh-CN" sz="2400" i="1" dirty="0"/>
              <a:t>BD</a:t>
            </a:r>
            <a:r>
              <a:rPr lang="zh-CN" altLang="en-US" sz="2400" dirty="0"/>
              <a:t>的位置关系，并证明你的结论；</a:t>
            </a:r>
          </a:p>
          <a:p>
            <a:r>
              <a:rPr lang="zh-CN" altLang="en-US" sz="2400" dirty="0"/>
              <a:t>（</a:t>
            </a:r>
            <a:r>
              <a:rPr lang="en-US" altLang="zh-CN" sz="2400" dirty="0"/>
              <a:t>2</a:t>
            </a:r>
            <a:r>
              <a:rPr lang="zh-CN" altLang="en-US" sz="2400" dirty="0"/>
              <a:t>）求线段</a:t>
            </a:r>
            <a:r>
              <a:rPr lang="en-US" altLang="zh-CN" sz="2400" i="1" dirty="0"/>
              <a:t>BD</a:t>
            </a:r>
            <a:r>
              <a:rPr lang="zh-CN" altLang="en-US" sz="2400" dirty="0"/>
              <a:t>的长．</a:t>
            </a:r>
          </a:p>
        </p:txBody>
      </p:sp>
      <p:grpSp>
        <p:nvGrpSpPr>
          <p:cNvPr id="61443" name="Group 3"/>
          <p:cNvGrpSpPr/>
          <p:nvPr/>
        </p:nvGrpSpPr>
        <p:grpSpPr bwMode="auto">
          <a:xfrm>
            <a:off x="0" y="0"/>
            <a:ext cx="3581400" cy="914400"/>
            <a:chOff x="0" y="0"/>
            <a:chExt cx="2256" cy="576"/>
          </a:xfrm>
        </p:grpSpPr>
        <p:grpSp>
          <p:nvGrpSpPr>
            <p:cNvPr id="61444" name="Group 4"/>
            <p:cNvGrpSpPr/>
            <p:nvPr/>
          </p:nvGrpSpPr>
          <p:grpSpPr bwMode="auto">
            <a:xfrm>
              <a:off x="0" y="2"/>
              <a:ext cx="1488" cy="364"/>
              <a:chOff x="1920" y="40"/>
              <a:chExt cx="2112" cy="128"/>
            </a:xfrm>
          </p:grpSpPr>
          <p:sp>
            <p:nvSpPr>
              <p:cNvPr id="61445" name="Rectangle 5"/>
              <p:cNvSpPr>
                <a:spLocks noChangeArrowheads="1"/>
              </p:cNvSpPr>
              <p:nvPr/>
            </p:nvSpPr>
            <p:spPr bwMode="auto">
              <a:xfrm>
                <a:off x="1920" y="58"/>
                <a:ext cx="2112" cy="110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zh-CN" alt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隶书" panose="02010509060101010101" pitchFamily="49" charset="-122"/>
                  </a:rPr>
                  <a:t>大显身手 </a:t>
                </a:r>
                <a:endParaRPr lang="zh-CN" altLang="en-US" sz="2400" b="1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endParaRPr>
              </a:p>
            </p:txBody>
          </p:sp>
          <p:sp>
            <p:nvSpPr>
              <p:cNvPr id="61446" name="Rectangle 6" descr="PE03255_"/>
              <p:cNvSpPr>
                <a:spLocks noChangeArrowheads="1"/>
              </p:cNvSpPr>
              <p:nvPr/>
            </p:nvSpPr>
            <p:spPr bwMode="auto">
              <a:xfrm>
                <a:off x="3601" y="40"/>
                <a:ext cx="164" cy="1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2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CC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endParaRPr lang="zh-CN" altLang="en-US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BatangChe" pitchFamily="49" charset="-127"/>
                </a:endParaRPr>
              </a:p>
            </p:txBody>
          </p:sp>
        </p:grpSp>
        <p:pic>
          <p:nvPicPr>
            <p:cNvPr id="61447" name="Picture 7" descr="678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88" y="0"/>
              <a:ext cx="768" cy="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448" name="Picture 8" descr="gif003[1]">
              <a:hlinkClick r:id="" action="ppaction://hlinkshowjump?jump=lastslide"/>
            </p:cNvPr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128"/>
              <a:ext cx="336" cy="4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1449" name="Picture24" descr="本资料来源于http://www.xuekewang.com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92725" y="2205038"/>
            <a:ext cx="3167063" cy="1716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-765175" y="2925713"/>
            <a:ext cx="4852988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1133475">
              <a:buFont typeface="Arial" panose="020B0604020202020204" pitchFamily="34" charset="0"/>
              <a:buNone/>
              <a:tabLst>
                <a:tab pos="1511300" algn="l"/>
                <a:tab pos="2736850" algn="l"/>
                <a:tab pos="4000500" algn="l"/>
              </a:tabLst>
            </a:pPr>
            <a:r>
              <a:rPr lang="zh-CN" altLang="en-US" sz="2000" dirty="0">
                <a:solidFill>
                  <a:srgbClr val="FF3300"/>
                </a:solidFill>
              </a:rPr>
              <a:t>解：（</a:t>
            </a:r>
            <a:r>
              <a:rPr lang="en-US" altLang="zh-CN" sz="2000" dirty="0">
                <a:solidFill>
                  <a:srgbClr val="FF3300"/>
                </a:solidFill>
              </a:rPr>
              <a:t>1</a:t>
            </a:r>
            <a:r>
              <a:rPr lang="zh-CN" altLang="en-US" sz="2000" dirty="0">
                <a:solidFill>
                  <a:srgbClr val="FF3300"/>
                </a:solidFill>
              </a:rPr>
              <a:t>）</a:t>
            </a:r>
            <a:r>
              <a:rPr lang="en-US" altLang="zh-CN" sz="2000" i="1" dirty="0">
                <a:solidFill>
                  <a:srgbClr val="FF3300"/>
                </a:solidFill>
              </a:rPr>
              <a:t>AC</a:t>
            </a:r>
            <a:r>
              <a:rPr lang="en-US" altLang="zh-CN" sz="2000" dirty="0">
                <a:solidFill>
                  <a:srgbClr val="FF3300"/>
                </a:solidFill>
              </a:rPr>
              <a:t>⊥</a:t>
            </a:r>
            <a:r>
              <a:rPr lang="en-US" altLang="zh-CN" sz="2000" i="1" dirty="0">
                <a:solidFill>
                  <a:srgbClr val="FF3300"/>
                </a:solidFill>
              </a:rPr>
              <a:t>BD</a:t>
            </a:r>
            <a:r>
              <a:rPr lang="zh-CN" altLang="en-US" sz="2000" dirty="0">
                <a:solidFill>
                  <a:srgbClr val="FF3300"/>
                </a:solidFill>
              </a:rPr>
              <a:t>。证明如下：</a:t>
            </a:r>
          </a:p>
          <a:p>
            <a:pPr indent="1133475">
              <a:buFont typeface="Arial" panose="020B0604020202020204" pitchFamily="34" charset="0"/>
              <a:buNone/>
              <a:tabLst>
                <a:tab pos="1511300" algn="l"/>
                <a:tab pos="2736850" algn="l"/>
                <a:tab pos="4000500" algn="l"/>
              </a:tabLst>
            </a:pPr>
            <a:r>
              <a:rPr lang="zh-CN" altLang="en-US" sz="2000" dirty="0">
                <a:solidFill>
                  <a:srgbClr val="FF3300"/>
                </a:solidFill>
              </a:rPr>
              <a:t>∵△</a:t>
            </a:r>
            <a:r>
              <a:rPr lang="en-US" altLang="zh-CN" sz="2000" i="1" dirty="0">
                <a:solidFill>
                  <a:srgbClr val="FF3300"/>
                </a:solidFill>
              </a:rPr>
              <a:t>DCE</a:t>
            </a:r>
            <a:r>
              <a:rPr lang="zh-CN" altLang="en-US" sz="2000" dirty="0">
                <a:solidFill>
                  <a:srgbClr val="FF3300"/>
                </a:solidFill>
              </a:rPr>
              <a:t>由△</a:t>
            </a:r>
            <a:r>
              <a:rPr lang="en-US" altLang="zh-CN" sz="2000" i="1" dirty="0">
                <a:solidFill>
                  <a:srgbClr val="FF3300"/>
                </a:solidFill>
              </a:rPr>
              <a:t>ABC</a:t>
            </a:r>
            <a:r>
              <a:rPr lang="zh-CN" altLang="en-US" sz="2000" dirty="0">
                <a:solidFill>
                  <a:srgbClr val="FF3300"/>
                </a:solidFill>
              </a:rPr>
              <a:t>平移而成，</a:t>
            </a:r>
          </a:p>
          <a:p>
            <a:pPr indent="1133475">
              <a:buFont typeface="Arial" panose="020B0604020202020204" pitchFamily="34" charset="0"/>
              <a:buNone/>
              <a:tabLst>
                <a:tab pos="1511300" algn="l"/>
                <a:tab pos="2736850" algn="l"/>
                <a:tab pos="4000500" algn="l"/>
              </a:tabLst>
            </a:pPr>
            <a:r>
              <a:rPr lang="zh-CN" altLang="en-US" sz="2000" dirty="0">
                <a:solidFill>
                  <a:srgbClr val="FF3300"/>
                </a:solidFill>
              </a:rPr>
              <a:t>∴△</a:t>
            </a:r>
            <a:r>
              <a:rPr lang="en-US" altLang="zh-CN" sz="2000" i="1" dirty="0">
                <a:solidFill>
                  <a:srgbClr val="FF3300"/>
                </a:solidFill>
              </a:rPr>
              <a:t>DCE</a:t>
            </a:r>
            <a:r>
              <a:rPr lang="en-US" altLang="zh-CN" sz="2000" dirty="0">
                <a:solidFill>
                  <a:srgbClr val="FF3300"/>
                </a:solidFill>
              </a:rPr>
              <a:t>≌△</a:t>
            </a:r>
            <a:r>
              <a:rPr lang="en-US" altLang="zh-CN" sz="2000" i="1" dirty="0">
                <a:solidFill>
                  <a:srgbClr val="FF3300"/>
                </a:solidFill>
              </a:rPr>
              <a:t>ABC</a:t>
            </a:r>
            <a:r>
              <a:rPr lang="zh-CN" altLang="en-US" sz="2000" dirty="0">
                <a:solidFill>
                  <a:srgbClr val="FF3300"/>
                </a:solidFill>
              </a:rPr>
              <a:t>。</a:t>
            </a:r>
          </a:p>
          <a:p>
            <a:pPr indent="1133475">
              <a:buFont typeface="Arial" panose="020B0604020202020204" pitchFamily="34" charset="0"/>
              <a:buNone/>
              <a:tabLst>
                <a:tab pos="1511300" algn="l"/>
                <a:tab pos="2736850" algn="l"/>
                <a:tab pos="4000500" algn="l"/>
              </a:tabLst>
            </a:pPr>
            <a:r>
              <a:rPr lang="zh-CN" altLang="en-US" sz="2000" dirty="0">
                <a:solidFill>
                  <a:srgbClr val="FF3300"/>
                </a:solidFill>
              </a:rPr>
              <a:t>又∵△</a:t>
            </a:r>
            <a:r>
              <a:rPr lang="en-US" altLang="zh-CN" sz="2000" i="1" dirty="0">
                <a:solidFill>
                  <a:srgbClr val="FF3300"/>
                </a:solidFill>
              </a:rPr>
              <a:t>ABC</a:t>
            </a:r>
            <a:r>
              <a:rPr lang="zh-CN" altLang="en-US" sz="2000" dirty="0">
                <a:solidFill>
                  <a:srgbClr val="FF3300"/>
                </a:solidFill>
              </a:rPr>
              <a:t>是等边三角形，</a:t>
            </a:r>
          </a:p>
          <a:p>
            <a:pPr indent="1133475">
              <a:buFont typeface="Arial" panose="020B0604020202020204" pitchFamily="34" charset="0"/>
              <a:buNone/>
              <a:tabLst>
                <a:tab pos="1511300" algn="l"/>
                <a:tab pos="2736850" algn="l"/>
                <a:tab pos="4000500" algn="l"/>
              </a:tabLst>
            </a:pPr>
            <a:r>
              <a:rPr lang="zh-CN" altLang="en-US" sz="2000" dirty="0">
                <a:solidFill>
                  <a:srgbClr val="FF3300"/>
                </a:solidFill>
              </a:rPr>
              <a:t>∴</a:t>
            </a:r>
            <a:r>
              <a:rPr lang="en-US" altLang="zh-CN" sz="2000" i="1" dirty="0">
                <a:solidFill>
                  <a:srgbClr val="FF3300"/>
                </a:solidFill>
              </a:rPr>
              <a:t>BC</a:t>
            </a:r>
            <a:r>
              <a:rPr lang="en-US" altLang="zh-CN" sz="2000" dirty="0">
                <a:solidFill>
                  <a:srgbClr val="FF3300"/>
                </a:solidFill>
              </a:rPr>
              <a:t>=</a:t>
            </a:r>
            <a:r>
              <a:rPr lang="en-US" altLang="zh-CN" sz="2000" i="1" dirty="0">
                <a:solidFill>
                  <a:srgbClr val="FF3300"/>
                </a:solidFill>
              </a:rPr>
              <a:t>CD</a:t>
            </a:r>
            <a:r>
              <a:rPr lang="en-US" altLang="zh-CN" sz="2000" dirty="0">
                <a:solidFill>
                  <a:srgbClr val="FF3300"/>
                </a:solidFill>
              </a:rPr>
              <a:t>=</a:t>
            </a:r>
            <a:r>
              <a:rPr lang="en-US" altLang="zh-CN" sz="2000" i="1" dirty="0">
                <a:solidFill>
                  <a:srgbClr val="FF3300"/>
                </a:solidFill>
              </a:rPr>
              <a:t>CE</a:t>
            </a:r>
            <a:r>
              <a:rPr lang="en-US" altLang="zh-CN" sz="2000" dirty="0">
                <a:solidFill>
                  <a:srgbClr val="FF3300"/>
                </a:solidFill>
              </a:rPr>
              <a:t>=</a:t>
            </a:r>
            <a:r>
              <a:rPr lang="en-US" altLang="zh-CN" sz="2000" i="1" dirty="0">
                <a:solidFill>
                  <a:srgbClr val="FF3300"/>
                </a:solidFill>
              </a:rPr>
              <a:t>DE</a:t>
            </a:r>
            <a:r>
              <a:rPr lang="zh-CN" altLang="en-US" sz="2000" dirty="0">
                <a:solidFill>
                  <a:srgbClr val="FF3300"/>
                </a:solidFill>
              </a:rPr>
              <a:t>，∠</a:t>
            </a:r>
            <a:r>
              <a:rPr lang="en-US" altLang="zh-CN" sz="2000" i="1" dirty="0">
                <a:solidFill>
                  <a:srgbClr val="FF3300"/>
                </a:solidFill>
              </a:rPr>
              <a:t>E</a:t>
            </a:r>
            <a:r>
              <a:rPr lang="en-US" altLang="zh-CN" sz="2000" dirty="0">
                <a:solidFill>
                  <a:srgbClr val="FF3300"/>
                </a:solidFill>
              </a:rPr>
              <a:t>=∠</a:t>
            </a:r>
            <a:r>
              <a:rPr lang="en-US" altLang="zh-CN" sz="2000" i="1" dirty="0">
                <a:solidFill>
                  <a:srgbClr val="FF3300"/>
                </a:solidFill>
              </a:rPr>
              <a:t>ACB</a:t>
            </a:r>
            <a:r>
              <a:rPr lang="en-US" altLang="zh-CN" sz="2000" dirty="0">
                <a:solidFill>
                  <a:srgbClr val="FF3300"/>
                </a:solidFill>
              </a:rPr>
              <a:t>=60°</a:t>
            </a:r>
            <a:r>
              <a:rPr lang="zh-CN" altLang="en-US" sz="2000" dirty="0">
                <a:solidFill>
                  <a:srgbClr val="FF3300"/>
                </a:solidFill>
              </a:rPr>
              <a:t>。</a:t>
            </a:r>
          </a:p>
          <a:p>
            <a:pPr indent="1133475">
              <a:buFont typeface="Arial" panose="020B0604020202020204" pitchFamily="34" charset="0"/>
              <a:buNone/>
              <a:tabLst>
                <a:tab pos="1511300" algn="l"/>
                <a:tab pos="2736850" algn="l"/>
                <a:tab pos="4000500" algn="l"/>
              </a:tabLst>
            </a:pPr>
            <a:r>
              <a:rPr lang="zh-CN" altLang="en-US" sz="2000" dirty="0">
                <a:solidFill>
                  <a:srgbClr val="FF3300"/>
                </a:solidFill>
              </a:rPr>
              <a:t>∴∠</a:t>
            </a:r>
            <a:r>
              <a:rPr lang="en-US" altLang="zh-CN" sz="2000" i="1" dirty="0">
                <a:solidFill>
                  <a:srgbClr val="FF3300"/>
                </a:solidFill>
              </a:rPr>
              <a:t>DBC</a:t>
            </a:r>
            <a:r>
              <a:rPr lang="en-US" altLang="zh-CN" sz="2000" dirty="0">
                <a:solidFill>
                  <a:srgbClr val="FF3300"/>
                </a:solidFill>
              </a:rPr>
              <a:t>=∠</a:t>
            </a:r>
            <a:r>
              <a:rPr lang="en-US" altLang="zh-CN" sz="2000" i="1" dirty="0">
                <a:solidFill>
                  <a:srgbClr val="FF3300"/>
                </a:solidFill>
              </a:rPr>
              <a:t>BDC</a:t>
            </a:r>
            <a:r>
              <a:rPr lang="en-US" altLang="zh-CN" sz="2000" dirty="0">
                <a:solidFill>
                  <a:srgbClr val="FF3300"/>
                </a:solidFill>
              </a:rPr>
              <a:t>=30°</a:t>
            </a:r>
          </a:p>
          <a:p>
            <a:pPr indent="1133475">
              <a:buFont typeface="Arial" panose="020B0604020202020204" pitchFamily="34" charset="0"/>
              <a:buNone/>
              <a:tabLst>
                <a:tab pos="1511300" algn="l"/>
                <a:tab pos="2736850" algn="l"/>
                <a:tab pos="4000500" algn="l"/>
              </a:tabLst>
            </a:pPr>
            <a:r>
              <a:rPr lang="zh-CN" altLang="en-US" sz="2000" dirty="0">
                <a:solidFill>
                  <a:srgbClr val="FF3300"/>
                </a:solidFill>
              </a:rPr>
              <a:t>∴∠</a:t>
            </a:r>
            <a:r>
              <a:rPr lang="en-US" altLang="zh-CN" sz="2000" i="1" dirty="0">
                <a:solidFill>
                  <a:srgbClr val="FF3300"/>
                </a:solidFill>
              </a:rPr>
              <a:t>BDE</a:t>
            </a:r>
            <a:r>
              <a:rPr lang="en-US" altLang="zh-CN" sz="2000" dirty="0">
                <a:solidFill>
                  <a:srgbClr val="FF3300"/>
                </a:solidFill>
              </a:rPr>
              <a:t>=90°</a:t>
            </a:r>
            <a:r>
              <a:rPr lang="zh-CN" altLang="en-US" sz="2000" dirty="0">
                <a:solidFill>
                  <a:srgbClr val="FF3300"/>
                </a:solidFill>
              </a:rPr>
              <a:t>。</a:t>
            </a:r>
          </a:p>
          <a:p>
            <a:pPr indent="1133475">
              <a:buFont typeface="Arial" panose="020B0604020202020204" pitchFamily="34" charset="0"/>
              <a:buNone/>
              <a:tabLst>
                <a:tab pos="1511300" algn="l"/>
                <a:tab pos="2736850" algn="l"/>
                <a:tab pos="4000500" algn="l"/>
              </a:tabLst>
            </a:pPr>
            <a:r>
              <a:rPr lang="zh-CN" altLang="en-US" sz="2000" dirty="0">
                <a:solidFill>
                  <a:srgbClr val="FF3300"/>
                </a:solidFill>
              </a:rPr>
              <a:t>∵</a:t>
            </a:r>
            <a:r>
              <a:rPr lang="en-US" altLang="zh-CN" sz="2000" i="1" dirty="0">
                <a:solidFill>
                  <a:srgbClr val="FF3300"/>
                </a:solidFill>
              </a:rPr>
              <a:t>BD</a:t>
            </a:r>
            <a:r>
              <a:rPr lang="en-US" altLang="zh-CN" sz="2000" dirty="0">
                <a:solidFill>
                  <a:srgbClr val="FF3300"/>
                </a:solidFill>
              </a:rPr>
              <a:t>⊥</a:t>
            </a:r>
            <a:r>
              <a:rPr lang="en-US" altLang="zh-CN" sz="2000" i="1" dirty="0">
                <a:solidFill>
                  <a:srgbClr val="FF3300"/>
                </a:solidFill>
              </a:rPr>
              <a:t>DE</a:t>
            </a:r>
            <a:r>
              <a:rPr lang="zh-CN" altLang="en-US" sz="2000" dirty="0">
                <a:solidFill>
                  <a:srgbClr val="FF3300"/>
                </a:solidFill>
              </a:rPr>
              <a:t>，</a:t>
            </a:r>
          </a:p>
          <a:p>
            <a:pPr indent="1133475">
              <a:buFont typeface="Arial" panose="020B0604020202020204" pitchFamily="34" charset="0"/>
              <a:buNone/>
              <a:tabLst>
                <a:tab pos="1511300" algn="l"/>
                <a:tab pos="2736850" algn="l"/>
                <a:tab pos="4000500" algn="l"/>
              </a:tabLst>
            </a:pPr>
            <a:r>
              <a:rPr lang="zh-CN" altLang="en-US" sz="2000" dirty="0">
                <a:solidFill>
                  <a:srgbClr val="FF3300"/>
                </a:solidFill>
              </a:rPr>
              <a:t>∵∠</a:t>
            </a:r>
            <a:r>
              <a:rPr lang="en-US" altLang="zh-CN" sz="2000" i="1" dirty="0">
                <a:solidFill>
                  <a:srgbClr val="FF3300"/>
                </a:solidFill>
              </a:rPr>
              <a:t>E</a:t>
            </a:r>
            <a:r>
              <a:rPr lang="en-US" altLang="zh-CN" sz="2000" dirty="0">
                <a:solidFill>
                  <a:srgbClr val="FF3300"/>
                </a:solidFill>
              </a:rPr>
              <a:t>=∠</a:t>
            </a:r>
            <a:r>
              <a:rPr lang="en-US" altLang="zh-CN" sz="2000" i="1" dirty="0">
                <a:solidFill>
                  <a:srgbClr val="FF3300"/>
                </a:solidFill>
              </a:rPr>
              <a:t>ACB</a:t>
            </a:r>
            <a:r>
              <a:rPr lang="en-US" altLang="zh-CN" sz="2000" dirty="0">
                <a:solidFill>
                  <a:srgbClr val="FF3300"/>
                </a:solidFill>
              </a:rPr>
              <a:t>=60°</a:t>
            </a:r>
            <a:r>
              <a:rPr lang="zh-CN" altLang="en-US" sz="2000" dirty="0">
                <a:solidFill>
                  <a:srgbClr val="FF3300"/>
                </a:solidFill>
              </a:rPr>
              <a:t>，</a:t>
            </a:r>
          </a:p>
          <a:p>
            <a:pPr indent="1133475">
              <a:buFont typeface="Arial" panose="020B0604020202020204" pitchFamily="34" charset="0"/>
              <a:buNone/>
              <a:tabLst>
                <a:tab pos="1511300" algn="l"/>
                <a:tab pos="2736850" algn="l"/>
                <a:tab pos="4000500" algn="l"/>
              </a:tabLst>
            </a:pPr>
            <a:r>
              <a:rPr lang="zh-CN" altLang="en-US" sz="2000" dirty="0">
                <a:solidFill>
                  <a:srgbClr val="FF3300"/>
                </a:solidFill>
              </a:rPr>
              <a:t>∴</a:t>
            </a:r>
            <a:r>
              <a:rPr lang="en-US" altLang="zh-CN" sz="2000" i="1" dirty="0">
                <a:solidFill>
                  <a:srgbClr val="FF3300"/>
                </a:solidFill>
              </a:rPr>
              <a:t>AC</a:t>
            </a:r>
            <a:r>
              <a:rPr lang="en-US" altLang="zh-CN" sz="2000" dirty="0">
                <a:solidFill>
                  <a:srgbClr val="FF3300"/>
                </a:solidFill>
              </a:rPr>
              <a:t>∥</a:t>
            </a:r>
            <a:r>
              <a:rPr lang="en-US" altLang="zh-CN" sz="2000" i="1" dirty="0">
                <a:solidFill>
                  <a:srgbClr val="FF3300"/>
                </a:solidFill>
              </a:rPr>
              <a:t>DE</a:t>
            </a:r>
            <a:r>
              <a:rPr lang="zh-CN" altLang="en-US" sz="2000" dirty="0">
                <a:solidFill>
                  <a:srgbClr val="FF3300"/>
                </a:solidFill>
              </a:rPr>
              <a:t>。∴</a:t>
            </a:r>
            <a:r>
              <a:rPr lang="en-US" altLang="zh-CN" sz="2000" i="1" dirty="0">
                <a:solidFill>
                  <a:srgbClr val="FF3300"/>
                </a:solidFill>
              </a:rPr>
              <a:t>BD</a:t>
            </a:r>
            <a:r>
              <a:rPr lang="en-US" altLang="zh-CN" sz="2000" dirty="0">
                <a:solidFill>
                  <a:srgbClr val="FF3300"/>
                </a:solidFill>
              </a:rPr>
              <a:t>⊥</a:t>
            </a:r>
            <a:r>
              <a:rPr lang="en-US" altLang="zh-CN" sz="2000" i="1" dirty="0">
                <a:solidFill>
                  <a:srgbClr val="FF3300"/>
                </a:solidFill>
              </a:rPr>
              <a:t>AC</a:t>
            </a:r>
            <a:r>
              <a:rPr lang="zh-CN" altLang="en-US" sz="2000" dirty="0">
                <a:solidFill>
                  <a:srgbClr val="FF3300"/>
                </a:solidFill>
              </a:rPr>
              <a:t>。</a:t>
            </a:r>
          </a:p>
        </p:txBody>
      </p:sp>
      <p:sp>
        <p:nvSpPr>
          <p:cNvPr id="61451" name="Rectangle 11"/>
          <p:cNvSpPr>
            <a:spLocks noChangeArrowheads="1"/>
          </p:cNvSpPr>
          <p:nvPr/>
        </p:nvSpPr>
        <p:spPr bwMode="auto">
          <a:xfrm>
            <a:off x="3033713" y="3557588"/>
            <a:ext cx="10445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  <a:tabLst>
                <a:tab pos="1511300" algn="l"/>
                <a:tab pos="2736850" algn="l"/>
                <a:tab pos="4000500" algn="l"/>
              </a:tabLst>
            </a:pPr>
            <a:r>
              <a:rPr lang="zh-CN" altLang="en-US" sz="100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en-US"/>
          </a:p>
        </p:txBody>
      </p:sp>
      <p:grpSp>
        <p:nvGrpSpPr>
          <p:cNvPr id="61452" name="Group 12"/>
          <p:cNvGrpSpPr/>
          <p:nvPr/>
        </p:nvGrpSpPr>
        <p:grpSpPr bwMode="auto">
          <a:xfrm>
            <a:off x="3780631" y="4869880"/>
            <a:ext cx="5794375" cy="822325"/>
            <a:chOff x="1848" y="2873"/>
            <a:chExt cx="3650" cy="518"/>
          </a:xfrm>
        </p:grpSpPr>
        <p:sp>
          <p:nvSpPr>
            <p:cNvPr id="61453" name="Rectangle 13"/>
            <p:cNvSpPr>
              <a:spLocks noChangeArrowheads="1"/>
            </p:cNvSpPr>
            <p:nvPr/>
          </p:nvSpPr>
          <p:spPr bwMode="auto">
            <a:xfrm>
              <a:off x="1848" y="2873"/>
              <a:ext cx="365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 dirty="0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（</a:t>
              </a:r>
              <a:r>
                <a:rPr lang="en-US" altLang="zh-CN" sz="2400" dirty="0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  <a:r>
                <a:rPr lang="zh-CN" altLang="en-US" sz="2400" dirty="0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）在</a:t>
              </a:r>
              <a:r>
                <a:rPr lang="en-US" altLang="zh-CN" sz="2400" i="1" dirty="0" err="1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Rt</a:t>
              </a:r>
              <a:r>
                <a:rPr lang="en-US" altLang="zh-CN" sz="2400" dirty="0" err="1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△</a:t>
              </a:r>
              <a:r>
                <a:rPr lang="en-US" altLang="zh-CN" sz="2400" i="1" dirty="0" err="1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BED</a:t>
              </a:r>
              <a:r>
                <a:rPr lang="zh-CN" altLang="en-US" sz="2400" dirty="0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中，∵</a:t>
              </a:r>
              <a:r>
                <a:rPr lang="en-US" altLang="zh-CN" sz="2400" i="1" dirty="0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BE</a:t>
              </a:r>
              <a:r>
                <a:rPr lang="en-US" altLang="zh-CN" sz="2400" dirty="0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=6</a:t>
              </a:r>
              <a:r>
                <a:rPr lang="zh-CN" altLang="en-US" sz="2400" dirty="0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，</a:t>
              </a:r>
              <a:r>
                <a:rPr lang="en-US" altLang="zh-CN" sz="2400" i="1" dirty="0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DE</a:t>
              </a:r>
              <a:r>
                <a:rPr lang="en-US" altLang="zh-CN" sz="2400" dirty="0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=3</a:t>
              </a:r>
              <a:r>
                <a:rPr lang="zh-CN" altLang="en-US" sz="2400" dirty="0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，</a:t>
              </a:r>
            </a:p>
            <a:p>
              <a:pPr>
                <a:buFont typeface="Arial" panose="020B0604020202020204" pitchFamily="34" charset="0"/>
                <a:buNone/>
              </a:pPr>
              <a:r>
                <a:rPr lang="zh-CN" altLang="en-US" sz="2400" dirty="0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∴</a:t>
              </a:r>
              <a:endParaRPr lang="zh-CN" altLang="en-US" sz="2400" dirty="0"/>
            </a:p>
          </p:txBody>
        </p:sp>
        <p:pic>
          <p:nvPicPr>
            <p:cNvPr id="61454" name="Picture 14" descr="本资料来源于http://www.xuekewang.com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2744" y="3067"/>
              <a:ext cx="2087" cy="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266700" y="1015669"/>
            <a:ext cx="7921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1、△</a:t>
            </a:r>
            <a:r>
              <a:rPr lang="zh-CN" altLang="en-US" sz="2400" b="1" dirty="0"/>
              <a:t>ABC从一个位置平移到另一个位置，则下列说法不正确的是（     ）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/>
              <a:t>　A、AB=A′B′         B 、AB//A′B′              </a:t>
            </a:r>
            <a:endParaRPr lang="zh-CN" altLang="en-US" sz="2400" b="1" dirty="0"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/>
              <a:t>　C、四边形BC C′B′为平行四边形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/>
              <a:t>D、AA′&gt;BB′&gt;CC′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/>
              <a:t>2、经过平移，ΔABC移到ΔDEF的位置，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/>
              <a:t>如图，则下列结论：①AD = BE = CF，且AD//BE//CF；②AB//DE，BC//EF，  AC//DF；③AB = DE，BC = EF，AC = DF；正确的有(      )个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/>
              <a:t>　A．1  B．2  C．3    D．0</a:t>
            </a: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2764744" y="3724452"/>
            <a:ext cx="9271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grpSp>
        <p:nvGrpSpPr>
          <p:cNvPr id="62468" name="Group 4"/>
          <p:cNvGrpSpPr/>
          <p:nvPr/>
        </p:nvGrpSpPr>
        <p:grpSpPr bwMode="auto">
          <a:xfrm>
            <a:off x="6139769" y="1730552"/>
            <a:ext cx="2635250" cy="1878013"/>
            <a:chOff x="0" y="0"/>
            <a:chExt cx="4149" cy="2958"/>
          </a:xfrm>
        </p:grpSpPr>
        <p:grpSp>
          <p:nvGrpSpPr>
            <p:cNvPr id="62469" name="Group 5"/>
            <p:cNvGrpSpPr/>
            <p:nvPr/>
          </p:nvGrpSpPr>
          <p:grpSpPr bwMode="auto">
            <a:xfrm>
              <a:off x="0" y="0"/>
              <a:ext cx="3782" cy="2958"/>
              <a:chOff x="0" y="0"/>
              <a:chExt cx="3782" cy="2958"/>
            </a:xfrm>
          </p:grpSpPr>
          <p:grpSp>
            <p:nvGrpSpPr>
              <p:cNvPr id="62470" name="Group 6"/>
              <p:cNvGrpSpPr/>
              <p:nvPr/>
            </p:nvGrpSpPr>
            <p:grpSpPr bwMode="auto">
              <a:xfrm>
                <a:off x="0" y="0"/>
                <a:ext cx="3782" cy="2958"/>
                <a:chOff x="0" y="0"/>
                <a:chExt cx="3782" cy="2958"/>
              </a:xfrm>
            </p:grpSpPr>
            <p:grpSp>
              <p:nvGrpSpPr>
                <p:cNvPr id="62471" name="Group 7"/>
                <p:cNvGrpSpPr/>
                <p:nvPr/>
              </p:nvGrpSpPr>
              <p:grpSpPr bwMode="auto">
                <a:xfrm>
                  <a:off x="0" y="0"/>
                  <a:ext cx="3782" cy="2958"/>
                  <a:chOff x="0" y="0"/>
                  <a:chExt cx="3782" cy="2958"/>
                </a:xfrm>
              </p:grpSpPr>
              <p:grpSp>
                <p:nvGrpSpPr>
                  <p:cNvPr id="62472" name="Group 8"/>
                  <p:cNvGrpSpPr/>
                  <p:nvPr/>
                </p:nvGrpSpPr>
                <p:grpSpPr bwMode="auto">
                  <a:xfrm>
                    <a:off x="0" y="0"/>
                    <a:ext cx="3783" cy="2665"/>
                    <a:chOff x="0" y="0"/>
                    <a:chExt cx="3783" cy="2665"/>
                  </a:xfrm>
                </p:grpSpPr>
                <p:grpSp>
                  <p:nvGrpSpPr>
                    <p:cNvPr id="62473" name="Group 9"/>
                    <p:cNvGrpSpPr/>
                    <p:nvPr/>
                  </p:nvGrpSpPr>
                  <p:grpSpPr bwMode="auto">
                    <a:xfrm>
                      <a:off x="681" y="0"/>
                      <a:ext cx="3103" cy="2608"/>
                      <a:chOff x="0" y="0"/>
                      <a:chExt cx="3556" cy="2885"/>
                    </a:xfrm>
                  </p:grpSpPr>
                  <p:grpSp>
                    <p:nvGrpSpPr>
                      <p:cNvPr id="62474" name="Group 10"/>
                      <p:cNvGrpSpPr/>
                      <p:nvPr/>
                    </p:nvGrpSpPr>
                    <p:grpSpPr bwMode="auto">
                      <a:xfrm rot="541504">
                        <a:off x="0" y="227"/>
                        <a:ext cx="3557" cy="2659"/>
                        <a:chOff x="0" y="0"/>
                        <a:chExt cx="2111" cy="1655"/>
                      </a:xfrm>
                    </p:grpSpPr>
                    <p:sp>
                      <p:nvSpPr>
                        <p:cNvPr id="62475" name="AutoShape 1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" y="301"/>
                          <a:ext cx="703" cy="1354"/>
                        </a:xfrm>
                        <a:prstGeom prst="triangle">
                          <a:avLst>
                            <a:gd name="adj" fmla="val 20833"/>
                          </a:avLst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</a:ln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62476" name="AutoShape 1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08" y="0"/>
                          <a:ext cx="703" cy="1354"/>
                        </a:xfrm>
                        <a:prstGeom prst="triangle">
                          <a:avLst>
                            <a:gd name="adj" fmla="val 20833"/>
                          </a:avLst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</a:ln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62477" name="Line 1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147" y="17"/>
                          <a:ext cx="1398" cy="27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62478" name="Line 1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0" y="1360"/>
                          <a:ext cx="1398" cy="27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62479" name="Line 1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701" y="1367"/>
                          <a:ext cx="1398" cy="2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</p:grpSp>
                  <p:sp>
                    <p:nvSpPr>
                      <p:cNvPr id="62480" name="Text Box 1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" y="0"/>
                        <a:ext cx="567" cy="6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/>
                      <a:p>
                        <a:pPr>
                          <a:buFont typeface="Arial" panose="020B0604020202020204" pitchFamily="34" charset="0"/>
                          <a:buNone/>
                        </a:pPr>
                        <a:r>
                          <a:rPr lang="zh-CN" altLang="en-US" sz="2000" b="1">
                            <a:solidFill>
                              <a:srgbClr val="FF3300"/>
                            </a:solidFill>
                          </a:rPr>
                          <a:t>A</a:t>
                        </a:r>
                      </a:p>
                    </p:txBody>
                  </p:sp>
                </p:grpSp>
                <p:sp>
                  <p:nvSpPr>
                    <p:cNvPr id="62481" name="Text Box 1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0" y="2041"/>
                      <a:ext cx="578" cy="62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pPr>
                        <a:buFont typeface="Arial" panose="020B0604020202020204" pitchFamily="34" charset="0"/>
                        <a:buNone/>
                      </a:pPr>
                      <a:r>
                        <a:rPr lang="zh-CN" altLang="en-US" sz="2000" b="1">
                          <a:solidFill>
                            <a:srgbClr val="FF3300"/>
                          </a:solidFill>
                        </a:rPr>
                        <a:t>B</a:t>
                      </a:r>
                    </a:p>
                  </p:txBody>
                </p:sp>
              </p:grpSp>
              <p:sp>
                <p:nvSpPr>
                  <p:cNvPr id="62482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47" y="2382"/>
                    <a:ext cx="548" cy="57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buFont typeface="Arial" panose="020B0604020202020204" pitchFamily="34" charset="0"/>
                      <a:buNone/>
                    </a:pPr>
                    <a:r>
                      <a:rPr lang="zh-CN" altLang="en-US" b="1">
                        <a:solidFill>
                          <a:srgbClr val="FF3300"/>
                        </a:solidFill>
                      </a:rPr>
                      <a:t>C</a:t>
                    </a:r>
                  </a:p>
                </p:txBody>
              </p:sp>
            </p:grpSp>
            <p:sp>
              <p:nvSpPr>
                <p:cNvPr id="62483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062" y="114"/>
                  <a:ext cx="673" cy="6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000" b="1">
                      <a:solidFill>
                        <a:srgbClr val="FF3300"/>
                      </a:solidFill>
                      <a:sym typeface="Arial" panose="020B0604020202020204" pitchFamily="34" charset="0"/>
                    </a:rPr>
                    <a:t>A′</a:t>
                  </a:r>
                </a:p>
              </p:txBody>
            </p:sp>
          </p:grpSp>
          <p:sp>
            <p:nvSpPr>
              <p:cNvPr id="62484" name="Text Box 20"/>
              <p:cNvSpPr txBox="1">
                <a:spLocks noChangeArrowheads="1"/>
              </p:cNvSpPr>
              <p:nvPr/>
            </p:nvSpPr>
            <p:spPr bwMode="auto">
              <a:xfrm>
                <a:off x="2154" y="1701"/>
                <a:ext cx="635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zh-CN" altLang="en-US" b="1">
                    <a:solidFill>
                      <a:srgbClr val="FF3300"/>
                    </a:solidFill>
                    <a:sym typeface="Arial" panose="020B0604020202020204" pitchFamily="34" charset="0"/>
                  </a:rPr>
                  <a:t>B′</a:t>
                </a:r>
              </a:p>
            </p:txBody>
          </p:sp>
        </p:grpSp>
        <p:sp>
          <p:nvSpPr>
            <p:cNvPr id="62485" name="Text Box 21"/>
            <p:cNvSpPr txBox="1">
              <a:spLocks noChangeArrowheads="1"/>
            </p:cNvSpPr>
            <p:nvPr/>
          </p:nvSpPr>
          <p:spPr bwMode="auto">
            <a:xfrm>
              <a:off x="3515" y="2041"/>
              <a:ext cx="635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b="1">
                  <a:solidFill>
                    <a:srgbClr val="FF3300"/>
                  </a:solidFill>
                  <a:sym typeface="Arial" panose="020B0604020202020204" pitchFamily="34" charset="0"/>
                </a:rPr>
                <a:t>C′</a:t>
              </a:r>
            </a:p>
          </p:txBody>
        </p:sp>
      </p:grpSp>
      <p:grpSp>
        <p:nvGrpSpPr>
          <p:cNvPr id="62486" name="Group 22"/>
          <p:cNvGrpSpPr/>
          <p:nvPr/>
        </p:nvGrpSpPr>
        <p:grpSpPr bwMode="auto">
          <a:xfrm>
            <a:off x="0" y="0"/>
            <a:ext cx="3581400" cy="914400"/>
            <a:chOff x="0" y="0"/>
            <a:chExt cx="2256" cy="576"/>
          </a:xfrm>
        </p:grpSpPr>
        <p:grpSp>
          <p:nvGrpSpPr>
            <p:cNvPr id="62487" name="Group 23"/>
            <p:cNvGrpSpPr/>
            <p:nvPr/>
          </p:nvGrpSpPr>
          <p:grpSpPr bwMode="auto">
            <a:xfrm>
              <a:off x="0" y="2"/>
              <a:ext cx="1488" cy="364"/>
              <a:chOff x="0" y="0"/>
              <a:chExt cx="2112" cy="128"/>
            </a:xfrm>
          </p:grpSpPr>
          <p:sp>
            <p:nvSpPr>
              <p:cNvPr id="62488" name="Rectangle 24"/>
              <p:cNvSpPr>
                <a:spLocks noChangeArrowheads="1"/>
              </p:cNvSpPr>
              <p:nvPr/>
            </p:nvSpPr>
            <p:spPr bwMode="auto">
              <a:xfrm>
                <a:off x="0" y="18"/>
                <a:ext cx="2112" cy="110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bevel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buFont typeface="Arial" panose="020B0604020202020204" pitchFamily="34" charset="0"/>
                  <a:buNone/>
                </a:pPr>
                <a:r>
                  <a:rPr lang="zh-CN" alt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隶书" panose="02010509060101010101" pitchFamily="49" charset="-122"/>
                  </a:rPr>
                  <a:t>当堂检测 </a:t>
                </a:r>
                <a:endParaRPr lang="zh-CN" altLang="en-US" sz="2400" b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endParaRPr>
              </a:p>
            </p:txBody>
          </p:sp>
          <p:sp>
            <p:nvSpPr>
              <p:cNvPr id="62489" name="Rectangle 25" descr="PE03255_"/>
              <p:cNvSpPr>
                <a:spLocks noChangeArrowheads="1"/>
              </p:cNvSpPr>
              <p:nvPr/>
            </p:nvSpPr>
            <p:spPr bwMode="auto">
              <a:xfrm>
                <a:off x="1681" y="0"/>
                <a:ext cx="164" cy="1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2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>
                  <a:buFont typeface="Arial" panose="020B0604020202020204" pitchFamily="34" charset="0"/>
                  <a:buNone/>
                </a:pPr>
                <a:endParaRPr lang="zh-CN" altLang="en-US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BatangChe" pitchFamily="49" charset="-127"/>
                </a:endParaRPr>
              </a:p>
            </p:txBody>
          </p:sp>
        </p:grpSp>
        <p:pic>
          <p:nvPicPr>
            <p:cNvPr id="62490" name="Picture 26" descr="67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88" y="0"/>
              <a:ext cx="76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62491" name="Picture 27" descr="gif003[1]">
              <a:hlinkClick r:id="" action="ppaction://hlinkshowjump?jump=lastslide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128"/>
              <a:ext cx="336" cy="4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pic>
        <p:nvPicPr>
          <p:cNvPr id="62492" name="Picture 28" descr="image00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71829" y="5085184"/>
            <a:ext cx="3313113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93" name="Text Box 29"/>
          <p:cNvSpPr txBox="1">
            <a:spLocks noChangeArrowheads="1"/>
          </p:cNvSpPr>
          <p:nvPr/>
        </p:nvSpPr>
        <p:spPr bwMode="auto">
          <a:xfrm>
            <a:off x="1945367" y="1724277"/>
            <a:ext cx="1954212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FF3300"/>
                </a:solidFill>
              </a:rPr>
              <a:t>C</a:t>
            </a:r>
          </a:p>
        </p:txBody>
      </p:sp>
      <p:sp>
        <p:nvSpPr>
          <p:cNvPr id="62494" name="Text Box 30"/>
          <p:cNvSpPr txBox="1">
            <a:spLocks noChangeArrowheads="1"/>
          </p:cNvSpPr>
          <p:nvPr/>
        </p:nvSpPr>
        <p:spPr bwMode="auto">
          <a:xfrm>
            <a:off x="3228294" y="5517232"/>
            <a:ext cx="403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3300"/>
                </a:solidFill>
              </a:rPr>
              <a:t>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2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2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93" grpId="0" bldLvl="0" autoUpdateAnimBg="0"/>
      <p:bldP spid="62494" grpId="0" bldLvl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90" name="Group 2"/>
          <p:cNvGrpSpPr/>
          <p:nvPr/>
        </p:nvGrpSpPr>
        <p:grpSpPr bwMode="auto">
          <a:xfrm>
            <a:off x="0" y="0"/>
            <a:ext cx="3581400" cy="914400"/>
            <a:chOff x="0" y="0"/>
            <a:chExt cx="2256" cy="576"/>
          </a:xfrm>
        </p:grpSpPr>
        <p:grpSp>
          <p:nvGrpSpPr>
            <p:cNvPr id="63491" name="Group 3"/>
            <p:cNvGrpSpPr/>
            <p:nvPr/>
          </p:nvGrpSpPr>
          <p:grpSpPr bwMode="auto">
            <a:xfrm>
              <a:off x="0" y="2"/>
              <a:ext cx="1488" cy="364"/>
              <a:chOff x="0" y="0"/>
              <a:chExt cx="2112" cy="128"/>
            </a:xfrm>
          </p:grpSpPr>
          <p:sp>
            <p:nvSpPr>
              <p:cNvPr id="63492" name="Rectangle 4"/>
              <p:cNvSpPr>
                <a:spLocks noChangeArrowheads="1"/>
              </p:cNvSpPr>
              <p:nvPr/>
            </p:nvSpPr>
            <p:spPr bwMode="auto">
              <a:xfrm>
                <a:off x="0" y="18"/>
                <a:ext cx="2112" cy="110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buFont typeface="Arial" panose="020B0604020202020204" pitchFamily="34" charset="0"/>
                  <a:buNone/>
                </a:pPr>
                <a:r>
                  <a:rPr lang="zh-CN" alt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隶书" panose="02010509060101010101" pitchFamily="49" charset="-122"/>
                  </a:rPr>
                  <a:t>当堂检测 </a:t>
                </a:r>
                <a:endParaRPr lang="zh-CN" altLang="en-US" sz="2400" b="1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endParaRPr>
              </a:p>
            </p:txBody>
          </p:sp>
          <p:sp>
            <p:nvSpPr>
              <p:cNvPr id="63493" name="Rectangle 5" descr="PE03255_"/>
              <p:cNvSpPr>
                <a:spLocks noChangeArrowheads="1"/>
              </p:cNvSpPr>
              <p:nvPr/>
            </p:nvSpPr>
            <p:spPr bwMode="auto">
              <a:xfrm>
                <a:off x="1681" y="0"/>
                <a:ext cx="164" cy="1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2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>
                  <a:buFont typeface="Arial" panose="020B0604020202020204" pitchFamily="34" charset="0"/>
                  <a:buNone/>
                </a:pPr>
                <a:endParaRPr lang="zh-CN" altLang="en-US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BatangChe" pitchFamily="49" charset="-127"/>
                </a:endParaRPr>
              </a:p>
            </p:txBody>
          </p:sp>
        </p:grpSp>
        <p:pic>
          <p:nvPicPr>
            <p:cNvPr id="63494" name="Picture 6" descr="67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88" y="0"/>
              <a:ext cx="76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63495" name="Picture 7" descr="gif003[1]">
              <a:hlinkClick r:id="" action="ppaction://hlinkshowjump?jump=lastslide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128"/>
              <a:ext cx="336" cy="4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363848" y="1700808"/>
            <a:ext cx="75247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/>
              <a:t>3、如图将ΔABC水平向右平移到ΔDEF，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/>
              <a:t>若A、D间的距离为1，CE＝2，则BF＝（    ）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/>
              <a:t>A、3 	B、4 	C、5	D、不能确定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/>
              <a:t>4、（2010•揭阳）在下面的格子里，虚线表示平移的起点，实线图表示平移的终点．平移了（　　）格．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/>
              <a:t>A．14	B．17	C．20</a:t>
            </a:r>
          </a:p>
        </p:txBody>
      </p:sp>
      <p:pic>
        <p:nvPicPr>
          <p:cNvPr id="63497" name="Picture 9" descr="中考资源网( www.zk5u.com)，专注初中教育，服务一线教师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24204" y="374650"/>
            <a:ext cx="172878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1133475" y="3895725"/>
            <a:ext cx="32940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pic>
        <p:nvPicPr>
          <p:cNvPr id="63499" name="Picture 1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5288" y="4653136"/>
            <a:ext cx="6481762" cy="154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443203" y="1628800"/>
            <a:ext cx="7992888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/>
              <a:t>5</a:t>
            </a:r>
            <a:r>
              <a:rPr lang="en-US" sz="2800" b="1" dirty="0"/>
              <a:t>.</a:t>
            </a:r>
            <a:r>
              <a:rPr lang="zh-CN" altLang="en-US" sz="2800" b="1" dirty="0"/>
              <a:t>（</a:t>
            </a:r>
            <a:r>
              <a:rPr lang="en-US" sz="2800" b="1" dirty="0"/>
              <a:t>1</a:t>
            </a:r>
            <a:r>
              <a:rPr lang="zh-CN" altLang="en-US" sz="2800" b="1" dirty="0"/>
              <a:t>）火车在笔直的铁轨上行驶，可以看作是数学中的</a:t>
            </a:r>
            <a:r>
              <a:rPr lang="en-US" sz="2800" b="1" dirty="0"/>
              <a:t>_____________</a:t>
            </a:r>
            <a:r>
              <a:rPr lang="zh-CN" altLang="en-US" sz="2800" b="1" dirty="0"/>
              <a:t>现象</a:t>
            </a:r>
            <a:r>
              <a:rPr lang="en-US" sz="2800" b="1" dirty="0"/>
              <a:t>.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/>
              <a:t>（</a:t>
            </a:r>
            <a:r>
              <a:rPr lang="en-US" sz="2800" b="1" dirty="0"/>
              <a:t>2</a:t>
            </a:r>
            <a:r>
              <a:rPr lang="zh-CN" altLang="en-US" sz="2800" b="1" dirty="0"/>
              <a:t>）线段</a:t>
            </a:r>
            <a:r>
              <a:rPr lang="en-US" sz="2800" b="1" dirty="0"/>
              <a:t>AB</a:t>
            </a:r>
            <a:r>
              <a:rPr lang="zh-CN" altLang="en-US" sz="2800" b="1" dirty="0"/>
              <a:t>沿和它垂直的方向平移到</a:t>
            </a:r>
            <a:r>
              <a:rPr lang="en-US" sz="2800" b="1" dirty="0"/>
              <a:t>A′B′</a:t>
            </a:r>
            <a:r>
              <a:rPr lang="zh-CN" altLang="en-US" sz="2800" b="1" dirty="0"/>
              <a:t>，则线段</a:t>
            </a:r>
            <a:r>
              <a:rPr lang="en-US" sz="2800" b="1" dirty="0"/>
              <a:t>AB</a:t>
            </a:r>
            <a:r>
              <a:rPr lang="zh-CN" altLang="en-US" sz="2800" b="1" dirty="0"/>
              <a:t>和线段</a:t>
            </a:r>
            <a:r>
              <a:rPr lang="en-US" sz="2800" b="1" dirty="0"/>
              <a:t>A′B′</a:t>
            </a:r>
            <a:r>
              <a:rPr lang="zh-CN" altLang="en-US" sz="2800" b="1" dirty="0"/>
              <a:t>的关系是</a:t>
            </a:r>
            <a:r>
              <a:rPr lang="en-US" sz="2800" b="1" dirty="0"/>
              <a:t>___________.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/>
              <a:t>（</a:t>
            </a:r>
            <a:r>
              <a:rPr lang="en-US" sz="2800" b="1" dirty="0"/>
              <a:t>3</a:t>
            </a:r>
            <a:r>
              <a:rPr lang="zh-CN" altLang="en-US" sz="2800" b="1" dirty="0"/>
              <a:t>）△</a:t>
            </a:r>
            <a:r>
              <a:rPr lang="en-US" sz="2800" b="1" dirty="0"/>
              <a:t>ABC</a:t>
            </a:r>
            <a:r>
              <a:rPr lang="zh-CN" altLang="en-US" sz="2800" b="1" dirty="0"/>
              <a:t>平移到△</a:t>
            </a:r>
            <a:r>
              <a:rPr lang="en-US" sz="2800" b="1" dirty="0"/>
              <a:t>DEF</a:t>
            </a:r>
            <a:r>
              <a:rPr lang="zh-CN" altLang="en-US" sz="2800" b="1" dirty="0"/>
              <a:t>的位置，则△</a:t>
            </a:r>
            <a:r>
              <a:rPr lang="en-US" sz="2800" b="1" dirty="0"/>
              <a:t>DEF</a:t>
            </a:r>
            <a:r>
              <a:rPr lang="zh-CN" altLang="en-US" sz="2800" b="1" dirty="0"/>
              <a:t>和△</a:t>
            </a:r>
            <a:r>
              <a:rPr lang="en-US" sz="2800" b="1" dirty="0"/>
              <a:t>ABC</a:t>
            </a:r>
            <a:r>
              <a:rPr lang="zh-CN" altLang="en-US" sz="2800" b="1" dirty="0"/>
              <a:t>的关系是</a:t>
            </a:r>
            <a:r>
              <a:rPr lang="en-US" sz="2800" b="1" dirty="0"/>
              <a:t>____________.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/>
              <a:t>（</a:t>
            </a:r>
            <a:r>
              <a:rPr lang="en-US" sz="2800" b="1" dirty="0"/>
              <a:t>4</a:t>
            </a:r>
            <a:r>
              <a:rPr lang="zh-CN" altLang="en-US" sz="2800" b="1" dirty="0"/>
              <a:t>）平移只改变图形的</a:t>
            </a:r>
            <a:r>
              <a:rPr lang="en-US" sz="2800" b="1" dirty="0"/>
              <a:t>____________</a:t>
            </a:r>
            <a:r>
              <a:rPr lang="zh-CN" altLang="en-US" sz="2800" b="1" dirty="0"/>
              <a:t>，而不改变图形的</a:t>
            </a:r>
            <a:r>
              <a:rPr lang="en-US" sz="2800" b="1" dirty="0"/>
              <a:t>____________.</a:t>
            </a:r>
            <a:endParaRPr lang="zh-CN" altLang="en-US" sz="2800" b="1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507295" y="1985315"/>
            <a:ext cx="76390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sz="32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507295" y="2274240"/>
            <a:ext cx="878522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在平面内，将一个图形沿某一个方向移动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一定的距离，图形的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这种变化</a:t>
            </a:r>
            <a:r>
              <a:rPr lang="zh-CN" altLang="en-US" sz="2800" b="1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叫做平移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平移只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改变</a:t>
            </a:r>
            <a:r>
              <a:rPr lang="zh-CN" altLang="en-US" sz="2800" b="1" dirty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图形的</a:t>
            </a:r>
            <a:r>
              <a:rPr lang="zh-CN" altLang="en-US" sz="2800" b="1" u="sng" dirty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不改变</a:t>
            </a:r>
            <a:r>
              <a:rPr lang="zh-CN" altLang="en-US" sz="2800" b="1" dirty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图形的</a:t>
            </a:r>
            <a:r>
              <a:rPr lang="zh-CN" altLang="en-US" sz="2800" b="1" u="sng" dirty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。</a:t>
            </a:r>
            <a:endParaRPr lang="zh-CN" altLang="en-US" sz="2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3531483" y="3064815"/>
            <a:ext cx="898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位置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6628695" y="3064815"/>
            <a:ext cx="1960563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形状和大小</a:t>
            </a:r>
          </a:p>
        </p:txBody>
      </p:sp>
      <p:grpSp>
        <p:nvGrpSpPr>
          <p:cNvPr id="47110" name="Group 6"/>
          <p:cNvGrpSpPr/>
          <p:nvPr/>
        </p:nvGrpSpPr>
        <p:grpSpPr bwMode="auto">
          <a:xfrm>
            <a:off x="270588" y="261258"/>
            <a:ext cx="3816350" cy="1114425"/>
            <a:chOff x="0" y="-1"/>
            <a:chExt cx="1776" cy="545"/>
          </a:xfrm>
        </p:grpSpPr>
        <p:grpSp>
          <p:nvGrpSpPr>
            <p:cNvPr id="47111" name="Group 7"/>
            <p:cNvGrpSpPr/>
            <p:nvPr/>
          </p:nvGrpSpPr>
          <p:grpSpPr bwMode="auto">
            <a:xfrm>
              <a:off x="0" y="-1"/>
              <a:ext cx="1680" cy="545"/>
              <a:chOff x="0" y="-1"/>
              <a:chExt cx="4176" cy="551"/>
            </a:xfrm>
          </p:grpSpPr>
          <p:sp>
            <p:nvSpPr>
              <p:cNvPr id="47112" name="AutoShape 8"/>
              <p:cNvSpPr>
                <a:spLocks noChangeArrowheads="1"/>
              </p:cNvSpPr>
              <p:nvPr/>
            </p:nvSpPr>
            <p:spPr bwMode="auto">
              <a:xfrm>
                <a:off x="0" y="22"/>
                <a:ext cx="4080" cy="528"/>
              </a:xfrm>
              <a:prstGeom prst="horizontalScroll">
                <a:avLst>
                  <a:gd name="adj" fmla="val 12500"/>
                </a:avLst>
              </a:prstGeom>
              <a:gradFill rotWithShape="0">
                <a:gsLst>
                  <a:gs pos="0">
                    <a:srgbClr val="FFEDED"/>
                  </a:gs>
                  <a:gs pos="100000">
                    <a:srgbClr val="FFFFFF"/>
                  </a:gs>
                </a:gsLst>
                <a:path path="rect">
                  <a:fillToRect r="100000" b="100000"/>
                </a:path>
              </a:gradFill>
              <a:ln w="9525">
                <a:solidFill>
                  <a:srgbClr val="000099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7113" name="Text Box 9"/>
              <p:cNvSpPr txBox="1">
                <a:spLocks noChangeArrowheads="1"/>
              </p:cNvSpPr>
              <p:nvPr/>
            </p:nvSpPr>
            <p:spPr bwMode="auto">
              <a:xfrm>
                <a:off x="48" y="-1"/>
                <a:ext cx="4128" cy="2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EDED"/>
                        </a:gs>
                        <a:gs pos="100000">
                          <a:srgbClr val="FFFFFF"/>
                        </a:gs>
                      </a:gsLst>
                      <a:path path="rect">
                        <a:fillToRect r="100000" b="100000"/>
                      </a:path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algn="ctr" eaLnBrk="0" hangingPunct="0">
                  <a:buFont typeface="Arial" panose="020B0604020202020204" pitchFamily="34" charset="0"/>
                  <a:buNone/>
                </a:pPr>
                <a:endParaRPr lang="zh-CN" altLang="en-US" sz="3200" b="1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幼圆" panose="02010509060101010101" pitchFamily="49" charset="-122"/>
                </a:endParaRPr>
              </a:p>
            </p:txBody>
          </p:sp>
        </p:grpSp>
        <p:pic>
          <p:nvPicPr>
            <p:cNvPr id="47114" name="Picture 10" descr="打开书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2" y="102"/>
              <a:ext cx="39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7115" name="Text Box 11"/>
            <p:cNvSpPr txBox="1">
              <a:spLocks noChangeArrowheads="1"/>
            </p:cNvSpPr>
            <p:nvPr/>
          </p:nvSpPr>
          <p:spPr bwMode="auto">
            <a:xfrm>
              <a:off x="48" y="102"/>
              <a:ext cx="1728" cy="2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3200" b="1" dirty="0">
                  <a:solidFill>
                    <a:schemeClr val="folHlink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知 识      链 接    </a:t>
              </a:r>
            </a:p>
          </p:txBody>
        </p:sp>
      </p:grp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362833" y="1769415"/>
            <a:ext cx="24511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3300"/>
                </a:solidFill>
              </a:rPr>
              <a:t>平移定义：</a:t>
            </a: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507295" y="3785540"/>
            <a:ext cx="16049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3300"/>
                </a:solidFill>
              </a:rPr>
              <a:t>平移性质</a:t>
            </a:r>
            <a:endParaRPr lang="zh-CN" altLang="en-US" sz="2800" dirty="0"/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557525" y="4410422"/>
            <a:ext cx="770413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/>
              <a:t> 一个图形和它经过平移所得的图形中，</a:t>
            </a:r>
            <a:r>
              <a:rPr lang="zh-CN" altLang="en-US" sz="2800" b="1" dirty="0">
                <a:ea typeface="黑体" panose="02010609060101010101" pitchFamily="49" charset="-122"/>
              </a:rPr>
              <a:t>一个图形和它平移所得的图形中，两组对应点的连线平行（或在同一条直线上）且相</a:t>
            </a:r>
            <a:r>
              <a:rPr lang="zh-CN" altLang="en-US" sz="2800" b="1" dirty="0" smtClean="0">
                <a:ea typeface="黑体" panose="02010609060101010101" pitchFamily="49" charset="-122"/>
              </a:rPr>
              <a:t>等</a:t>
            </a:r>
            <a:endParaRPr lang="zh-CN" altLang="en-US" sz="2800" b="1" dirty="0"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4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autoUpdateAnimBg="0"/>
      <p:bldP spid="47108" grpId="0" bldLvl="0" autoUpdateAnimBg="0"/>
      <p:bldP spid="47109" grpId="0" bldLvl="0" autoUpdateAnimBg="0"/>
      <p:bldP spid="47116" grpId="0" bldLvl="0" autoUpdateAnimBg="0"/>
      <p:bldP spid="47117" grpId="0" bldLvl="0" autoUpdateAnimBg="0"/>
      <p:bldP spid="47118" grpId="0" bldLvl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539551" y="1772816"/>
            <a:ext cx="7345363" cy="179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/>
              <a:t>6</a:t>
            </a:r>
            <a:r>
              <a:rPr lang="en-US" sz="2800" b="1" dirty="0"/>
              <a:t>.</a:t>
            </a:r>
            <a:r>
              <a:rPr lang="zh-CN" altLang="en-US" sz="2800" b="1" dirty="0"/>
              <a:t>在以下现象中：①水管里水的流动；②打针时针管的移动；③射出的子弹；④火车在笔直的铁轨上行驶</a:t>
            </a:r>
            <a:r>
              <a:rPr lang="en-US" sz="2800" b="1" dirty="0"/>
              <a:t>.</a:t>
            </a:r>
            <a:r>
              <a:rPr lang="zh-CN" altLang="en-US" sz="2800" b="1" dirty="0"/>
              <a:t>其中是平移的是</a:t>
            </a:r>
            <a:r>
              <a:rPr lang="en-US" sz="2800" b="1" dirty="0"/>
              <a:t>(    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800" b="1" dirty="0"/>
              <a:t>A.①②        B.①③     C.②③   D.②④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467544" y="1772816"/>
            <a:ext cx="8229600" cy="2664296"/>
          </a:xfrm>
        </p:spPr>
        <p:txBody>
          <a:bodyPr/>
          <a:lstStyle/>
          <a:p>
            <a:r>
              <a:rPr lang="zh-CN" altLang="en-US" sz="2800" b="1" dirty="0"/>
              <a:t>7</a:t>
            </a:r>
            <a:r>
              <a:rPr lang="en-US" sz="2800" b="1" dirty="0"/>
              <a:t>.</a:t>
            </a:r>
            <a:r>
              <a:rPr lang="zh-CN" altLang="en-US" sz="2800" b="1" dirty="0"/>
              <a:t>下列说法中不正确的是</a:t>
            </a:r>
            <a:r>
              <a:rPr lang="en-US" sz="2800" b="1" dirty="0"/>
              <a:t>(    )</a:t>
            </a:r>
          </a:p>
          <a:p>
            <a:r>
              <a:rPr lang="en-US" sz="2800" b="1" dirty="0"/>
              <a:t>A.</a:t>
            </a:r>
            <a:r>
              <a:rPr lang="zh-CN" altLang="en-US" sz="2800" b="1" dirty="0"/>
              <a:t>平移不改变图形的形状和大小</a:t>
            </a:r>
          </a:p>
          <a:p>
            <a:r>
              <a:rPr lang="en-US" sz="2800" b="1" dirty="0"/>
              <a:t>B.</a:t>
            </a:r>
            <a:r>
              <a:rPr lang="zh-CN" altLang="en-US" sz="2800" b="1" dirty="0"/>
              <a:t>平移中</a:t>
            </a:r>
            <a:r>
              <a:rPr lang="en-US" sz="2800" b="1" dirty="0"/>
              <a:t>,</a:t>
            </a:r>
            <a:r>
              <a:rPr lang="zh-CN" altLang="en-US" sz="2800" b="1" dirty="0"/>
              <a:t>图形上每个点移动的距离可以不同</a:t>
            </a:r>
          </a:p>
          <a:p>
            <a:r>
              <a:rPr lang="en-US" sz="2800" b="1" dirty="0"/>
              <a:t>C.</a:t>
            </a:r>
            <a:r>
              <a:rPr lang="zh-CN" altLang="en-US" sz="2800" b="1" dirty="0"/>
              <a:t>经过平移</a:t>
            </a:r>
            <a:r>
              <a:rPr lang="en-US" sz="2800" b="1" dirty="0"/>
              <a:t>,</a:t>
            </a:r>
            <a:r>
              <a:rPr lang="zh-CN" altLang="en-US" sz="2800" b="1" dirty="0"/>
              <a:t>图形的对应线段、对应角分别相等</a:t>
            </a:r>
          </a:p>
          <a:p>
            <a:r>
              <a:rPr lang="en-US" sz="2800" b="1" dirty="0"/>
              <a:t>D.</a:t>
            </a:r>
            <a:r>
              <a:rPr lang="zh-CN" altLang="en-US" sz="2800" b="1" dirty="0"/>
              <a:t>经过平移</a:t>
            </a:r>
            <a:r>
              <a:rPr lang="en-US" sz="2800" b="1" dirty="0"/>
              <a:t>,</a:t>
            </a:r>
            <a:r>
              <a:rPr lang="zh-CN" altLang="en-US" sz="2800" b="1" dirty="0"/>
              <a:t>图形对应点的连线平行且相等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 descr="QQ截图201303211700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688" y="3861048"/>
            <a:ext cx="4751388" cy="229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987425" y="1466850"/>
            <a:ext cx="59610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288057" y="260648"/>
            <a:ext cx="860442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800" b="1" dirty="0"/>
              <a:t>9.</a:t>
            </a:r>
            <a:r>
              <a:rPr lang="zh-CN" altLang="en-US" sz="2800" b="1" dirty="0"/>
              <a:t>如图</a:t>
            </a:r>
            <a:r>
              <a:rPr lang="en-US" sz="2800" b="1" dirty="0"/>
              <a:t>5-4-11</a:t>
            </a:r>
            <a:r>
              <a:rPr lang="zh-CN" altLang="en-US" sz="2800" b="1" dirty="0"/>
              <a:t>所示，</a:t>
            </a:r>
            <a:r>
              <a:rPr lang="en-US" sz="2800" b="1" dirty="0" err="1"/>
              <a:t>Rt△A′B′C</a:t>
            </a:r>
            <a:r>
              <a:rPr lang="en-US" sz="2800" b="1" dirty="0"/>
              <a:t>′</a:t>
            </a:r>
            <a:r>
              <a:rPr lang="zh-CN" altLang="en-US" sz="2800" b="1" dirty="0"/>
              <a:t>是△</a:t>
            </a:r>
            <a:r>
              <a:rPr lang="en-US" sz="2800" b="1" dirty="0"/>
              <a:t>ABC</a:t>
            </a:r>
            <a:r>
              <a:rPr lang="zh-CN" altLang="en-US" sz="2800" b="1" dirty="0"/>
              <a:t>向右平移</a:t>
            </a:r>
            <a:r>
              <a:rPr lang="en-US" sz="2800" b="1" dirty="0"/>
              <a:t>3 cm</a:t>
            </a:r>
            <a:r>
              <a:rPr lang="zh-CN" altLang="en-US" sz="2800" b="1" dirty="0"/>
              <a:t>所得，已知∠</a:t>
            </a:r>
            <a:r>
              <a:rPr lang="en-US" sz="2800" b="1" dirty="0"/>
              <a:t>B=60°</a:t>
            </a:r>
            <a:r>
              <a:rPr lang="zh-CN" altLang="en-US" sz="2800" b="1" dirty="0"/>
              <a:t>，</a:t>
            </a:r>
            <a:r>
              <a:rPr lang="en-US" sz="2800" b="1" dirty="0"/>
              <a:t>B′C=5 cm</a:t>
            </a:r>
            <a:r>
              <a:rPr lang="zh-CN" altLang="en-US" sz="2800" b="1" dirty="0"/>
              <a:t>，则∠</a:t>
            </a:r>
            <a:r>
              <a:rPr lang="en-US" sz="2800" b="1" dirty="0"/>
              <a:t>B′=_____________</a:t>
            </a:r>
            <a:r>
              <a:rPr lang="zh-CN" altLang="en-US" sz="2800" b="1" dirty="0"/>
              <a:t>，</a:t>
            </a:r>
            <a:r>
              <a:rPr lang="en-US" sz="2800" b="1" dirty="0"/>
              <a:t>B′C′=_____________ cm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 descr="学科网(www.zxxk.com)--国内最大的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60699" y="3501008"/>
            <a:ext cx="3940175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323528" y="332656"/>
            <a:ext cx="8568952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 b="1" dirty="0"/>
              <a:t>11.</a:t>
            </a:r>
            <a:r>
              <a:rPr lang="zh-CN" altLang="en-US" sz="2400" b="1" dirty="0"/>
              <a:t>如图</a:t>
            </a:r>
            <a:r>
              <a:rPr lang="en-US" sz="2400" b="1" dirty="0"/>
              <a:t>5-145</a:t>
            </a:r>
            <a:r>
              <a:rPr lang="zh-CN" altLang="en-US" sz="2400" b="1" dirty="0"/>
              <a:t>，图形的操作过程</a:t>
            </a:r>
            <a:r>
              <a:rPr lang="en-US" sz="2400" b="1" dirty="0"/>
              <a:t>(</a:t>
            </a:r>
            <a:r>
              <a:rPr lang="zh-CN" altLang="en-US" sz="2400" b="1" dirty="0"/>
              <a:t>本题中四个矩形的水平方向的边长均为</a:t>
            </a:r>
            <a:r>
              <a:rPr lang="en-US" sz="2400" b="1" dirty="0"/>
              <a:t>a</a:t>
            </a:r>
            <a:r>
              <a:rPr lang="zh-CN" altLang="en-US" sz="2400" b="1" dirty="0"/>
              <a:t>，竖直方向的边长均为</a:t>
            </a:r>
            <a:r>
              <a:rPr lang="en-US" sz="2400" b="1" dirty="0"/>
              <a:t>b)</a:t>
            </a:r>
            <a:r>
              <a:rPr lang="zh-CN" altLang="en-US" sz="2400" b="1" dirty="0"/>
              <a:t>如下：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/>
              <a:t>在图</a:t>
            </a:r>
            <a:r>
              <a:rPr lang="en-US" sz="2400" b="1" dirty="0"/>
              <a:t>(1)</a:t>
            </a:r>
            <a:r>
              <a:rPr lang="zh-CN" altLang="en-US" sz="2400" b="1" dirty="0"/>
              <a:t>中，将线段</a:t>
            </a:r>
            <a:r>
              <a:rPr lang="en-US" sz="2400" b="1" dirty="0"/>
              <a:t>A1A2</a:t>
            </a:r>
            <a:r>
              <a:rPr lang="zh-CN" altLang="en-US" sz="2400" b="1" dirty="0"/>
              <a:t>向右平移</a:t>
            </a:r>
            <a:r>
              <a:rPr lang="en-US" sz="2400" b="1" dirty="0"/>
              <a:t>1</a:t>
            </a:r>
            <a:r>
              <a:rPr lang="zh-CN" altLang="en-US" sz="2400" b="1" dirty="0"/>
              <a:t>个单位到</a:t>
            </a:r>
            <a:r>
              <a:rPr lang="en-US" sz="2400" b="1" dirty="0"/>
              <a:t>B1B2</a:t>
            </a:r>
            <a:r>
              <a:rPr lang="zh-CN" altLang="en-US" sz="2400" b="1" dirty="0"/>
              <a:t>得到封闭图形</a:t>
            </a:r>
            <a:r>
              <a:rPr lang="en-US" sz="2400" b="1" dirty="0"/>
              <a:t>A1A2B1B2</a:t>
            </a:r>
            <a:r>
              <a:rPr lang="zh-CN" altLang="en-US" sz="2400" b="1" dirty="0"/>
              <a:t>，</a:t>
            </a:r>
            <a:r>
              <a:rPr lang="en-US" sz="2400" b="1" dirty="0"/>
              <a:t>(</a:t>
            </a:r>
            <a:r>
              <a:rPr lang="zh-CN" altLang="en-US" sz="2400" b="1" dirty="0"/>
              <a:t>即阴影部分</a:t>
            </a:r>
            <a:r>
              <a:rPr lang="en-US" sz="2400" b="1" dirty="0"/>
              <a:t>)</a:t>
            </a:r>
            <a:r>
              <a:rPr lang="zh-CN" altLang="en-US" sz="2400" b="1" dirty="0"/>
              <a:t>；在图</a:t>
            </a:r>
            <a:r>
              <a:rPr lang="en-US" sz="2400" b="1" dirty="0"/>
              <a:t>(2)</a:t>
            </a:r>
            <a:r>
              <a:rPr lang="zh-CN" altLang="en-US" sz="2400" b="1" dirty="0"/>
              <a:t>中，将线段</a:t>
            </a:r>
            <a:r>
              <a:rPr lang="en-US" sz="2400" b="1" dirty="0"/>
              <a:t>A1A2A3</a:t>
            </a:r>
            <a:r>
              <a:rPr lang="zh-CN" altLang="en-US" sz="2400" b="1" dirty="0"/>
              <a:t>向右平移</a:t>
            </a:r>
            <a:r>
              <a:rPr lang="en-US" sz="2400" b="1" dirty="0"/>
              <a:t>1</a:t>
            </a:r>
            <a:r>
              <a:rPr lang="zh-CN" altLang="en-US" sz="2400" b="1" dirty="0"/>
              <a:t>个单位到</a:t>
            </a:r>
            <a:r>
              <a:rPr lang="en-US" sz="2400" b="1" dirty="0"/>
              <a:t>B1B2B3</a:t>
            </a:r>
            <a:r>
              <a:rPr lang="zh-CN" altLang="en-US" sz="2400" b="1" dirty="0"/>
              <a:t>得到封闭图形</a:t>
            </a:r>
            <a:r>
              <a:rPr lang="en-US" sz="2400" b="1" dirty="0"/>
              <a:t>A1A2A3B3B2B1(</a:t>
            </a:r>
            <a:r>
              <a:rPr lang="zh-CN" altLang="en-US" sz="2400" b="1" dirty="0"/>
              <a:t>即阴影部分</a:t>
            </a:r>
            <a:r>
              <a:rPr lang="en-US" sz="2400" b="1" dirty="0"/>
              <a:t>)</a:t>
            </a:r>
            <a:r>
              <a:rPr lang="zh-CN" altLang="en-US" sz="2400" b="1" dirty="0"/>
              <a:t>；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b="1" dirty="0"/>
              <a:t>(1)</a:t>
            </a:r>
            <a:r>
              <a:rPr lang="zh-CN" altLang="en-US" sz="2400" b="1" dirty="0"/>
              <a:t>在图</a:t>
            </a:r>
            <a:r>
              <a:rPr lang="en-US" sz="2400" b="1" dirty="0"/>
              <a:t>(3)</a:t>
            </a:r>
            <a:r>
              <a:rPr lang="zh-CN" altLang="en-US" sz="2400" b="1" dirty="0"/>
              <a:t>中，请你类似地画一条有两个折点的折线，同样向右平移</a:t>
            </a:r>
            <a:r>
              <a:rPr lang="en-US" sz="2400" b="1" dirty="0"/>
              <a:t>1</a:t>
            </a:r>
            <a:r>
              <a:rPr lang="zh-CN" altLang="en-US" sz="2400" b="1" dirty="0"/>
              <a:t>个单位，从而得到一个封闭图形，并用斜线画出阴影；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251520" y="254350"/>
            <a:ext cx="8640960" cy="44989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/>
              <a:t>(2)</a:t>
            </a:r>
            <a:r>
              <a:rPr lang="zh-CN" altLang="en-US" sz="2400" b="1" dirty="0"/>
              <a:t>请你分别写出上述三个图形中除去阴影部分后剩余部分的面积</a:t>
            </a:r>
            <a:r>
              <a:rPr lang="en-US" sz="2400" b="1" dirty="0"/>
              <a:t>:S1=_____</a:t>
            </a:r>
            <a:r>
              <a:rPr lang="zh-CN" altLang="en-US" sz="2400" b="1" dirty="0"/>
              <a:t>，</a:t>
            </a:r>
            <a:r>
              <a:rPr lang="en-US" sz="2400" b="1" dirty="0"/>
              <a:t>S2=____</a:t>
            </a:r>
            <a:r>
              <a:rPr lang="zh-CN" altLang="en-US" sz="2400" b="1" dirty="0"/>
              <a:t>，</a:t>
            </a:r>
            <a:r>
              <a:rPr lang="en-US" sz="2400" b="1" dirty="0"/>
              <a:t>S3=_____</a:t>
            </a:r>
            <a:r>
              <a:rPr lang="zh-CN" altLang="en-US" sz="2400" b="1" dirty="0"/>
              <a:t>；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(3)</a:t>
            </a:r>
            <a:r>
              <a:rPr lang="zh-CN" altLang="en-US" sz="2400" b="1" dirty="0"/>
              <a:t>联想与探索  如图</a:t>
            </a:r>
            <a:r>
              <a:rPr lang="en-US" sz="2400" b="1" dirty="0"/>
              <a:t>(4)</a:t>
            </a:r>
            <a:r>
              <a:rPr lang="zh-CN" altLang="en-US" sz="2400" b="1" dirty="0"/>
              <a:t>，在一块矩形草地上，有一条弯曲的柏油小路</a:t>
            </a:r>
            <a:r>
              <a:rPr lang="en-US" sz="2400" b="1" dirty="0"/>
              <a:t>(</a:t>
            </a:r>
            <a:r>
              <a:rPr lang="zh-CN" altLang="en-US" sz="2400" b="1" dirty="0"/>
              <a:t>小路任何地方的水平宽度都是</a:t>
            </a:r>
            <a:r>
              <a:rPr lang="en-US" sz="2400" b="1" dirty="0"/>
              <a:t>1</a:t>
            </a:r>
            <a:r>
              <a:rPr lang="zh-CN" altLang="en-US" sz="2400" b="1" dirty="0"/>
              <a:t>个单位</a:t>
            </a:r>
            <a:r>
              <a:rPr lang="en-US" sz="2400" b="1" dirty="0"/>
              <a:t>)</a:t>
            </a:r>
            <a:r>
              <a:rPr lang="zh-CN" altLang="en-US" sz="2400" b="1" dirty="0"/>
              <a:t>，请你猜想空白部分表示的草地面积是多少</a:t>
            </a:r>
            <a:r>
              <a:rPr lang="en-US" sz="2400" b="1" dirty="0"/>
              <a:t>?</a:t>
            </a:r>
            <a:r>
              <a:rPr lang="zh-CN" altLang="en-US" sz="2400" b="1" dirty="0"/>
              <a:t>并说明你的猜想是正确的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pic>
        <p:nvPicPr>
          <p:cNvPr id="70659" name="Picture 3" descr="学科网(www.zxxk.com)--国内最大的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03847" y="3140968"/>
            <a:ext cx="4206875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323850" y="836613"/>
            <a:ext cx="8532813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1</a:t>
            </a:r>
            <a:r>
              <a:rPr lang="zh-CN" alt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、如图所示</a:t>
            </a:r>
            <a:r>
              <a:rPr 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,△DEF</a:t>
            </a:r>
            <a:r>
              <a:rPr lang="zh-CN" alt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经过平移可以得到△</a:t>
            </a:r>
            <a:r>
              <a:rPr 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ABC,</a:t>
            </a:r>
            <a:r>
              <a:rPr lang="zh-CN" alt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那么∠</a:t>
            </a:r>
            <a:r>
              <a:rPr 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C</a:t>
            </a:r>
            <a:r>
              <a:rPr lang="zh-CN" alt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的对应角和</a:t>
            </a:r>
            <a:r>
              <a:rPr 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ED</a:t>
            </a:r>
            <a:r>
              <a:rPr lang="zh-CN" alt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的对应边分别是</a:t>
            </a:r>
            <a:r>
              <a:rPr 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(   </a:t>
            </a:r>
            <a:r>
              <a:rPr lang="zh-CN" altLang="en-US" sz="2400" b="1" dirty="0">
                <a:latin typeface="Calibri" panose="020F0502020204030204" pitchFamily="34" charset="0"/>
              </a:rPr>
              <a:t>   </a:t>
            </a:r>
            <a:r>
              <a:rPr 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)</a:t>
            </a:r>
            <a:endParaRPr lang="en-US" sz="2400" b="1" dirty="0">
              <a:latin typeface="Calibri" panose="020F0502020204030204" pitchFamily="34" charset="0"/>
            </a:endParaRP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    A.∠F, AC    B.∠BOD, BA;    C.∠F, BA      D.∠BOD, AC</a:t>
            </a:r>
            <a:endParaRPr lang="en-US" sz="2400" b="1" dirty="0">
              <a:latin typeface="Calibri" panose="020F0502020204030204" pitchFamily="34" charset="0"/>
            </a:endParaRP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2</a:t>
            </a:r>
            <a:r>
              <a:rPr lang="zh-CN" alt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、在平移过程中</a:t>
            </a:r>
            <a:r>
              <a:rPr 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,</a:t>
            </a:r>
            <a:r>
              <a:rPr lang="zh-CN" alt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对应线段</a:t>
            </a:r>
            <a:r>
              <a:rPr 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( </a:t>
            </a:r>
            <a:r>
              <a:rPr lang="zh-CN" altLang="en-US" sz="2400" b="1" dirty="0">
                <a:latin typeface="Calibri" panose="020F0502020204030204" pitchFamily="34" charset="0"/>
              </a:rPr>
              <a:t>  </a:t>
            </a:r>
            <a:r>
              <a:rPr 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  )</a:t>
            </a:r>
            <a:endParaRPr lang="en-US" sz="2400" b="1" dirty="0">
              <a:latin typeface="Calibri" panose="020F0502020204030204" pitchFamily="34" charset="0"/>
            </a:endParaRP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    A.</a:t>
            </a:r>
            <a:r>
              <a:rPr lang="zh-CN" alt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互相平行且相等</a:t>
            </a:r>
            <a:r>
              <a:rPr 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;  B.</a:t>
            </a:r>
            <a:r>
              <a:rPr lang="zh-CN" alt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互相垂直且相等  </a:t>
            </a: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    C.</a:t>
            </a:r>
            <a:r>
              <a:rPr lang="zh-CN" alt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互相平行</a:t>
            </a:r>
            <a:r>
              <a:rPr 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(</a:t>
            </a:r>
            <a:r>
              <a:rPr lang="zh-CN" alt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或在同一条直线上</a:t>
            </a:r>
            <a:r>
              <a:rPr 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)</a:t>
            </a:r>
            <a:r>
              <a:rPr lang="zh-CN" alt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且相等</a:t>
            </a:r>
            <a:endParaRPr lang="zh-CN" altLang="en-US" sz="2400" b="1" dirty="0">
              <a:latin typeface="Calibri" panose="020F0502020204030204" pitchFamily="34" charset="0"/>
            </a:endParaRPr>
          </a:p>
        </p:txBody>
      </p:sp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4509120"/>
            <a:ext cx="2736850" cy="196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395288" y="3213100"/>
            <a:ext cx="72548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133350">
              <a:buFont typeface="Arial" panose="020B0604020202020204" pitchFamily="34" charset="0"/>
              <a:buNone/>
            </a:pPr>
            <a:r>
              <a:rPr 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3</a:t>
            </a:r>
            <a:r>
              <a:rPr lang="zh-CN" alt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、如图所示</a:t>
            </a:r>
            <a:r>
              <a:rPr 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,</a:t>
            </a:r>
            <a:r>
              <a:rPr lang="zh-CN" alt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平移△</a:t>
            </a:r>
            <a:r>
              <a:rPr 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ABC</a:t>
            </a:r>
            <a:r>
              <a:rPr lang="zh-CN" alt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可得到△</a:t>
            </a:r>
            <a:r>
              <a:rPr 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DEF,</a:t>
            </a:r>
            <a:r>
              <a:rPr lang="zh-CN" alt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如果∠</a:t>
            </a:r>
            <a:r>
              <a:rPr 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A=50°,</a:t>
            </a:r>
          </a:p>
          <a:p>
            <a:pPr indent="133350">
              <a:buFont typeface="Arial" panose="020B0604020202020204" pitchFamily="34" charset="0"/>
              <a:buNone/>
            </a:pPr>
            <a:r>
              <a:rPr 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∠C=60°,</a:t>
            </a:r>
            <a:r>
              <a:rPr lang="zh-CN" alt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那么∠</a:t>
            </a:r>
            <a:r>
              <a:rPr 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E=____</a:t>
            </a:r>
            <a:r>
              <a:rPr lang="zh-CN" alt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度</a:t>
            </a:r>
            <a:r>
              <a:rPr 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,∠EDF=_______</a:t>
            </a:r>
            <a:r>
              <a:rPr lang="zh-CN" alt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度</a:t>
            </a:r>
            <a:r>
              <a:rPr 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,</a:t>
            </a:r>
          </a:p>
          <a:p>
            <a:pPr indent="133350">
              <a:buFont typeface="Arial" panose="020B0604020202020204" pitchFamily="34" charset="0"/>
              <a:buNone/>
            </a:pPr>
            <a:r>
              <a:rPr 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∠F=______</a:t>
            </a:r>
            <a:r>
              <a:rPr lang="zh-CN" alt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度</a:t>
            </a:r>
            <a:r>
              <a:rPr 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,∠DOB=_______</a:t>
            </a:r>
            <a:r>
              <a:rPr lang="zh-CN" alt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度</a:t>
            </a:r>
            <a:r>
              <a:rPr lang="en-US" sz="2400" b="1" dirty="0">
                <a:latin typeface="Calibri" panose="020F0502020204030204" pitchFamily="34" charset="0"/>
                <a:cs typeface="Courier New" panose="02070309020205020404" pitchFamily="49" charset="0"/>
              </a:rPr>
              <a:t>.</a:t>
            </a:r>
            <a:endParaRPr lang="en-US" sz="2400" b="1" dirty="0">
              <a:latin typeface="Calibri" panose="020F0502020204030204" pitchFamily="34" charset="0"/>
            </a:endParaRPr>
          </a:p>
        </p:txBody>
      </p:sp>
      <p:pic>
        <p:nvPicPr>
          <p:cNvPr id="4813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93299" y="4185914"/>
            <a:ext cx="25908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8134" name="Group 6"/>
          <p:cNvGrpSpPr/>
          <p:nvPr/>
        </p:nvGrpSpPr>
        <p:grpSpPr bwMode="auto">
          <a:xfrm>
            <a:off x="0" y="0"/>
            <a:ext cx="3581400" cy="914400"/>
            <a:chOff x="0" y="0"/>
            <a:chExt cx="2256" cy="576"/>
          </a:xfrm>
        </p:grpSpPr>
        <p:grpSp>
          <p:nvGrpSpPr>
            <p:cNvPr id="48135" name="Group 7"/>
            <p:cNvGrpSpPr/>
            <p:nvPr/>
          </p:nvGrpSpPr>
          <p:grpSpPr bwMode="auto">
            <a:xfrm>
              <a:off x="0" y="2"/>
              <a:ext cx="1488" cy="364"/>
              <a:chOff x="0" y="0"/>
              <a:chExt cx="2112" cy="128"/>
            </a:xfrm>
          </p:grpSpPr>
          <p:sp>
            <p:nvSpPr>
              <p:cNvPr id="48136" name="Rectangle 8"/>
              <p:cNvSpPr>
                <a:spLocks noChangeArrowheads="1"/>
              </p:cNvSpPr>
              <p:nvPr/>
            </p:nvSpPr>
            <p:spPr bwMode="auto">
              <a:xfrm>
                <a:off x="0" y="18"/>
                <a:ext cx="2112" cy="110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buFont typeface="Arial" panose="020B0604020202020204" pitchFamily="34" charset="0"/>
                  <a:buNone/>
                </a:pPr>
                <a:r>
                  <a:rPr lang="zh-CN" alt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隶书" panose="02010509060101010101" pitchFamily="49" charset="-122"/>
                  </a:rPr>
                  <a:t>温故知新 </a:t>
                </a:r>
                <a:endParaRPr lang="zh-CN" altLang="en-US" sz="2400" b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endParaRPr>
              </a:p>
            </p:txBody>
          </p:sp>
          <p:sp>
            <p:nvSpPr>
              <p:cNvPr id="48137" name="Rectangle 9" descr="PE03255_"/>
              <p:cNvSpPr>
                <a:spLocks noChangeArrowheads="1"/>
              </p:cNvSpPr>
              <p:nvPr/>
            </p:nvSpPr>
            <p:spPr bwMode="auto">
              <a:xfrm>
                <a:off x="1681" y="0"/>
                <a:ext cx="164" cy="1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4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>
                  <a:buFont typeface="Arial" panose="020B0604020202020204" pitchFamily="34" charset="0"/>
                  <a:buNone/>
                </a:pPr>
                <a:endParaRPr lang="zh-CN" altLang="en-US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BatangChe" pitchFamily="49" charset="-127"/>
                </a:endParaRPr>
              </a:p>
            </p:txBody>
          </p:sp>
        </p:grpSp>
        <p:pic>
          <p:nvPicPr>
            <p:cNvPr id="48138" name="Picture 10" descr="67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488" y="0"/>
              <a:ext cx="768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9" name="Picture 11" descr="gif003[1]">
              <a:hlinkClick r:id="" action="ppaction://hlinkshowjump?jump=lastslide"/>
            </p:cNvPr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0" y="128"/>
              <a:ext cx="336" cy="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3276600" y="1125538"/>
            <a:ext cx="2111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3300"/>
                </a:solidFill>
              </a:rPr>
              <a:t>C</a:t>
            </a:r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 flipH="1">
            <a:off x="4068763" y="1989138"/>
            <a:ext cx="9064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3300"/>
                </a:solidFill>
              </a:rPr>
              <a:t>C</a:t>
            </a:r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3276600" y="3502025"/>
            <a:ext cx="439738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3300"/>
                </a:solidFill>
                <a:latin typeface="Calibri" panose="020F0502020204030204" pitchFamily="34" charset="0"/>
              </a:rPr>
              <a:t>7</a:t>
            </a:r>
            <a:r>
              <a:rPr lang="en-US" sz="2000" b="1">
                <a:solidFill>
                  <a:srgbClr val="FF33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0</a:t>
            </a:r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5580063" y="3573463"/>
            <a:ext cx="439737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000" b="1">
                <a:solidFill>
                  <a:srgbClr val="FF33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50</a:t>
            </a:r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1476375" y="4005263"/>
            <a:ext cx="4397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3300"/>
                </a:solidFill>
                <a:latin typeface="Calibri" panose="020F0502020204030204" pitchFamily="34" charset="0"/>
              </a:rPr>
              <a:t>6</a:t>
            </a:r>
            <a:r>
              <a:rPr lang="en-US" sz="2000" b="1">
                <a:solidFill>
                  <a:srgbClr val="FF33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0</a:t>
            </a:r>
          </a:p>
        </p:txBody>
      </p:sp>
      <p:sp>
        <p:nvSpPr>
          <p:cNvPr id="48145" name="Text Box 17"/>
          <p:cNvSpPr txBox="1">
            <a:spLocks noChangeArrowheads="1"/>
          </p:cNvSpPr>
          <p:nvPr/>
        </p:nvSpPr>
        <p:spPr bwMode="auto">
          <a:xfrm>
            <a:off x="3779838" y="3933825"/>
            <a:ext cx="439737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3300"/>
                </a:solidFill>
                <a:latin typeface="Calibri" panose="020F0502020204030204" pitchFamily="34" charset="0"/>
              </a:rPr>
              <a:t>6</a:t>
            </a:r>
            <a:r>
              <a:rPr lang="en-US" sz="2000" b="1">
                <a:solidFill>
                  <a:srgbClr val="FF33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8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8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48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0" grpId="0" bldLvl="0" autoUpdateAnimBg="0"/>
      <p:bldP spid="48141" grpId="0" bldLvl="0" autoUpdateAnimBg="0"/>
      <p:bldP spid="48143" grpId="0" bldLvl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109538" y="836613"/>
            <a:ext cx="9288462" cy="179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4、如图， 直角△ABC沿直角边BC所在的直线向右平移得到△DEF，下列结论中错误的是（    ） 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Ａ △ABC ≌ △DEF Ｂ BE=CF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Ｃ、AC =DF Ｄ、EC=CF</a:t>
            </a:r>
            <a:r>
              <a:rPr lang="zh-CN" altLang="en-US" sz="1200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	</a:t>
            </a:r>
            <a:endParaRPr lang="zh-CN" altLang="en-US" dirty="0"/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739900" y="2427288"/>
            <a:ext cx="14636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grpSp>
        <p:nvGrpSpPr>
          <p:cNvPr id="49156" name="Group 4"/>
          <p:cNvGrpSpPr/>
          <p:nvPr/>
        </p:nvGrpSpPr>
        <p:grpSpPr bwMode="auto">
          <a:xfrm>
            <a:off x="6372225" y="1412875"/>
            <a:ext cx="2436813" cy="1512888"/>
            <a:chOff x="0" y="0"/>
            <a:chExt cx="5544" cy="3275"/>
          </a:xfrm>
        </p:grpSpPr>
        <p:sp>
          <p:nvSpPr>
            <p:cNvPr id="49157" name="AutoShape 5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5544" cy="3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49158" name="Group 6"/>
            <p:cNvGrpSpPr/>
            <p:nvPr/>
          </p:nvGrpSpPr>
          <p:grpSpPr bwMode="auto">
            <a:xfrm>
              <a:off x="0" y="784"/>
              <a:ext cx="5268" cy="1714"/>
              <a:chOff x="0" y="0"/>
              <a:chExt cx="2371" cy="787"/>
            </a:xfrm>
          </p:grpSpPr>
          <p:grpSp>
            <p:nvGrpSpPr>
              <p:cNvPr id="49159" name="Group 7"/>
              <p:cNvGrpSpPr/>
              <p:nvPr/>
            </p:nvGrpSpPr>
            <p:grpSpPr bwMode="auto">
              <a:xfrm>
                <a:off x="0" y="3"/>
                <a:ext cx="2371" cy="781"/>
                <a:chOff x="0" y="0"/>
                <a:chExt cx="2371" cy="781"/>
              </a:xfrm>
            </p:grpSpPr>
            <p:sp>
              <p:nvSpPr>
                <p:cNvPr id="49160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0" y="149"/>
                  <a:ext cx="1902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990000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48463" tIns="24232" rIns="48463" bIns="24232"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/>
                </a:p>
                <a:p>
                  <a:pPr>
                    <a:buFont typeface="Arial" panose="020B0604020202020204" pitchFamily="34" charset="0"/>
                    <a:buNone/>
                  </a:pPr>
                  <a:endParaRPr lang="zh-CN" altLang="en-US"/>
                </a:p>
              </p:txBody>
            </p:sp>
            <p:sp>
              <p:nvSpPr>
                <p:cNvPr id="49161" name="Line 9"/>
                <p:cNvSpPr>
                  <a:spLocks noChangeShapeType="1"/>
                </p:cNvSpPr>
                <p:nvPr/>
              </p:nvSpPr>
              <p:spPr bwMode="auto">
                <a:xfrm>
                  <a:off x="894" y="0"/>
                  <a:ext cx="1477" cy="7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9162" name="Group 10"/>
              <p:cNvGrpSpPr/>
              <p:nvPr/>
            </p:nvGrpSpPr>
            <p:grpSpPr bwMode="auto">
              <a:xfrm>
                <a:off x="136" y="0"/>
                <a:ext cx="2229" cy="787"/>
                <a:chOff x="0" y="0"/>
                <a:chExt cx="2229" cy="787"/>
              </a:xfrm>
            </p:grpSpPr>
            <p:sp>
              <p:nvSpPr>
                <p:cNvPr id="49163" name="Line 11"/>
                <p:cNvSpPr>
                  <a:spLocks noChangeShapeType="1"/>
                </p:cNvSpPr>
                <p:nvPr/>
              </p:nvSpPr>
              <p:spPr bwMode="auto">
                <a:xfrm>
                  <a:off x="6" y="784"/>
                  <a:ext cx="1466" cy="3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9164" name="Line 12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1466" cy="7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9165" name="Line 13"/>
                <p:cNvSpPr>
                  <a:spLocks noChangeShapeType="1"/>
                </p:cNvSpPr>
                <p:nvPr/>
              </p:nvSpPr>
              <p:spPr bwMode="auto">
                <a:xfrm>
                  <a:off x="6" y="3"/>
                  <a:ext cx="0" cy="7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9166" name="Line 14"/>
                <p:cNvSpPr>
                  <a:spLocks noChangeShapeType="1"/>
                </p:cNvSpPr>
                <p:nvPr/>
              </p:nvSpPr>
              <p:spPr bwMode="auto">
                <a:xfrm>
                  <a:off x="752" y="784"/>
                  <a:ext cx="1477" cy="3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9167" name="Line 15"/>
                <p:cNvSpPr>
                  <a:spLocks noChangeShapeType="1"/>
                </p:cNvSpPr>
                <p:nvPr/>
              </p:nvSpPr>
              <p:spPr bwMode="auto">
                <a:xfrm>
                  <a:off x="771" y="0"/>
                  <a:ext cx="1" cy="78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49168" name="Group 16"/>
            <p:cNvGrpSpPr/>
            <p:nvPr/>
          </p:nvGrpSpPr>
          <p:grpSpPr bwMode="auto">
            <a:xfrm>
              <a:off x="0" y="0"/>
              <a:ext cx="5544" cy="3275"/>
              <a:chOff x="0" y="0"/>
              <a:chExt cx="2495" cy="1504"/>
            </a:xfrm>
          </p:grpSpPr>
          <p:sp>
            <p:nvSpPr>
              <p:cNvPr id="49169" name="Rectangle 17"/>
              <p:cNvSpPr>
                <a:spLocks noChangeArrowheads="1"/>
              </p:cNvSpPr>
              <p:nvPr/>
            </p:nvSpPr>
            <p:spPr bwMode="auto">
              <a:xfrm>
                <a:off x="2350" y="1144"/>
                <a:ext cx="145" cy="3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/>
                  <a:t>F</a:t>
                </a:r>
              </a:p>
              <a:p>
                <a:pPr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  <p:sp>
            <p:nvSpPr>
              <p:cNvPr id="49170" name="Rectangle 18"/>
              <p:cNvSpPr>
                <a:spLocks noChangeArrowheads="1"/>
              </p:cNvSpPr>
              <p:nvPr/>
            </p:nvSpPr>
            <p:spPr bwMode="auto">
              <a:xfrm>
                <a:off x="865" y="1144"/>
                <a:ext cx="145" cy="3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/>
                  <a:t>E</a:t>
                </a:r>
              </a:p>
              <a:p>
                <a:pPr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  <p:sp>
            <p:nvSpPr>
              <p:cNvPr id="49171" name="Rectangle 19"/>
              <p:cNvSpPr>
                <a:spLocks noChangeArrowheads="1"/>
              </p:cNvSpPr>
              <p:nvPr/>
            </p:nvSpPr>
            <p:spPr bwMode="auto">
              <a:xfrm>
                <a:off x="854" y="0"/>
                <a:ext cx="145" cy="3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/>
                  <a:t>D</a:t>
                </a:r>
              </a:p>
              <a:p>
                <a:pPr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  <p:sp>
            <p:nvSpPr>
              <p:cNvPr id="49172" name="Rectangle 20"/>
              <p:cNvSpPr>
                <a:spLocks noChangeArrowheads="1"/>
              </p:cNvSpPr>
              <p:nvPr/>
            </p:nvSpPr>
            <p:spPr bwMode="auto">
              <a:xfrm>
                <a:off x="1588" y="1158"/>
                <a:ext cx="145" cy="3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/>
                  <a:t>C</a:t>
                </a:r>
              </a:p>
              <a:p>
                <a:pPr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  <p:sp>
            <p:nvSpPr>
              <p:cNvPr id="49173" name="Rectangle 21"/>
              <p:cNvSpPr>
                <a:spLocks noChangeArrowheads="1"/>
              </p:cNvSpPr>
              <p:nvPr/>
            </p:nvSpPr>
            <p:spPr bwMode="auto">
              <a:xfrm>
                <a:off x="0" y="1117"/>
                <a:ext cx="145" cy="3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/>
                  <a:t>B</a:t>
                </a:r>
              </a:p>
              <a:p>
                <a:pPr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  <p:sp>
            <p:nvSpPr>
              <p:cNvPr id="49174" name="Rectangle 22"/>
              <p:cNvSpPr>
                <a:spLocks noChangeArrowheads="1"/>
              </p:cNvSpPr>
              <p:nvPr/>
            </p:nvSpPr>
            <p:spPr bwMode="auto">
              <a:xfrm>
                <a:off x="0" y="28"/>
                <a:ext cx="185" cy="3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/>
                  <a:t>A</a:t>
                </a:r>
              </a:p>
              <a:p>
                <a:pPr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</p:grpSp>
      </p:grpSp>
      <p:sp>
        <p:nvSpPr>
          <p:cNvPr id="49175" name="Text Box 23"/>
          <p:cNvSpPr txBox="1">
            <a:spLocks noChangeArrowheads="1"/>
          </p:cNvSpPr>
          <p:nvPr/>
        </p:nvSpPr>
        <p:spPr bwMode="auto">
          <a:xfrm>
            <a:off x="180975" y="2781300"/>
            <a:ext cx="8964613" cy="2160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800" b="1" dirty="0"/>
              <a:t>5、在上题中，若连接AD,则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下列结论中错误的是</a:t>
            </a:r>
            <a:r>
              <a:rPr lang="zh-CN" altLang="en-US" sz="2800" b="1" dirty="0"/>
              <a:t>（   ）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Ａ 四边形ADFC是平行四边形 Ｂ 四边形ADEB是矩形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Ｃ、若AB=BE=3,则四边形ADEB是正方形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Ｄ、S</a:t>
            </a:r>
            <a:r>
              <a:rPr lang="zh-CN" altLang="en-US" b="1" baseline="-25000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四边形</a:t>
            </a:r>
            <a:r>
              <a:rPr lang="zh-CN" altLang="en-US" b="1" baseline="-25000" dirty="0" smtClean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ADFC</a:t>
            </a:r>
            <a:r>
              <a:rPr lang="zh-CN" altLang="en-US" sz="2800" b="1" dirty="0" smtClean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=EC</a:t>
            </a:r>
            <a:r>
              <a:rPr lang="zh-CN" altLang="en-US" sz="2800" b="1" dirty="0" smtClean="0">
                <a:solidFill>
                  <a:srgbClr val="000000"/>
                </a:solidFill>
                <a:latin typeface="Arial" panose="020B0604020202020204"/>
                <a:sym typeface="Arial" panose="020B0604020202020204" pitchFamily="34" charset="0"/>
              </a:rPr>
              <a:t>·</a:t>
            </a:r>
            <a:r>
              <a:rPr lang="zh-CN" altLang="en-US" sz="2800" b="1" dirty="0" smtClean="0">
                <a:solidFill>
                  <a:srgbClr val="000000"/>
                </a:solidFill>
                <a:latin typeface="宋体" panose="02010600030101010101" pitchFamily="2" charset="-122"/>
                <a:sym typeface="Arial" panose="020B0604020202020204" pitchFamily="34" charset="0"/>
              </a:rPr>
              <a:t>AB</a:t>
            </a:r>
            <a:endParaRPr lang="zh-CN" altLang="en-US" sz="2800" b="1" baseline="-25000" dirty="0">
              <a:solidFill>
                <a:srgbClr val="000000"/>
              </a:solidFill>
              <a:latin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49176" name="Line 24"/>
          <p:cNvSpPr>
            <a:spLocks noChangeShapeType="1"/>
          </p:cNvSpPr>
          <p:nvPr/>
        </p:nvSpPr>
        <p:spPr bwMode="auto">
          <a:xfrm flipV="1">
            <a:off x="6516688" y="1773238"/>
            <a:ext cx="719137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49177" name="Group 25"/>
          <p:cNvGrpSpPr/>
          <p:nvPr/>
        </p:nvGrpSpPr>
        <p:grpSpPr bwMode="auto">
          <a:xfrm>
            <a:off x="1476375" y="2133600"/>
            <a:ext cx="142875" cy="215900"/>
            <a:chOff x="0" y="0"/>
            <a:chExt cx="226" cy="340"/>
          </a:xfrm>
        </p:grpSpPr>
        <p:sp>
          <p:nvSpPr>
            <p:cNvPr id="49178" name="Line 26"/>
            <p:cNvSpPr>
              <a:spLocks noChangeShapeType="1"/>
            </p:cNvSpPr>
            <p:nvPr/>
          </p:nvSpPr>
          <p:spPr bwMode="auto">
            <a:xfrm flipV="1">
              <a:off x="112" y="0"/>
              <a:ext cx="114" cy="33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179" name="Line 27"/>
            <p:cNvSpPr>
              <a:spLocks noChangeShapeType="1"/>
            </p:cNvSpPr>
            <p:nvPr/>
          </p:nvSpPr>
          <p:spPr bwMode="auto">
            <a:xfrm flipV="1">
              <a:off x="0" y="0"/>
              <a:ext cx="113" cy="3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9180" name="Text Box 28"/>
          <p:cNvSpPr txBox="1">
            <a:spLocks noChangeArrowheads="1"/>
          </p:cNvSpPr>
          <p:nvPr/>
        </p:nvSpPr>
        <p:spPr bwMode="auto">
          <a:xfrm>
            <a:off x="5435600" y="1341438"/>
            <a:ext cx="4318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3300"/>
                </a:solidFill>
              </a:rPr>
              <a:t>D</a:t>
            </a:r>
          </a:p>
        </p:txBody>
      </p:sp>
      <p:sp>
        <p:nvSpPr>
          <p:cNvPr id="49181" name="Text Box 29"/>
          <p:cNvSpPr txBox="1">
            <a:spLocks noChangeArrowheads="1"/>
          </p:cNvSpPr>
          <p:nvPr/>
        </p:nvSpPr>
        <p:spPr bwMode="auto">
          <a:xfrm>
            <a:off x="8101013" y="2781300"/>
            <a:ext cx="43973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3300"/>
                </a:solidFill>
              </a:rPr>
              <a:t>D</a:t>
            </a:r>
          </a:p>
        </p:txBody>
      </p:sp>
      <p:grpSp>
        <p:nvGrpSpPr>
          <p:cNvPr id="49182" name="Group 30"/>
          <p:cNvGrpSpPr/>
          <p:nvPr/>
        </p:nvGrpSpPr>
        <p:grpSpPr bwMode="auto">
          <a:xfrm>
            <a:off x="0" y="0"/>
            <a:ext cx="3581400" cy="914400"/>
            <a:chOff x="0" y="0"/>
            <a:chExt cx="2256" cy="576"/>
          </a:xfrm>
        </p:grpSpPr>
        <p:grpSp>
          <p:nvGrpSpPr>
            <p:cNvPr id="49183" name="Group 31"/>
            <p:cNvGrpSpPr/>
            <p:nvPr/>
          </p:nvGrpSpPr>
          <p:grpSpPr bwMode="auto">
            <a:xfrm>
              <a:off x="0" y="2"/>
              <a:ext cx="1488" cy="364"/>
              <a:chOff x="0" y="0"/>
              <a:chExt cx="2112" cy="128"/>
            </a:xfrm>
          </p:grpSpPr>
          <p:sp>
            <p:nvSpPr>
              <p:cNvPr id="49184" name="Rectangle 32"/>
              <p:cNvSpPr>
                <a:spLocks noChangeArrowheads="1"/>
              </p:cNvSpPr>
              <p:nvPr/>
            </p:nvSpPr>
            <p:spPr bwMode="auto">
              <a:xfrm>
                <a:off x="0" y="18"/>
                <a:ext cx="2112" cy="110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buFont typeface="Arial" panose="020B0604020202020204" pitchFamily="34" charset="0"/>
                  <a:buNone/>
                </a:pPr>
                <a:r>
                  <a:rPr lang="zh-CN" alt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隶书" panose="02010509060101010101" pitchFamily="49" charset="-122"/>
                  </a:rPr>
                  <a:t>温故知新 </a:t>
                </a:r>
                <a:endParaRPr lang="zh-CN" altLang="en-US" sz="2400" b="1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endParaRPr>
              </a:p>
            </p:txBody>
          </p:sp>
          <p:sp>
            <p:nvSpPr>
              <p:cNvPr id="49185" name="Rectangle 33" descr="PE03255_"/>
              <p:cNvSpPr>
                <a:spLocks noChangeArrowheads="1"/>
              </p:cNvSpPr>
              <p:nvPr/>
            </p:nvSpPr>
            <p:spPr bwMode="auto">
              <a:xfrm>
                <a:off x="1681" y="0"/>
                <a:ext cx="164" cy="1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3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>
                  <a:buFont typeface="Arial" panose="020B0604020202020204" pitchFamily="34" charset="0"/>
                  <a:buNone/>
                </a:pPr>
                <a:endParaRPr lang="zh-CN" altLang="en-US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BatangChe" pitchFamily="49" charset="-127"/>
                </a:endParaRPr>
              </a:p>
            </p:txBody>
          </p:sp>
        </p:grpSp>
        <p:pic>
          <p:nvPicPr>
            <p:cNvPr id="49186" name="Picture 34" descr="678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488" y="0"/>
              <a:ext cx="76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49187" name="Picture 35" descr="gif003[1]">
              <a:hlinkClick r:id="" action="ppaction://hlinkshowjump?jump=lastslide"/>
            </p:cNvPr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0" y="128"/>
              <a:ext cx="336" cy="4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9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9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76" grpId="0" animBg="1"/>
      <p:bldP spid="49180" grpId="0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idx="1"/>
          </p:nvPr>
        </p:nvSpPr>
        <p:spPr>
          <a:xfrm>
            <a:off x="250825" y="908050"/>
            <a:ext cx="8229600" cy="49530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b="1" dirty="0"/>
              <a:t>1、（</a:t>
            </a:r>
            <a:r>
              <a:rPr lang="en-US" sz="2400" b="1" dirty="0"/>
              <a:t>2013</a:t>
            </a:r>
            <a:r>
              <a:rPr lang="zh-CN" altLang="en-US" sz="2400" b="1" dirty="0"/>
              <a:t>山东滨州）如图，将等边△</a:t>
            </a:r>
            <a:r>
              <a:rPr lang="en-US" sz="2400" b="1" dirty="0"/>
              <a:t>ABC</a:t>
            </a:r>
            <a:r>
              <a:rPr lang="zh-CN" altLang="en-US" sz="2400" b="1" dirty="0"/>
              <a:t>沿射线</a:t>
            </a:r>
            <a:r>
              <a:rPr lang="en-US" sz="2400" b="1" dirty="0"/>
              <a:t>BC</a:t>
            </a:r>
            <a:r>
              <a:rPr lang="zh-CN" altLang="en-US" sz="2400" b="1" dirty="0"/>
              <a:t>向右平移到△</a:t>
            </a:r>
            <a:r>
              <a:rPr lang="en-US" sz="2400" b="1" dirty="0"/>
              <a:t>DCE</a:t>
            </a:r>
            <a:r>
              <a:rPr lang="zh-CN" altLang="en-US" sz="2400" b="1" dirty="0"/>
              <a:t>的位置，连接</a:t>
            </a:r>
            <a:r>
              <a:rPr lang="en-US" sz="2400" b="1" dirty="0"/>
              <a:t>AD</a:t>
            </a:r>
            <a:r>
              <a:rPr lang="zh-CN" altLang="en-US" sz="2400" b="1" dirty="0"/>
              <a:t>、</a:t>
            </a:r>
            <a:r>
              <a:rPr lang="en-US" sz="2400" b="1" dirty="0"/>
              <a:t>BD</a:t>
            </a:r>
            <a:r>
              <a:rPr lang="zh-CN" altLang="en-US" sz="2400" b="1" dirty="0"/>
              <a:t>，则下列结论：①</a:t>
            </a:r>
            <a:r>
              <a:rPr lang="en-US" sz="2400" b="1" dirty="0"/>
              <a:t>AD=BC</a:t>
            </a:r>
            <a:r>
              <a:rPr lang="zh-CN" altLang="en-US" sz="2400" b="1" dirty="0"/>
              <a:t>；②</a:t>
            </a:r>
            <a:r>
              <a:rPr lang="en-US" sz="2400" b="1" dirty="0"/>
              <a:t>BD</a:t>
            </a:r>
            <a:r>
              <a:rPr lang="zh-CN" altLang="en-US" sz="2400" b="1" dirty="0"/>
              <a:t>、</a:t>
            </a:r>
            <a:r>
              <a:rPr lang="en-US" sz="2400" b="1" dirty="0"/>
              <a:t>AC</a:t>
            </a:r>
            <a:r>
              <a:rPr lang="zh-CN" altLang="en-US" sz="2400" b="1" dirty="0"/>
              <a:t>互相平分；③四边形</a:t>
            </a:r>
            <a:r>
              <a:rPr lang="en-US" sz="2400" b="1" dirty="0"/>
              <a:t>ACED</a:t>
            </a:r>
            <a:r>
              <a:rPr lang="zh-CN" altLang="en-US" sz="2400" b="1" dirty="0"/>
              <a:t>是菱形．其中正确的个数是（  ）</a:t>
            </a:r>
          </a:p>
          <a:p>
            <a:pPr>
              <a:buFontTx/>
              <a:buNone/>
            </a:pPr>
            <a:r>
              <a:rPr lang="zh-CN" altLang="en-US" sz="2400" dirty="0"/>
              <a:t>    </a:t>
            </a:r>
            <a:r>
              <a:rPr lang="en-US" sz="2400" dirty="0"/>
              <a:t>A</a:t>
            </a:r>
            <a:r>
              <a:rPr lang="zh-CN" altLang="en-US" sz="2400" dirty="0"/>
              <a:t>．</a:t>
            </a:r>
            <a:r>
              <a:rPr lang="en-US" sz="2400" dirty="0"/>
              <a:t>0       B</a:t>
            </a:r>
            <a:r>
              <a:rPr lang="zh-CN" altLang="en-US" sz="2400" dirty="0"/>
              <a:t>．</a:t>
            </a:r>
            <a:r>
              <a:rPr lang="en-US" sz="2400" dirty="0"/>
              <a:t>1      C</a:t>
            </a:r>
            <a:r>
              <a:rPr lang="zh-CN" altLang="en-US" sz="2400" dirty="0"/>
              <a:t>．</a:t>
            </a:r>
            <a:r>
              <a:rPr lang="en-US" sz="2400" dirty="0"/>
              <a:t>2       D</a:t>
            </a:r>
            <a:r>
              <a:rPr lang="zh-CN" altLang="en-US" sz="2400" dirty="0"/>
              <a:t>．</a:t>
            </a:r>
            <a:r>
              <a:rPr lang="en-US" sz="2400" dirty="0"/>
              <a:t>3</a:t>
            </a:r>
            <a:endParaRPr lang="zh-CN" altLang="en-US" sz="2400" dirty="0"/>
          </a:p>
        </p:txBody>
      </p:sp>
      <p:grpSp>
        <p:nvGrpSpPr>
          <p:cNvPr id="50179" name="Group 3"/>
          <p:cNvGrpSpPr/>
          <p:nvPr/>
        </p:nvGrpSpPr>
        <p:grpSpPr bwMode="auto">
          <a:xfrm>
            <a:off x="0" y="0"/>
            <a:ext cx="3581400" cy="914400"/>
            <a:chOff x="0" y="0"/>
            <a:chExt cx="2256" cy="576"/>
          </a:xfrm>
        </p:grpSpPr>
        <p:grpSp>
          <p:nvGrpSpPr>
            <p:cNvPr id="50180" name="Group 4"/>
            <p:cNvGrpSpPr/>
            <p:nvPr/>
          </p:nvGrpSpPr>
          <p:grpSpPr bwMode="auto">
            <a:xfrm>
              <a:off x="0" y="2"/>
              <a:ext cx="1488" cy="364"/>
              <a:chOff x="0" y="0"/>
              <a:chExt cx="2112" cy="128"/>
            </a:xfrm>
          </p:grpSpPr>
          <p:sp>
            <p:nvSpPr>
              <p:cNvPr id="50181" name="Rectangle 5"/>
              <p:cNvSpPr>
                <a:spLocks noChangeArrowheads="1"/>
              </p:cNvSpPr>
              <p:nvPr/>
            </p:nvSpPr>
            <p:spPr bwMode="auto">
              <a:xfrm>
                <a:off x="0" y="18"/>
                <a:ext cx="2112" cy="110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buFont typeface="Arial" panose="020B0604020202020204" pitchFamily="34" charset="0"/>
                  <a:buNone/>
                </a:pPr>
                <a:r>
                  <a:rPr lang="zh-CN" alt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隶书" panose="02010509060101010101" pitchFamily="49" charset="-122"/>
                  </a:rPr>
                  <a:t>引例 </a:t>
                </a:r>
                <a:endParaRPr lang="zh-CN" altLang="en-US" sz="2400" b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endParaRPr>
              </a:p>
            </p:txBody>
          </p:sp>
          <p:sp>
            <p:nvSpPr>
              <p:cNvPr id="50182" name="Rectangle 6" descr="PE03255_"/>
              <p:cNvSpPr>
                <a:spLocks noChangeArrowheads="1"/>
              </p:cNvSpPr>
              <p:nvPr/>
            </p:nvSpPr>
            <p:spPr bwMode="auto">
              <a:xfrm>
                <a:off x="1681" y="0"/>
                <a:ext cx="164" cy="1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2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>
                  <a:buFont typeface="Arial" panose="020B0604020202020204" pitchFamily="34" charset="0"/>
                  <a:buNone/>
                </a:pPr>
                <a:endParaRPr lang="zh-CN" altLang="en-US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BatangChe" pitchFamily="49" charset="-127"/>
                </a:endParaRPr>
              </a:p>
            </p:txBody>
          </p:sp>
        </p:grpSp>
        <p:pic>
          <p:nvPicPr>
            <p:cNvPr id="50183" name="Picture 7" descr="67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88" y="0"/>
              <a:ext cx="768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184" name="Picture 8" descr="gif003[1]">
              <a:hlinkClick r:id="" action="ppaction://hlinkshowjump?jump=lastslide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128"/>
              <a:ext cx="336" cy="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0185" name="Picture 9" descr=" 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9750" y="4221163"/>
            <a:ext cx="2808288" cy="152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3635375" y="2133600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3300"/>
                </a:solidFill>
              </a:rPr>
              <a:t>D</a:t>
            </a:r>
            <a:r>
              <a:rPr lang="zh-CN" altLang="en-US"/>
              <a:t>． </a:t>
            </a:r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0" y="2997200"/>
            <a:ext cx="88693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  <a:tabLst>
                <a:tab pos="1511300" algn="l"/>
                <a:tab pos="2736850" algn="l"/>
                <a:tab pos="4000500" algn="l"/>
              </a:tabLst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 2、（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2012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浙江义乌）</a:t>
            </a:r>
            <a:r>
              <a:rPr lang="zh-CN" altLang="en-US" sz="2400" b="1" dirty="0">
                <a:latin typeface="宋体" panose="02010600030101010101" pitchFamily="2" charset="-122"/>
                <a:cs typeface="Times New Roman" panose="02020603050405020304" pitchFamily="18" charset="0"/>
              </a:rPr>
              <a:t>如图，将周长为</a:t>
            </a:r>
            <a:r>
              <a:rPr lang="en-US" sz="2400" b="1" dirty="0">
                <a:latin typeface="宋体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zh-CN" altLang="en-US" sz="2400" b="1" dirty="0">
                <a:latin typeface="宋体" panose="02010600030101010101" pitchFamily="2" charset="-122"/>
                <a:cs typeface="Times New Roman" panose="02020603050405020304" pitchFamily="18" charset="0"/>
              </a:rPr>
              <a:t>的△</a:t>
            </a:r>
            <a:r>
              <a:rPr lang="en-US" sz="2400" b="1" i="1" dirty="0">
                <a:latin typeface="宋体" panose="02010600030101010101" pitchFamily="2" charset="-122"/>
                <a:cs typeface="Times New Roman" panose="02020603050405020304" pitchFamily="18" charset="0"/>
              </a:rPr>
              <a:t>ABC</a:t>
            </a:r>
            <a:r>
              <a:rPr lang="zh-CN" altLang="en-US" sz="2400" b="1" dirty="0">
                <a:latin typeface="宋体" panose="02010600030101010101" pitchFamily="2" charset="-122"/>
                <a:cs typeface="Times New Roman" panose="02020603050405020304" pitchFamily="18" charset="0"/>
              </a:rPr>
              <a:t>沿</a:t>
            </a:r>
            <a:r>
              <a:rPr lang="en-US" sz="2400" b="1" i="1" dirty="0">
                <a:latin typeface="宋体" panose="02010600030101010101" pitchFamily="2" charset="-122"/>
                <a:cs typeface="Times New Roman" panose="02020603050405020304" pitchFamily="18" charset="0"/>
              </a:rPr>
              <a:t>BC</a:t>
            </a:r>
            <a:r>
              <a:rPr lang="zh-CN" altLang="en-US" sz="2400" b="1" dirty="0">
                <a:latin typeface="宋体" panose="02010600030101010101" pitchFamily="2" charset="-122"/>
                <a:cs typeface="Times New Roman" panose="02020603050405020304" pitchFamily="18" charset="0"/>
              </a:rPr>
              <a:t>方向平移</a:t>
            </a:r>
            <a:r>
              <a:rPr lang="en-US" sz="2400" b="1" dirty="0">
                <a:latin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 dirty="0">
                <a:latin typeface="宋体" panose="02010600030101010101" pitchFamily="2" charset="-122"/>
                <a:cs typeface="Times New Roman" panose="02020603050405020304" pitchFamily="18" charset="0"/>
              </a:rPr>
              <a:t>个</a:t>
            </a:r>
          </a:p>
          <a:p>
            <a:pPr>
              <a:buFont typeface="Arial" panose="020B0604020202020204" pitchFamily="34" charset="0"/>
              <a:buNone/>
              <a:tabLst>
                <a:tab pos="1511300" algn="l"/>
                <a:tab pos="2736850" algn="l"/>
                <a:tab pos="4000500" algn="l"/>
              </a:tabLst>
            </a:pPr>
            <a:r>
              <a:rPr lang="zh-CN" altLang="en-US" sz="2400" b="1" dirty="0">
                <a:latin typeface="宋体" panose="02010600030101010101" pitchFamily="2" charset="-122"/>
                <a:cs typeface="Times New Roman" panose="02020603050405020304" pitchFamily="18" charset="0"/>
              </a:rPr>
              <a:t>单位得到△</a:t>
            </a:r>
            <a:r>
              <a:rPr lang="en-US" sz="2400" b="1" i="1" dirty="0">
                <a:latin typeface="宋体" panose="02010600030101010101" pitchFamily="2" charset="-122"/>
                <a:cs typeface="Times New Roman" panose="02020603050405020304" pitchFamily="18" charset="0"/>
              </a:rPr>
              <a:t>DEF</a:t>
            </a:r>
            <a:r>
              <a:rPr lang="zh-CN" altLang="en-US" sz="2400" b="1" dirty="0">
                <a:latin typeface="宋体" panose="02010600030101010101" pitchFamily="2" charset="-122"/>
                <a:cs typeface="Times New Roman" panose="02020603050405020304" pitchFamily="18" charset="0"/>
              </a:rPr>
              <a:t>，则四边形</a:t>
            </a:r>
            <a:r>
              <a:rPr lang="en-US" sz="2400" b="1" i="1" dirty="0">
                <a:latin typeface="宋体" panose="02010600030101010101" pitchFamily="2" charset="-122"/>
                <a:cs typeface="Times New Roman" panose="02020603050405020304" pitchFamily="18" charset="0"/>
              </a:rPr>
              <a:t>ABFD</a:t>
            </a:r>
            <a:r>
              <a:rPr lang="zh-CN" altLang="en-US" sz="2400" b="1" dirty="0">
                <a:latin typeface="宋体" panose="02010600030101010101" pitchFamily="2" charset="-122"/>
                <a:cs typeface="Times New Roman" panose="02020603050405020304" pitchFamily="18" charset="0"/>
              </a:rPr>
              <a:t>的周长为</a:t>
            </a:r>
            <a:r>
              <a:rPr lang="en-US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【    】</a:t>
            </a:r>
            <a:endParaRPr lang="en-US" sz="2400" dirty="0"/>
          </a:p>
        </p:txBody>
      </p:sp>
      <p:pic>
        <p:nvPicPr>
          <p:cNvPr id="50188" name="Picture24" descr="本资料来源于http://www.xuekewang.com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24300" y="4221163"/>
            <a:ext cx="2592388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252413" y="3717925"/>
            <a:ext cx="5186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  <a:tabLst>
                <a:tab pos="1511300" algn="l"/>
                <a:tab pos="2736850" algn="l"/>
                <a:tab pos="4000500" algn="l"/>
              </a:tabLst>
            </a:pPr>
            <a:r>
              <a:rPr lang="zh-CN" altLang="en-US" sz="1000" dirty="0">
                <a:latin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zh-CN" altLang="en-US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en-US" sz="2400" b="1" i="1" dirty="0">
                <a:latin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400" b="1" dirty="0">
                <a:latin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sz="2400" b="1" dirty="0">
                <a:latin typeface="宋体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zh-CN" altLang="en-US" sz="2400" b="1" dirty="0">
                <a:latin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sz="2400" b="1" i="1" dirty="0">
                <a:latin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2400" b="1" dirty="0">
                <a:latin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sz="2400" b="1" dirty="0">
                <a:latin typeface="宋体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zh-CN" altLang="en-US" sz="2400" b="1" dirty="0">
                <a:latin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sz="2400" b="1" i="1" dirty="0">
                <a:latin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2400" b="1" dirty="0">
                <a:latin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sz="2400" b="1" dirty="0">
                <a:latin typeface="宋体" panose="02010600030101010101" pitchFamily="2" charset="-122"/>
                <a:cs typeface="Times New Roman" panose="02020603050405020304" pitchFamily="18" charset="0"/>
              </a:rPr>
              <a:t>10</a:t>
            </a:r>
            <a:r>
              <a:rPr lang="zh-CN" altLang="en-US" sz="2400" b="1" dirty="0">
                <a:latin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sz="2400" b="1" i="1" dirty="0">
                <a:latin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zh-CN" altLang="en-US" sz="2400" b="1" dirty="0">
                <a:latin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sz="2400" b="1" dirty="0">
                <a:latin typeface="宋体" panose="02010600030101010101" pitchFamily="2" charset="-122"/>
                <a:cs typeface="Times New Roman" panose="02020603050405020304" pitchFamily="18" charset="0"/>
              </a:rPr>
              <a:t>12</a:t>
            </a:r>
            <a:endParaRPr lang="en-US" sz="2400" b="1" dirty="0"/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5724525" y="3429000"/>
            <a:ext cx="2460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/>
              <a:t> </a:t>
            </a:r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6011863" y="3429000"/>
            <a:ext cx="344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3300"/>
                </a:solidFill>
                <a:latin typeface="Calibri" panose="020F0502020204030204" pitchFamily="34" charset="0"/>
              </a:rPr>
              <a:t>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0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0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91" grpId="0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1012736"/>
            <a:ext cx="868859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、如图，在平行四边形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中，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垂直于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，垂足为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试画出将△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ABE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平移后的图形，其平移方向为射线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的方向，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平移的距离为线段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的长。 </a:t>
            </a:r>
          </a:p>
        </p:txBody>
      </p:sp>
      <p:pic>
        <p:nvPicPr>
          <p:cNvPr id="51203" name="Picture 3" descr="0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8" y="2276475"/>
            <a:ext cx="33845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754063" y="3959225"/>
            <a:ext cx="558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90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zh-CN" altLang="en-US" sz="900"/>
              <a:t> </a:t>
            </a:r>
            <a:endParaRPr lang="zh-CN" altLang="en-US"/>
          </a:p>
        </p:txBody>
      </p:sp>
      <p:grpSp>
        <p:nvGrpSpPr>
          <p:cNvPr id="51205" name="Group 5"/>
          <p:cNvGrpSpPr/>
          <p:nvPr/>
        </p:nvGrpSpPr>
        <p:grpSpPr bwMode="auto">
          <a:xfrm>
            <a:off x="3348038" y="1989138"/>
            <a:ext cx="3816350" cy="2160587"/>
            <a:chOff x="0" y="0"/>
            <a:chExt cx="6304" cy="3628"/>
          </a:xfrm>
        </p:grpSpPr>
        <p:grpSp>
          <p:nvGrpSpPr>
            <p:cNvPr id="51206" name="Group 6"/>
            <p:cNvGrpSpPr/>
            <p:nvPr/>
          </p:nvGrpSpPr>
          <p:grpSpPr bwMode="auto">
            <a:xfrm>
              <a:off x="0" y="0"/>
              <a:ext cx="6236" cy="3629"/>
              <a:chOff x="0" y="0"/>
              <a:chExt cx="6236" cy="3895"/>
            </a:xfrm>
          </p:grpSpPr>
          <p:grpSp>
            <p:nvGrpSpPr>
              <p:cNvPr id="51207" name="Group 7"/>
              <p:cNvGrpSpPr/>
              <p:nvPr/>
            </p:nvGrpSpPr>
            <p:grpSpPr bwMode="auto">
              <a:xfrm>
                <a:off x="0" y="0"/>
                <a:ext cx="6236" cy="3854"/>
                <a:chOff x="0" y="0"/>
                <a:chExt cx="6236" cy="3854"/>
              </a:xfrm>
            </p:grpSpPr>
            <p:grpSp>
              <p:nvGrpSpPr>
                <p:cNvPr id="51208" name="Group 8"/>
                <p:cNvGrpSpPr/>
                <p:nvPr/>
              </p:nvGrpSpPr>
              <p:grpSpPr bwMode="auto">
                <a:xfrm>
                  <a:off x="0" y="0"/>
                  <a:ext cx="6236" cy="3855"/>
                  <a:chOff x="0" y="0"/>
                  <a:chExt cx="6236" cy="3855"/>
                </a:xfrm>
              </p:grpSpPr>
              <p:pic>
                <p:nvPicPr>
                  <p:cNvPr id="51209" name="Picture 9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clrChange>
                      <a:clrFrom>
                        <a:srgbClr val="D4EFFB"/>
                      </a:clrFrom>
                      <a:clrTo>
                        <a:srgbClr val="D4EFFB">
                          <a:alpha val="0"/>
                        </a:srgbClr>
                      </a:clrTo>
                    </a:clrChange>
                    <a:lum bright="-36000"/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0" y="113"/>
                    <a:ext cx="6237" cy="374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bevel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5121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88" y="0"/>
                    <a:ext cx="595" cy="72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buFont typeface="Arial" panose="020B0604020202020204" pitchFamily="34" charset="0"/>
                      <a:buNone/>
                    </a:pPr>
                    <a:r>
                      <a:rPr lang="zh-CN" altLang="en-US" sz="2400" b="1"/>
                      <a:t>A</a:t>
                    </a:r>
                  </a:p>
                </p:txBody>
              </p:sp>
            </p:grpSp>
            <p:sp>
              <p:nvSpPr>
                <p:cNvPr id="51211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0" y="3176"/>
                  <a:ext cx="555" cy="6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zh-CN" altLang="en-US" sz="2000" b="1"/>
                    <a:t>B</a:t>
                  </a:r>
                </a:p>
              </p:txBody>
            </p:sp>
          </p:grpSp>
          <p:sp>
            <p:nvSpPr>
              <p:cNvPr id="51212" name="Text Box 12"/>
              <p:cNvSpPr txBox="1">
                <a:spLocks noChangeArrowheads="1"/>
              </p:cNvSpPr>
              <p:nvPr/>
            </p:nvSpPr>
            <p:spPr bwMode="auto">
              <a:xfrm>
                <a:off x="4310" y="3175"/>
                <a:ext cx="635" cy="72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zh-CN" altLang="en-US" sz="2400" b="1"/>
                  <a:t>C</a:t>
                </a:r>
              </a:p>
            </p:txBody>
          </p:sp>
        </p:grpSp>
        <p:sp>
          <p:nvSpPr>
            <p:cNvPr id="51213" name="Text Box 13"/>
            <p:cNvSpPr txBox="1">
              <a:spLocks noChangeArrowheads="1"/>
            </p:cNvSpPr>
            <p:nvPr/>
          </p:nvSpPr>
          <p:spPr bwMode="auto">
            <a:xfrm>
              <a:off x="5670" y="0"/>
              <a:ext cx="635" cy="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 b="1"/>
                <a:t>D</a:t>
              </a:r>
            </a:p>
          </p:txBody>
        </p:sp>
      </p:grpSp>
      <p:grpSp>
        <p:nvGrpSpPr>
          <p:cNvPr id="51214" name="Group 14"/>
          <p:cNvGrpSpPr/>
          <p:nvPr/>
        </p:nvGrpSpPr>
        <p:grpSpPr bwMode="auto">
          <a:xfrm>
            <a:off x="0" y="0"/>
            <a:ext cx="3581400" cy="914400"/>
            <a:chOff x="0" y="0"/>
            <a:chExt cx="2256" cy="576"/>
          </a:xfrm>
        </p:grpSpPr>
        <p:grpSp>
          <p:nvGrpSpPr>
            <p:cNvPr id="51215" name="Group 15"/>
            <p:cNvGrpSpPr/>
            <p:nvPr/>
          </p:nvGrpSpPr>
          <p:grpSpPr bwMode="auto">
            <a:xfrm>
              <a:off x="0" y="2"/>
              <a:ext cx="1488" cy="364"/>
              <a:chOff x="0" y="0"/>
              <a:chExt cx="2112" cy="128"/>
            </a:xfrm>
          </p:grpSpPr>
          <p:sp>
            <p:nvSpPr>
              <p:cNvPr id="51216" name="Rectangle 16"/>
              <p:cNvSpPr>
                <a:spLocks noChangeArrowheads="1"/>
              </p:cNvSpPr>
              <p:nvPr/>
            </p:nvSpPr>
            <p:spPr bwMode="auto">
              <a:xfrm>
                <a:off x="0" y="18"/>
                <a:ext cx="2112" cy="110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buFont typeface="Arial" panose="020B0604020202020204" pitchFamily="34" charset="0"/>
                  <a:buNone/>
                </a:pPr>
                <a:r>
                  <a:rPr lang="zh-CN" alt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隶书" panose="02010509060101010101" pitchFamily="49" charset="-122"/>
                  </a:rPr>
                  <a:t>引例 </a:t>
                </a:r>
                <a:endParaRPr lang="zh-CN" altLang="en-US" sz="2400" b="1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endParaRPr>
              </a:p>
            </p:txBody>
          </p:sp>
          <p:sp>
            <p:nvSpPr>
              <p:cNvPr id="51217" name="Rectangle 17" descr="PE03255_"/>
              <p:cNvSpPr>
                <a:spLocks noChangeArrowheads="1"/>
              </p:cNvSpPr>
              <p:nvPr/>
            </p:nvSpPr>
            <p:spPr bwMode="auto">
              <a:xfrm>
                <a:off x="1681" y="0"/>
                <a:ext cx="164" cy="1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4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>
                  <a:buFont typeface="Arial" panose="020B0604020202020204" pitchFamily="34" charset="0"/>
                  <a:buNone/>
                </a:pPr>
                <a:endParaRPr lang="zh-CN" altLang="en-US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BatangChe" pitchFamily="49" charset="-127"/>
                </a:endParaRPr>
              </a:p>
            </p:txBody>
          </p:sp>
        </p:grpSp>
        <p:pic>
          <p:nvPicPr>
            <p:cNvPr id="51218" name="Picture 18" descr="67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488" y="0"/>
              <a:ext cx="768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19" name="Picture 19" descr="gif003[1]">
              <a:hlinkClick r:id="" action="ppaction://hlinkshowjump?jump=lastslide"/>
            </p:cNvPr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0" y="128"/>
              <a:ext cx="336" cy="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idx="1"/>
          </p:nvPr>
        </p:nvSpPr>
        <p:spPr>
          <a:xfrm>
            <a:off x="107504" y="375344"/>
            <a:ext cx="8713788" cy="334168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zh-CN" altLang="en-US" sz="2400" b="1" dirty="0"/>
              <a:t>例</a:t>
            </a:r>
            <a:r>
              <a:rPr lang="en-US" sz="2400" b="1" dirty="0"/>
              <a:t>2  </a:t>
            </a:r>
            <a:r>
              <a:rPr lang="zh-CN" altLang="en-US" sz="2400" b="1" dirty="0" smtClean="0"/>
              <a:t>如</a:t>
            </a:r>
            <a:r>
              <a:rPr lang="zh-CN" altLang="en-US" sz="2400" b="1" dirty="0"/>
              <a:t>图，任意剪一张平行四边形纸片</a:t>
            </a:r>
            <a:r>
              <a:rPr lang="en-US" sz="2400" b="1" dirty="0"/>
              <a:t>ABCD</a:t>
            </a:r>
            <a:r>
              <a:rPr lang="zh-CN" altLang="en-US" sz="2400" b="1" dirty="0"/>
              <a:t>，设∠</a:t>
            </a:r>
            <a:r>
              <a:rPr lang="en-US" sz="2400" b="1" dirty="0"/>
              <a:t>B</a:t>
            </a:r>
            <a:r>
              <a:rPr lang="zh-CN" altLang="en-US" sz="2400" b="1" dirty="0"/>
              <a:t>＜</a:t>
            </a:r>
            <a:r>
              <a:rPr lang="en-US" sz="2400" b="1" dirty="0"/>
              <a:t>90°.</a:t>
            </a:r>
            <a:r>
              <a:rPr lang="zh-CN" altLang="en-US" sz="2400" b="1" dirty="0"/>
              <a:t>在边</a:t>
            </a:r>
            <a:r>
              <a:rPr lang="en-US" sz="2400" b="1" dirty="0"/>
              <a:t>BC</a:t>
            </a:r>
            <a:r>
              <a:rPr lang="zh-CN" altLang="en-US" sz="2400" b="1" dirty="0"/>
              <a:t>上任取一点</a:t>
            </a:r>
            <a:r>
              <a:rPr lang="en-US" sz="2400" b="1" dirty="0"/>
              <a:t>E</a:t>
            </a:r>
            <a:r>
              <a:rPr lang="zh-CN" altLang="en-US" sz="2400" b="1" dirty="0"/>
              <a:t>，连接</a:t>
            </a:r>
            <a:r>
              <a:rPr lang="en-US" sz="2400" b="1" dirty="0"/>
              <a:t>AE,</a:t>
            </a:r>
            <a:r>
              <a:rPr lang="zh-CN" altLang="en-US" sz="2400" b="1" dirty="0"/>
              <a:t>沿</a:t>
            </a:r>
            <a:r>
              <a:rPr lang="en-US" sz="2400" b="1" dirty="0"/>
              <a:t>AE</a:t>
            </a:r>
            <a:r>
              <a:rPr lang="zh-CN" altLang="en-US" sz="2400" b="1" dirty="0"/>
              <a:t>将⊿</a:t>
            </a:r>
            <a:r>
              <a:rPr lang="en-US" sz="2400" b="1" dirty="0"/>
              <a:t>ABE</a:t>
            </a:r>
            <a:r>
              <a:rPr lang="zh-CN" altLang="en-US" sz="2400" b="1" dirty="0"/>
              <a:t>剪下，将它沿边</a:t>
            </a:r>
            <a:r>
              <a:rPr lang="en-US" sz="2400" b="1" dirty="0"/>
              <a:t>AD</a:t>
            </a:r>
            <a:r>
              <a:rPr lang="zh-CN" altLang="en-US" sz="2400" b="1" dirty="0"/>
              <a:t>向右平移，平移的距离等于</a:t>
            </a:r>
            <a:r>
              <a:rPr lang="en-US" sz="2400" b="1" dirty="0"/>
              <a:t>AD</a:t>
            </a:r>
            <a:r>
              <a:rPr lang="zh-CN" altLang="en-US" sz="2400" b="1" dirty="0"/>
              <a:t>的长</a:t>
            </a:r>
            <a:r>
              <a:rPr lang="en-US" sz="2400" b="1" dirty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000" b="1" dirty="0" smtClean="0"/>
              <a:t>（</a:t>
            </a:r>
            <a:r>
              <a:rPr lang="en-US" altLang="zh-CN" sz="2000" b="1" dirty="0" smtClean="0"/>
              <a:t>1</a:t>
            </a:r>
            <a:r>
              <a:rPr lang="zh-CN" altLang="en-US" sz="2000" b="1" dirty="0" smtClean="0"/>
              <a:t>）试</a:t>
            </a:r>
            <a:r>
              <a:rPr lang="zh-CN" altLang="en-US" sz="2000" b="1" dirty="0"/>
              <a:t>判断平移后所得到的四边形</a:t>
            </a:r>
            <a:r>
              <a:rPr lang="en-US" sz="2000" b="1" dirty="0"/>
              <a:t>AEFD</a:t>
            </a:r>
            <a:r>
              <a:rPr lang="zh-CN" altLang="en-US" sz="2000" b="1" dirty="0"/>
              <a:t>的形状，并说明理由；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000" b="1" dirty="0"/>
              <a:t>（</a:t>
            </a:r>
            <a:r>
              <a:rPr lang="en-US" sz="2000" b="1" dirty="0"/>
              <a:t>2</a:t>
            </a:r>
            <a:r>
              <a:rPr lang="zh-CN" altLang="en-US" sz="2000" b="1" dirty="0"/>
              <a:t>）四边形</a:t>
            </a:r>
            <a:r>
              <a:rPr lang="en-US" sz="2000" b="1" dirty="0"/>
              <a:t>AEFD</a:t>
            </a:r>
            <a:r>
              <a:rPr lang="zh-CN" altLang="en-US" sz="2000" b="1" dirty="0"/>
              <a:t>能否是矩形？如果能，</a:t>
            </a:r>
            <a:r>
              <a:rPr lang="en-US" sz="2000" b="1" dirty="0"/>
              <a:t>AE</a:t>
            </a:r>
            <a:r>
              <a:rPr lang="zh-CN" altLang="en-US" sz="2000" b="1" dirty="0"/>
              <a:t>能满足什么条件？如果不能，请说明理由；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000" b="1" dirty="0"/>
              <a:t>（</a:t>
            </a:r>
            <a:r>
              <a:rPr lang="en-US" sz="2000" b="1" dirty="0"/>
              <a:t>3</a:t>
            </a:r>
            <a:r>
              <a:rPr lang="zh-CN" altLang="en-US" sz="2000" b="1" dirty="0"/>
              <a:t>）四边形</a:t>
            </a:r>
            <a:r>
              <a:rPr lang="en-US" sz="2000" b="1" dirty="0"/>
              <a:t>AEFD</a:t>
            </a:r>
            <a:r>
              <a:rPr lang="zh-CN" altLang="en-US" sz="2000" b="1" dirty="0"/>
              <a:t>能否是菱形？如果能，</a:t>
            </a:r>
            <a:r>
              <a:rPr lang="en-US" sz="2000" b="1" dirty="0"/>
              <a:t>AD</a:t>
            </a:r>
            <a:r>
              <a:rPr lang="zh-CN" altLang="en-US" sz="2000" b="1" dirty="0"/>
              <a:t>能满足什么条件？如果不能，请说明理由</a:t>
            </a:r>
            <a:r>
              <a:rPr lang="en-US" sz="2000" b="1" dirty="0"/>
              <a:t>.</a:t>
            </a:r>
          </a:p>
        </p:txBody>
      </p:sp>
      <p:sp>
        <p:nvSpPr>
          <p:cNvPr id="52227" name="AutoShape 3"/>
          <p:cNvSpPr>
            <a:spLocks noChangeArrowheads="1"/>
          </p:cNvSpPr>
          <p:nvPr/>
        </p:nvSpPr>
        <p:spPr bwMode="auto">
          <a:xfrm>
            <a:off x="2700338" y="4142953"/>
            <a:ext cx="4032250" cy="1728788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52228" name="Group 4"/>
          <p:cNvGrpSpPr/>
          <p:nvPr/>
        </p:nvGrpSpPr>
        <p:grpSpPr bwMode="auto">
          <a:xfrm>
            <a:off x="1692275" y="4142953"/>
            <a:ext cx="2016125" cy="1728788"/>
            <a:chOff x="0" y="0"/>
            <a:chExt cx="1270" cy="1089"/>
          </a:xfrm>
        </p:grpSpPr>
        <p:sp>
          <p:nvSpPr>
            <p:cNvPr id="52229" name="Line 5"/>
            <p:cNvSpPr>
              <a:spLocks noChangeShapeType="1"/>
            </p:cNvSpPr>
            <p:nvPr/>
          </p:nvSpPr>
          <p:spPr bwMode="auto">
            <a:xfrm>
              <a:off x="0" y="1089"/>
              <a:ext cx="12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30" name="Line 6"/>
            <p:cNvSpPr>
              <a:spLocks noChangeShapeType="1"/>
            </p:cNvSpPr>
            <p:nvPr/>
          </p:nvSpPr>
          <p:spPr bwMode="auto">
            <a:xfrm flipH="1">
              <a:off x="0" y="0"/>
              <a:ext cx="635" cy="10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31" name="Line 7"/>
            <p:cNvSpPr>
              <a:spLocks noChangeShapeType="1"/>
            </p:cNvSpPr>
            <p:nvPr/>
          </p:nvSpPr>
          <p:spPr bwMode="auto">
            <a:xfrm>
              <a:off x="635" y="0"/>
              <a:ext cx="635" cy="10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2032000" y="3658766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A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1258888" y="5655841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B</a:t>
            </a: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6300788" y="3711153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D</a:t>
            </a: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7380288" y="5943178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F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3563938" y="6014616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E</a:t>
            </a: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5580063" y="5943178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07407E-6 L 0.44097 -4.07407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52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2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idx="1"/>
          </p:nvPr>
        </p:nvSpPr>
        <p:spPr>
          <a:xfrm>
            <a:off x="250825" y="360040"/>
            <a:ext cx="8713788" cy="1916832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b="1" dirty="0">
                <a:solidFill>
                  <a:srgbClr val="FF0000"/>
                </a:solidFill>
              </a:rPr>
              <a:t>解：（</a:t>
            </a: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zh-CN" altLang="en-US" b="1" dirty="0">
                <a:solidFill>
                  <a:srgbClr val="FF0000"/>
                </a:solidFill>
              </a:rPr>
              <a:t>）所得到的四边形</a:t>
            </a:r>
            <a:r>
              <a:rPr lang="en-US" b="1" dirty="0">
                <a:solidFill>
                  <a:srgbClr val="FF0000"/>
                </a:solidFill>
              </a:rPr>
              <a:t>AEFD</a:t>
            </a:r>
            <a:r>
              <a:rPr lang="zh-CN" altLang="en-US" b="1" dirty="0">
                <a:solidFill>
                  <a:srgbClr val="FF0000"/>
                </a:solidFill>
              </a:rPr>
              <a:t>是平行四边形</a:t>
            </a:r>
            <a:r>
              <a:rPr lang="en-US" b="1" dirty="0">
                <a:solidFill>
                  <a:srgbClr val="FF0000"/>
                </a:solidFill>
              </a:rPr>
              <a:t>.</a:t>
            </a:r>
            <a:r>
              <a:rPr lang="zh-CN" altLang="en-US" b="1" dirty="0">
                <a:solidFill>
                  <a:srgbClr val="FF0000"/>
                </a:solidFill>
              </a:rPr>
              <a:t>理由是：在上面平移的过程中，</a:t>
            </a:r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zh-CN" altLang="en-US" b="1" dirty="0">
                <a:solidFill>
                  <a:srgbClr val="FF0000"/>
                </a:solidFill>
              </a:rPr>
              <a:t>与</a:t>
            </a:r>
            <a:r>
              <a:rPr lang="en-US" b="1" dirty="0">
                <a:solidFill>
                  <a:srgbClr val="FF0000"/>
                </a:solidFill>
              </a:rPr>
              <a:t>D,B</a:t>
            </a:r>
            <a:r>
              <a:rPr lang="zh-CN" altLang="en-US" b="1" dirty="0">
                <a:solidFill>
                  <a:srgbClr val="FF0000"/>
                </a:solidFill>
              </a:rPr>
              <a:t>与</a:t>
            </a:r>
            <a:r>
              <a:rPr lang="en-US" b="1" dirty="0">
                <a:solidFill>
                  <a:srgbClr val="FF0000"/>
                </a:solidFill>
              </a:rPr>
              <a:t>C,E</a:t>
            </a:r>
            <a:r>
              <a:rPr lang="zh-CN" altLang="en-US" b="1" dirty="0">
                <a:solidFill>
                  <a:srgbClr val="FF0000"/>
                </a:solidFill>
              </a:rPr>
              <a:t>与</a:t>
            </a:r>
            <a:r>
              <a:rPr lang="en-US" b="1" dirty="0">
                <a:solidFill>
                  <a:srgbClr val="FF0000"/>
                </a:solidFill>
              </a:rPr>
              <a:t>F</a:t>
            </a:r>
            <a:r>
              <a:rPr lang="zh-CN" altLang="en-US" b="1" dirty="0">
                <a:solidFill>
                  <a:srgbClr val="FF0000"/>
                </a:solidFill>
              </a:rPr>
              <a:t>分别是对应点，点</a:t>
            </a:r>
            <a:r>
              <a:rPr lang="en-US" b="1" dirty="0">
                <a:solidFill>
                  <a:srgbClr val="FF0000"/>
                </a:solidFill>
              </a:rPr>
              <a:t>B,E,C,F</a:t>
            </a:r>
            <a:r>
              <a:rPr lang="zh-CN" altLang="en-US" b="1" dirty="0">
                <a:solidFill>
                  <a:srgbClr val="FF0000"/>
                </a:solidFill>
              </a:rPr>
              <a:t>在同一条直线上，根据平移的基本性质，</a:t>
            </a:r>
            <a:r>
              <a:rPr lang="en-US" b="1" dirty="0">
                <a:solidFill>
                  <a:srgbClr val="FF0000"/>
                </a:solidFill>
              </a:rPr>
              <a:t>AD∥EF</a:t>
            </a:r>
            <a:r>
              <a:rPr lang="zh-CN" altLang="en-US" b="1" dirty="0">
                <a:solidFill>
                  <a:srgbClr val="FF0000"/>
                </a:solidFill>
              </a:rPr>
              <a:t>且</a:t>
            </a:r>
            <a:r>
              <a:rPr lang="en-US" b="1" dirty="0">
                <a:solidFill>
                  <a:srgbClr val="FF0000"/>
                </a:solidFill>
              </a:rPr>
              <a:t>AD=EF,</a:t>
            </a:r>
            <a:r>
              <a:rPr lang="zh-CN" altLang="en-US" b="1" dirty="0">
                <a:solidFill>
                  <a:srgbClr val="FF0000"/>
                </a:solidFill>
              </a:rPr>
              <a:t>所以四边形</a:t>
            </a:r>
            <a:r>
              <a:rPr lang="en-US" b="1" dirty="0">
                <a:solidFill>
                  <a:srgbClr val="FF0000"/>
                </a:solidFill>
              </a:rPr>
              <a:t>AEFD</a:t>
            </a:r>
            <a:r>
              <a:rPr lang="zh-CN" altLang="en-US" b="1" dirty="0">
                <a:solidFill>
                  <a:srgbClr val="FF0000"/>
                </a:solidFill>
              </a:rPr>
              <a:t>是平行四边形</a:t>
            </a:r>
            <a:r>
              <a:rPr lang="en-US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53251" name="AutoShape 3"/>
          <p:cNvSpPr>
            <a:spLocks noChangeArrowheads="1"/>
          </p:cNvSpPr>
          <p:nvPr/>
        </p:nvSpPr>
        <p:spPr bwMode="auto">
          <a:xfrm>
            <a:off x="2700338" y="3644900"/>
            <a:ext cx="4032250" cy="1728788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53252" name="Group 4"/>
          <p:cNvGrpSpPr/>
          <p:nvPr/>
        </p:nvGrpSpPr>
        <p:grpSpPr bwMode="auto">
          <a:xfrm>
            <a:off x="1692275" y="3644900"/>
            <a:ext cx="2016125" cy="1728788"/>
            <a:chOff x="0" y="0"/>
            <a:chExt cx="1270" cy="1089"/>
          </a:xfrm>
        </p:grpSpPr>
        <p:sp>
          <p:nvSpPr>
            <p:cNvPr id="53253" name="Line 5"/>
            <p:cNvSpPr>
              <a:spLocks noChangeShapeType="1"/>
            </p:cNvSpPr>
            <p:nvPr/>
          </p:nvSpPr>
          <p:spPr bwMode="auto">
            <a:xfrm>
              <a:off x="0" y="1089"/>
              <a:ext cx="12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254" name="Line 6"/>
            <p:cNvSpPr>
              <a:spLocks noChangeShapeType="1"/>
            </p:cNvSpPr>
            <p:nvPr/>
          </p:nvSpPr>
          <p:spPr bwMode="auto">
            <a:xfrm flipH="1">
              <a:off x="0" y="0"/>
              <a:ext cx="635" cy="10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255" name="Line 7"/>
            <p:cNvSpPr>
              <a:spLocks noChangeShapeType="1"/>
            </p:cNvSpPr>
            <p:nvPr/>
          </p:nvSpPr>
          <p:spPr bwMode="auto">
            <a:xfrm>
              <a:off x="635" y="0"/>
              <a:ext cx="635" cy="10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2032000" y="31607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A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1258888" y="51577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B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6300788" y="32131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D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7380288" y="5445125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F</a:t>
            </a: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3563938" y="551656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E</a:t>
            </a:r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5580063" y="544512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07407E-6 L 0.44097 -4.07407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53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3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idx="1"/>
          </p:nvPr>
        </p:nvSpPr>
        <p:spPr>
          <a:xfrm>
            <a:off x="250825" y="0"/>
            <a:ext cx="8893175" cy="1196975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2800" b="1"/>
              <a:t>解：（</a:t>
            </a:r>
            <a:r>
              <a:rPr lang="en-US" sz="2800" b="1"/>
              <a:t>2</a:t>
            </a:r>
            <a:r>
              <a:rPr lang="zh-CN" altLang="en-US" sz="2800" b="1"/>
              <a:t>） 由</a:t>
            </a:r>
            <a:r>
              <a:rPr lang="en-US" sz="2800" b="1"/>
              <a:t>∠B</a:t>
            </a:r>
            <a:r>
              <a:rPr lang="zh-CN" altLang="en-US" sz="2800" b="1"/>
              <a:t>＜</a:t>
            </a:r>
            <a:r>
              <a:rPr lang="en-US" sz="2800" b="1"/>
              <a:t>90°</a:t>
            </a:r>
            <a:r>
              <a:rPr lang="zh-CN" altLang="en-US" sz="2800" b="1"/>
              <a:t>，过点</a:t>
            </a:r>
            <a:r>
              <a:rPr lang="en-US" sz="2800" b="1"/>
              <a:t>B</a:t>
            </a:r>
            <a:r>
              <a:rPr lang="zh-CN" altLang="en-US" sz="2800" b="1"/>
              <a:t>作</a:t>
            </a:r>
            <a:r>
              <a:rPr lang="en-US" sz="2800" b="1"/>
              <a:t>AE⊥BC,</a:t>
            </a:r>
            <a:r>
              <a:rPr lang="zh-CN" altLang="en-US" sz="2800" b="1"/>
              <a:t>垂足为</a:t>
            </a:r>
            <a:r>
              <a:rPr lang="en-US" sz="2800" b="1"/>
              <a:t>E</a:t>
            </a:r>
            <a:r>
              <a:rPr lang="zh-CN" altLang="en-US" sz="2800" b="1"/>
              <a:t>，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2771775" y="29972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A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6300788" y="32131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D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5795963" y="49418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F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1763713" y="5013325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B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4859338" y="501332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C</a:t>
            </a:r>
          </a:p>
        </p:txBody>
      </p:sp>
      <p:grpSp>
        <p:nvGrpSpPr>
          <p:cNvPr id="54280" name="Group 8"/>
          <p:cNvGrpSpPr/>
          <p:nvPr/>
        </p:nvGrpSpPr>
        <p:grpSpPr bwMode="auto">
          <a:xfrm>
            <a:off x="3059113" y="3429000"/>
            <a:ext cx="2952750" cy="1512888"/>
            <a:chOff x="0" y="0"/>
            <a:chExt cx="1679" cy="953"/>
          </a:xfrm>
        </p:grpSpPr>
        <p:sp>
          <p:nvSpPr>
            <p:cNvPr id="54281" name="Line 9"/>
            <p:cNvSpPr>
              <a:spLocks noChangeShapeType="1"/>
            </p:cNvSpPr>
            <p:nvPr/>
          </p:nvSpPr>
          <p:spPr bwMode="auto">
            <a:xfrm flipH="1">
              <a:off x="1134" y="0"/>
              <a:ext cx="545" cy="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282" name="Line 10"/>
            <p:cNvSpPr>
              <a:spLocks noChangeShapeType="1"/>
            </p:cNvSpPr>
            <p:nvPr/>
          </p:nvSpPr>
          <p:spPr bwMode="auto">
            <a:xfrm flipV="1">
              <a:off x="0" y="0"/>
              <a:ext cx="16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283" name="Line 11"/>
            <p:cNvSpPr>
              <a:spLocks noChangeShapeType="1"/>
            </p:cNvSpPr>
            <p:nvPr/>
          </p:nvSpPr>
          <p:spPr bwMode="auto">
            <a:xfrm flipH="1">
              <a:off x="227" y="953"/>
              <a:ext cx="9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4284" name="Line 12"/>
          <p:cNvSpPr>
            <a:spLocks noChangeShapeType="1"/>
          </p:cNvSpPr>
          <p:nvPr/>
        </p:nvSpPr>
        <p:spPr bwMode="auto">
          <a:xfrm>
            <a:off x="3059113" y="3429000"/>
            <a:ext cx="360362" cy="151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54285" name="Group 13"/>
          <p:cNvGrpSpPr/>
          <p:nvPr/>
        </p:nvGrpSpPr>
        <p:grpSpPr bwMode="auto">
          <a:xfrm>
            <a:off x="1763713" y="3429000"/>
            <a:ext cx="1920875" cy="2022475"/>
            <a:chOff x="0" y="0"/>
            <a:chExt cx="1210" cy="1274"/>
          </a:xfrm>
        </p:grpSpPr>
        <p:sp>
          <p:nvSpPr>
            <p:cNvPr id="54286" name="Text Box 14"/>
            <p:cNvSpPr txBox="1">
              <a:spLocks noChangeArrowheads="1"/>
            </p:cNvSpPr>
            <p:nvPr/>
          </p:nvSpPr>
          <p:spPr bwMode="auto">
            <a:xfrm>
              <a:off x="0" y="989"/>
              <a:ext cx="1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endParaRPr lang="en-US"/>
            </a:p>
          </p:txBody>
        </p:sp>
        <p:grpSp>
          <p:nvGrpSpPr>
            <p:cNvPr id="54287" name="Group 15"/>
            <p:cNvGrpSpPr/>
            <p:nvPr/>
          </p:nvGrpSpPr>
          <p:grpSpPr bwMode="auto">
            <a:xfrm>
              <a:off x="227" y="0"/>
              <a:ext cx="983" cy="1274"/>
              <a:chOff x="0" y="0"/>
              <a:chExt cx="983" cy="1274"/>
            </a:xfrm>
          </p:grpSpPr>
          <p:grpSp>
            <p:nvGrpSpPr>
              <p:cNvPr id="54288" name="Group 16"/>
              <p:cNvGrpSpPr/>
              <p:nvPr/>
            </p:nvGrpSpPr>
            <p:grpSpPr bwMode="auto">
              <a:xfrm>
                <a:off x="0" y="0"/>
                <a:ext cx="816" cy="953"/>
                <a:chOff x="0" y="0"/>
                <a:chExt cx="907" cy="953"/>
              </a:xfrm>
            </p:grpSpPr>
            <p:sp>
              <p:nvSpPr>
                <p:cNvPr id="54289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0" y="0"/>
                  <a:ext cx="680" cy="95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290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0" y="953"/>
                  <a:ext cx="90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54291" name="Text Box 19"/>
              <p:cNvSpPr txBox="1">
                <a:spLocks noChangeArrowheads="1"/>
              </p:cNvSpPr>
              <p:nvPr/>
            </p:nvSpPr>
            <p:spPr bwMode="auto">
              <a:xfrm>
                <a:off x="771" y="1043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endParaRPr lang="en-US"/>
              </a:p>
            </p:txBody>
          </p:sp>
        </p:grpSp>
      </p:grp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3400425" y="496093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E</a:t>
            </a:r>
          </a:p>
        </p:txBody>
      </p:sp>
      <p:sp>
        <p:nvSpPr>
          <p:cNvPr id="54293" name="Text Box 21"/>
          <p:cNvSpPr txBox="1">
            <a:spLocks noChangeArrowheads="1"/>
          </p:cNvSpPr>
          <p:nvPr/>
        </p:nvSpPr>
        <p:spPr bwMode="auto">
          <a:xfrm>
            <a:off x="2771775" y="49403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/>
              <a:t>E</a:t>
            </a:r>
          </a:p>
        </p:txBody>
      </p:sp>
      <p:grpSp>
        <p:nvGrpSpPr>
          <p:cNvPr id="54294" name="Group 22"/>
          <p:cNvGrpSpPr/>
          <p:nvPr/>
        </p:nvGrpSpPr>
        <p:grpSpPr bwMode="auto">
          <a:xfrm>
            <a:off x="2843213" y="3429000"/>
            <a:ext cx="576262" cy="1951038"/>
            <a:chOff x="0" y="0"/>
            <a:chExt cx="363" cy="1229"/>
          </a:xfrm>
        </p:grpSpPr>
        <p:grpSp>
          <p:nvGrpSpPr>
            <p:cNvPr id="54295" name="Group 23"/>
            <p:cNvGrpSpPr/>
            <p:nvPr/>
          </p:nvGrpSpPr>
          <p:grpSpPr bwMode="auto">
            <a:xfrm>
              <a:off x="0" y="953"/>
              <a:ext cx="363" cy="276"/>
              <a:chOff x="0" y="0"/>
              <a:chExt cx="363" cy="276"/>
            </a:xfrm>
          </p:grpSpPr>
          <p:sp>
            <p:nvSpPr>
              <p:cNvPr id="54296" name="Text Box 24"/>
              <p:cNvSpPr txBox="1">
                <a:spLocks noChangeArrowheads="1"/>
              </p:cNvSpPr>
              <p:nvPr/>
            </p:nvSpPr>
            <p:spPr bwMode="auto">
              <a:xfrm>
                <a:off x="0" y="45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endParaRPr lang="en-US"/>
              </a:p>
            </p:txBody>
          </p:sp>
          <p:sp>
            <p:nvSpPr>
              <p:cNvPr id="54297" name="Line 25"/>
              <p:cNvSpPr>
                <a:spLocks noChangeShapeType="1"/>
              </p:cNvSpPr>
              <p:nvPr/>
            </p:nvSpPr>
            <p:spPr bwMode="auto">
              <a:xfrm>
                <a:off x="136" y="0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4298" name="Line 26"/>
            <p:cNvSpPr>
              <a:spLocks noChangeShapeType="1"/>
            </p:cNvSpPr>
            <p:nvPr/>
          </p:nvSpPr>
          <p:spPr bwMode="auto">
            <a:xfrm>
              <a:off x="136" y="0"/>
              <a:ext cx="0" cy="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4299" name="Group 27"/>
          <p:cNvGrpSpPr/>
          <p:nvPr/>
        </p:nvGrpSpPr>
        <p:grpSpPr bwMode="auto">
          <a:xfrm>
            <a:off x="1763713" y="3429000"/>
            <a:ext cx="1489075" cy="1951038"/>
            <a:chOff x="0" y="0"/>
            <a:chExt cx="938" cy="1229"/>
          </a:xfrm>
        </p:grpSpPr>
        <p:sp>
          <p:nvSpPr>
            <p:cNvPr id="54300" name="Text Box 28"/>
            <p:cNvSpPr txBox="1">
              <a:spLocks noChangeArrowheads="1"/>
            </p:cNvSpPr>
            <p:nvPr/>
          </p:nvSpPr>
          <p:spPr bwMode="auto">
            <a:xfrm>
              <a:off x="0" y="862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endParaRPr lang="en-US"/>
            </a:p>
          </p:txBody>
        </p:sp>
        <p:sp>
          <p:nvSpPr>
            <p:cNvPr id="54301" name="Text Box 29"/>
            <p:cNvSpPr txBox="1">
              <a:spLocks noChangeArrowheads="1"/>
            </p:cNvSpPr>
            <p:nvPr/>
          </p:nvSpPr>
          <p:spPr bwMode="auto">
            <a:xfrm>
              <a:off x="726" y="998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endParaRPr lang="en-US"/>
            </a:p>
          </p:txBody>
        </p:sp>
        <p:sp>
          <p:nvSpPr>
            <p:cNvPr id="54302" name="AutoShape 30"/>
            <p:cNvSpPr>
              <a:spLocks noChangeArrowheads="1"/>
            </p:cNvSpPr>
            <p:nvPr/>
          </p:nvSpPr>
          <p:spPr bwMode="auto">
            <a:xfrm flipH="1">
              <a:off x="227" y="0"/>
              <a:ext cx="589" cy="953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303" name="Rectangle 31"/>
            <p:cNvSpPr>
              <a:spLocks noChangeArrowheads="1"/>
            </p:cNvSpPr>
            <p:nvPr/>
          </p:nvSpPr>
          <p:spPr bwMode="auto">
            <a:xfrm rot="5400000">
              <a:off x="641" y="761"/>
              <a:ext cx="2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/>
                <a:t>∟</a:t>
              </a:r>
            </a:p>
          </p:txBody>
        </p:sp>
      </p:grpSp>
      <p:sp>
        <p:nvSpPr>
          <p:cNvPr id="54304" name="Rectangle 32"/>
          <p:cNvSpPr>
            <a:spLocks noChangeArrowheads="1"/>
          </p:cNvSpPr>
          <p:nvPr/>
        </p:nvSpPr>
        <p:spPr bwMode="auto">
          <a:xfrm>
            <a:off x="430213" y="620713"/>
            <a:ext cx="8713787" cy="119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3200" b="1"/>
              <a:t>点</a:t>
            </a:r>
            <a:r>
              <a:rPr lang="en-US" sz="3200" b="1"/>
              <a:t>E</a:t>
            </a:r>
            <a:r>
              <a:rPr lang="zh-CN" altLang="en-US" sz="3200" b="1"/>
              <a:t>在线段</a:t>
            </a:r>
            <a:r>
              <a:rPr lang="en-US" sz="3200" b="1"/>
              <a:t>BC</a:t>
            </a:r>
            <a:r>
              <a:rPr lang="zh-CN" altLang="en-US" sz="3200" b="1"/>
              <a:t>上，平移⊿</a:t>
            </a:r>
            <a:r>
              <a:rPr lang="en-US" sz="3200" b="1"/>
              <a:t>ABC</a:t>
            </a:r>
            <a:r>
              <a:rPr lang="zh-CN" altLang="en-US" sz="3200" b="1"/>
              <a:t>后所得到的平行四边形</a:t>
            </a:r>
            <a:r>
              <a:rPr lang="en-US" sz="3200" b="1"/>
              <a:t>ACFD</a:t>
            </a:r>
            <a:r>
              <a:rPr lang="zh-CN" altLang="en-US" sz="3200" b="1"/>
              <a:t>就是矩形</a:t>
            </a:r>
            <a:r>
              <a:rPr lang="en-US" sz="3200" b="1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4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4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7037E-7 L 0.32292 -3.7037E-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542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4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8" grpId="0" autoUpdateAnimBg="0"/>
      <p:bldP spid="54292" grpId="0" autoUpdateAnimBg="0"/>
      <p:bldP spid="54293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">
  <a:themeElements>
    <a:clrScheme name="药剂师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药剂师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药剂师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0</TotalTime>
  <Words>2025</Words>
  <Application>Microsoft Office PowerPoint</Application>
  <PresentationFormat>全屏显示(4:3)</PresentationFormat>
  <Paragraphs>228</Paragraphs>
  <Slides>24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7" baseType="lpstr">
      <vt:lpstr>BatangChe</vt:lpstr>
      <vt:lpstr>黑体</vt:lpstr>
      <vt:lpstr>隶书</vt:lpstr>
      <vt:lpstr>宋体</vt:lpstr>
      <vt:lpstr>微软雅黑</vt:lpstr>
      <vt:lpstr>幼圆</vt:lpstr>
      <vt:lpstr>Arial</vt:lpstr>
      <vt:lpstr>Book Antiqua</vt:lpstr>
      <vt:lpstr>Calibri</vt:lpstr>
      <vt:lpstr>Century Gothic</vt:lpstr>
      <vt:lpstr>Courier New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2022-01-05T01:33:53Z</dcterms:created>
  <dcterms:modified xsi:type="dcterms:W3CDTF">2023-01-16T20:36:10Z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3970A246DB744830AA524EC3AECECFF9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