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718" r:id="rId3"/>
    <p:sldId id="413" r:id="rId4"/>
    <p:sldId id="410" r:id="rId5"/>
    <p:sldId id="310" r:id="rId6"/>
    <p:sldId id="597" r:id="rId7"/>
    <p:sldId id="671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643" r:id="rId17"/>
    <p:sldId id="705" r:id="rId18"/>
    <p:sldId id="736" r:id="rId19"/>
    <p:sldId id="739" r:id="rId20"/>
    <p:sldId id="737" r:id="rId21"/>
    <p:sldId id="706" r:id="rId22"/>
    <p:sldId id="658" r:id="rId23"/>
    <p:sldId id="657" r:id="rId24"/>
    <p:sldId id="319" r:id="rId25"/>
    <p:sldId id="25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思源黑体 CN Bold" panose="02010600030101010101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FandolFang R" panose="02010600030101010101" charset="-122"/>
      <p:regular r:id="rId36"/>
    </p:embeddedFont>
    <p:embeddedFont>
      <p:font typeface="等线" panose="02010600030101010101" pitchFamily="2" charset="-122"/>
      <p:regular r:id="rId37"/>
      <p:bold r:id="rId38"/>
    </p:embeddedFont>
    <p:embeddedFont>
      <p:font typeface="优设标题黑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49929EF-50D2-42A4-819E-5D016BBB3456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EA5F3A39-F30E-44E6-8148-34AF45E1994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272825" y="0"/>
            <a:ext cx="243456" cy="923827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44538" y="452438"/>
            <a:ext cx="2470150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空心弧 33"/>
          <p:cNvSpPr/>
          <p:nvPr/>
        </p:nvSpPr>
        <p:spPr>
          <a:xfrm rot="9978931" flipH="1">
            <a:off x="-217404" y="-5635055"/>
            <a:ext cx="7549553" cy="7549553"/>
          </a:xfrm>
          <a:prstGeom prst="blockArc">
            <a:avLst>
              <a:gd name="adj1" fmla="val 10800000"/>
              <a:gd name="adj2" fmla="val 20609865"/>
              <a:gd name="adj3" fmla="val 1778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7" name="空心弧 36"/>
          <p:cNvSpPr/>
          <p:nvPr/>
        </p:nvSpPr>
        <p:spPr>
          <a:xfrm rot="17720506" flipH="1">
            <a:off x="11301009" y="4718117"/>
            <a:ext cx="3326924" cy="3326924"/>
          </a:xfrm>
          <a:prstGeom prst="blockArc">
            <a:avLst>
              <a:gd name="adj1" fmla="val 10800000"/>
              <a:gd name="adj2" fmla="val 2023149"/>
              <a:gd name="adj3" fmla="val 328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1275442" y="0"/>
            <a:ext cx="243457" cy="1126986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77232" y="1017293"/>
            <a:ext cx="4205566" cy="5010150"/>
            <a:chOff x="677232" y="1017293"/>
            <a:chExt cx="4205566" cy="5010150"/>
          </a:xfrm>
        </p:grpSpPr>
        <p:sp>
          <p:nvSpPr>
            <p:cNvPr id="35" name="矩形 34"/>
            <p:cNvSpPr/>
            <p:nvPr/>
          </p:nvSpPr>
          <p:spPr>
            <a:xfrm flipH="1">
              <a:off x="1220468" y="1555682"/>
              <a:ext cx="2677659" cy="3933372"/>
            </a:xfrm>
            <a:prstGeom prst="rect">
              <a:avLst/>
            </a:prstGeom>
            <a:gradFill>
              <a:gsLst>
                <a:gs pos="100000">
                  <a:srgbClr val="B5021F"/>
                </a:gs>
                <a:gs pos="0">
                  <a:srgbClr val="F0002D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16200000" flipH="1">
              <a:off x="-1140022" y="3372936"/>
              <a:ext cx="3933372" cy="298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7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语文精品课件一年级下册 </a:t>
              </a:r>
              <a:r>
                <a:rPr lang="en-US" altLang="zh-CN" sz="1000" dirty="0">
                  <a:solidFill>
                    <a:schemeClr val="bg1">
                      <a:lumMod val="7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1.2</a:t>
              </a:r>
            </a:p>
          </p:txBody>
        </p:sp>
        <p:pic>
          <p:nvPicPr>
            <p:cNvPr id="40" name="图片 39" descr="图片包含 游戏机, 建筑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0" t="4613" r="3442" b="11998"/>
            <a:stretch>
              <a:fillRect/>
            </a:stretch>
          </p:blipFill>
          <p:spPr>
            <a:xfrm>
              <a:off x="1542698" y="1017293"/>
              <a:ext cx="3340100" cy="5010150"/>
            </a:xfrm>
            <a:custGeom>
              <a:avLst/>
              <a:gdLst>
                <a:gd name="connsiteX0" fmla="*/ 0 w 3340100"/>
                <a:gd name="connsiteY0" fmla="*/ 0 h 5010150"/>
                <a:gd name="connsiteX1" fmla="*/ 3340100 w 3340100"/>
                <a:gd name="connsiteY1" fmla="*/ 0 h 5010150"/>
                <a:gd name="connsiteX2" fmla="*/ 3340100 w 3340100"/>
                <a:gd name="connsiteY2" fmla="*/ 5010150 h 5010150"/>
                <a:gd name="connsiteX3" fmla="*/ 0 w 3340100"/>
                <a:gd name="connsiteY3" fmla="*/ 5010150 h 501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100" h="5010150">
                  <a:moveTo>
                    <a:pt x="0" y="0"/>
                  </a:moveTo>
                  <a:lnTo>
                    <a:pt x="3340100" y="0"/>
                  </a:lnTo>
                  <a:lnTo>
                    <a:pt x="3340100" y="5010150"/>
                  </a:lnTo>
                  <a:lnTo>
                    <a:pt x="0" y="5010150"/>
                  </a:lnTo>
                  <a:close/>
                </a:path>
              </a:pathLst>
            </a:custGeom>
          </p:spPr>
        </p:pic>
      </p:grpSp>
      <p:grpSp>
        <p:nvGrpSpPr>
          <p:cNvPr id="44" name="组合 43"/>
          <p:cNvGrpSpPr/>
          <p:nvPr/>
        </p:nvGrpSpPr>
        <p:grpSpPr>
          <a:xfrm>
            <a:off x="6096753" y="4951829"/>
            <a:ext cx="1606261" cy="367276"/>
            <a:chOff x="4800081" y="5275552"/>
            <a:chExt cx="2591838" cy="539860"/>
          </a:xfrm>
        </p:grpSpPr>
        <p:sp>
          <p:nvSpPr>
            <p:cNvPr id="45" name="圆角矩形 10"/>
            <p:cNvSpPr/>
            <p:nvPr/>
          </p:nvSpPr>
          <p:spPr>
            <a:xfrm>
              <a:off x="4800081" y="5275552"/>
              <a:ext cx="2591838" cy="5398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5000">
                  <a:srgbClr val="C91910"/>
                </a:gs>
                <a:gs pos="11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9191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35228" y="5297808"/>
              <a:ext cx="1682288" cy="49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87110" y="1501775"/>
            <a:ext cx="5895975" cy="2565401"/>
            <a:chOff x="6086813" y="2101691"/>
            <a:chExt cx="5686423" cy="2565419"/>
          </a:xfrm>
        </p:grpSpPr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6155634" y="3673757"/>
              <a:ext cx="5105400" cy="49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3765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</a:rPr>
                <a:t>语文精品课件一年级下册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</a:rPr>
                <a:t>1.2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endParaRPr>
            </a:p>
          </p:txBody>
        </p:sp>
        <p:sp>
          <p:nvSpPr>
            <p:cNvPr id="48" name="矩形 259"/>
            <p:cNvSpPr>
              <a:spLocks noChangeArrowheads="1"/>
            </p:cNvSpPr>
            <p:nvPr/>
          </p:nvSpPr>
          <p:spPr bwMode="auto">
            <a:xfrm>
              <a:off x="6099513" y="2101691"/>
              <a:ext cx="4512491" cy="1769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3765">
                <a:buNone/>
              </a:pPr>
              <a:r>
                <a:rPr lang="zh-CN" altLang="en-US" sz="11500" cap="all" dirty="0">
                  <a:gradFill flip="none" rotWithShape="1">
                    <a:gsLst>
                      <a:gs pos="11000">
                        <a:srgbClr val="FF0000"/>
                      </a:gs>
                      <a:gs pos="79000">
                        <a:srgbClr val="BF0221"/>
                      </a:gs>
                    </a:gsLst>
                    <a:lin ang="27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  <a:sym typeface="Arial" panose="020B0604020202020204" pitchFamily="34" charset="0"/>
                </a:rPr>
                <a:t>姓氏歌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086813" y="4414378"/>
              <a:ext cx="3000037" cy="252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授课人：某某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59108" y="4283777"/>
              <a:ext cx="5614128" cy="0"/>
            </a:xfrm>
            <a:prstGeom prst="line">
              <a:avLst/>
            </a:prstGeom>
            <a:ln w="15875">
              <a:gradFill flip="none" rotWithShape="1">
                <a:gsLst>
                  <a:gs pos="100000">
                    <a:srgbClr val="501816">
                      <a:alpha val="0"/>
                    </a:srgbClr>
                  </a:gs>
                  <a:gs pos="0">
                    <a:srgbClr val="C9191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66295" y="1278792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shén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234630" y="257101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57101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什么   为什么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妈妈什么时候来接我啊？</a:t>
            </a:r>
          </a:p>
        </p:txBody>
      </p:sp>
      <p:pic>
        <p:nvPicPr>
          <p:cNvPr id="5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4205" y="2489102"/>
            <a:ext cx="2668905" cy="2759710"/>
          </a:xfrm>
          <a:prstGeom prst="rect">
            <a:avLst/>
          </a:prstGeom>
        </p:spPr>
      </p:pic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66310" y="1988475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76776" y="199790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27890" y="1278792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me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5260" y="257101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57101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丿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什么  怎么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天黑了，小鸟怎么还不回家呀？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6940" y="198847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7406" y="199790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么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8790" y="2477672"/>
            <a:ext cx="2931795" cy="27711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375465" y="1279427"/>
            <a:ext cx="180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shuāng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5260" y="257165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57165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双方    一双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妈妈给我买了一双新鞋子。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6940" y="198911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7406" y="199853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双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5947" y="2571017"/>
            <a:ext cx="2697480" cy="272478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26940" y="129540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guó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5260" y="258762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58762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全包围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中国   祖国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我爱我的祖国母亲。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6940" y="200508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7406" y="20145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国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0867" y="2587625"/>
            <a:ext cx="2911688" cy="272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26925" y="130810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wáng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5260" y="260032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60032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王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国王   王子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你听过《青蛙王子》的故事吗？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6940" y="201778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7406" y="20272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王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9958" y="2587625"/>
            <a:ext cx="2850797" cy="2861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563425" y="130810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fāng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5260" y="260032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4270" y="260032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方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方向   方便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现在交通四通八达，出门坐车很方便。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26940" y="201778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37406" y="20272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方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9920" y="2600325"/>
            <a:ext cx="2870835" cy="294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5568" y="1749138"/>
            <a:ext cx="6768752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你姓 什么？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我姓李。</a:t>
            </a:r>
            <a:endParaRPr kumimoji="0" lang="en-US" altLang="zh-CN" sz="34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 么李？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木子李。</a:t>
            </a:r>
            <a:endParaRPr kumimoji="0" lang="en-US" altLang="zh-CN" sz="34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他姓 什么？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他姓 张。</a:t>
            </a:r>
            <a:endParaRPr kumimoji="0" lang="en-US" altLang="zh-CN" sz="34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什么张？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弓 长 张。</a:t>
            </a:r>
            <a:endParaRPr kumimoji="0" lang="en-US" altLang="zh-CN" sz="34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古月胡，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口天吴，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双人徐，</a:t>
            </a:r>
            <a:r>
              <a:rPr kumimoji="0" lang="en-US" altLang="zh-CN" sz="34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4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言午许。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2841025" y="1592104"/>
            <a:ext cx="65055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nǐ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2841025" y="2384192"/>
            <a:ext cx="55768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me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mù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2887930" y="4720386"/>
            <a:ext cx="60737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yuè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hú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kǒu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tiān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wú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480985" y="5440466"/>
            <a:ext cx="59769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shuānɡ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rén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yán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xǔ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2888015" y="3061345"/>
            <a:ext cx="68659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 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2887762" y="3861435"/>
            <a:ext cx="63674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ɡōnɡ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chánɡ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</a:p>
        </p:txBody>
      </p:sp>
      <p:sp>
        <p:nvSpPr>
          <p:cNvPr id="5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2070100" y="1269999"/>
            <a:ext cx="7391400" cy="5436137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702087" y="950829"/>
            <a:ext cx="2907030" cy="1941105"/>
          </a:xfrm>
          <a:prstGeom prst="wedgeRoundRectCallout">
            <a:avLst>
              <a:gd name="adj1" fmla="val -62865"/>
              <a:gd name="adj2" fmla="val 49784"/>
              <a:gd name="adj3" fmla="val 16667"/>
            </a:avLst>
          </a:prstGeom>
          <a:solidFill>
            <a:schemeClr val="bg1"/>
          </a:solidFill>
          <a:ln w="9525">
            <a:solidFill>
              <a:srgbClr val="E4012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“胡”和“吴”声母不同；“许”和“徐”的声调不同。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6344099" y="1435735"/>
            <a:ext cx="4176463" cy="507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你姓什么？我姓李。</a:t>
            </a:r>
            <a:endParaRPr kumimoji="0" lang="en-US" altLang="zh-CN" sz="3000" b="0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什么李？木子李。</a:t>
            </a:r>
            <a:endParaRPr kumimoji="0" lang="en-US" altLang="zh-CN" sz="3000" b="0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他姓什么？他姓张。</a:t>
            </a:r>
            <a:endParaRPr kumimoji="0" lang="en-US" altLang="zh-CN" sz="3000" b="0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什么张？弓长张。</a:t>
            </a:r>
            <a:endParaRPr kumimoji="0" lang="en-US" altLang="zh-CN" sz="3000" b="0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古月胡，口天吴，</a:t>
            </a:r>
            <a:endParaRPr kumimoji="0" lang="en-US" altLang="zh-CN" sz="3000" b="0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双人徐，言午许。</a:t>
            </a:r>
          </a:p>
        </p:txBody>
      </p:sp>
      <p:sp>
        <p:nvSpPr>
          <p:cNvPr id="33" name="椭圆 32"/>
          <p:cNvSpPr/>
          <p:nvPr/>
        </p:nvSpPr>
        <p:spPr>
          <a:xfrm>
            <a:off x="9520555" y="1647825"/>
            <a:ext cx="457200" cy="599440"/>
          </a:xfrm>
          <a:prstGeom prst="ellipse">
            <a:avLst/>
          </a:prstGeom>
          <a:grpFill/>
          <a:ln w="3810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512935" y="3307715"/>
            <a:ext cx="471805" cy="506730"/>
          </a:xfrm>
          <a:prstGeom prst="ellipse">
            <a:avLst/>
          </a:prstGeom>
          <a:grpFill/>
          <a:ln w="3810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237536" y="5016319"/>
            <a:ext cx="432026" cy="485851"/>
          </a:xfrm>
          <a:prstGeom prst="ellipse">
            <a:avLst/>
          </a:prstGeom>
          <a:grpFill/>
          <a:ln w="3810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338353" y="5806544"/>
            <a:ext cx="432026" cy="485851"/>
          </a:xfrm>
          <a:prstGeom prst="ellipse">
            <a:avLst/>
          </a:prstGeom>
          <a:grpFill/>
          <a:ln w="28575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068725" y="5016604"/>
            <a:ext cx="432026" cy="485851"/>
          </a:xfrm>
          <a:prstGeom prst="ellipse">
            <a:avLst/>
          </a:prstGeom>
          <a:grpFill/>
          <a:ln w="3810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5" name="TextBox 2"/>
          <p:cNvSpPr txBox="1"/>
          <p:nvPr/>
        </p:nvSpPr>
        <p:spPr>
          <a:xfrm>
            <a:off x="6267450" y="1286510"/>
            <a:ext cx="5652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nǐ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</a:p>
        </p:txBody>
      </p:sp>
      <p:sp>
        <p:nvSpPr>
          <p:cNvPr id="96" name="TextBox 11"/>
          <p:cNvSpPr txBox="1"/>
          <p:nvPr/>
        </p:nvSpPr>
        <p:spPr>
          <a:xfrm>
            <a:off x="6256020" y="2152650"/>
            <a:ext cx="5652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mù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lǐ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</a:p>
        </p:txBody>
      </p:sp>
      <p:sp>
        <p:nvSpPr>
          <p:cNvPr id="97" name="TextBox 13"/>
          <p:cNvSpPr txBox="1"/>
          <p:nvPr/>
        </p:nvSpPr>
        <p:spPr>
          <a:xfrm>
            <a:off x="6391275" y="2901950"/>
            <a:ext cx="5671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</a:p>
        </p:txBody>
      </p:sp>
      <p:sp>
        <p:nvSpPr>
          <p:cNvPr id="98" name="TextBox 13"/>
          <p:cNvSpPr txBox="1"/>
          <p:nvPr/>
        </p:nvSpPr>
        <p:spPr>
          <a:xfrm>
            <a:off x="6186170" y="3729355"/>
            <a:ext cx="5976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shén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me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ɡōnɡ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chánɡ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zhānɡ</a:t>
            </a:r>
          </a:p>
        </p:txBody>
      </p:sp>
      <p:sp>
        <p:nvSpPr>
          <p:cNvPr id="99" name="TextBox 13"/>
          <p:cNvSpPr txBox="1"/>
          <p:nvPr/>
        </p:nvSpPr>
        <p:spPr>
          <a:xfrm>
            <a:off x="6390987" y="4451211"/>
            <a:ext cx="607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yuè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hú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kǒu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tiān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wú</a:t>
            </a:r>
          </a:p>
        </p:txBody>
      </p:sp>
      <p:sp>
        <p:nvSpPr>
          <p:cNvPr id="100" name="TextBox 13"/>
          <p:cNvSpPr txBox="1"/>
          <p:nvPr/>
        </p:nvSpPr>
        <p:spPr>
          <a:xfrm>
            <a:off x="6093262" y="5302524"/>
            <a:ext cx="59769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shuānɡ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rén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yán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wǔ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xǔ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95556" y="2247265"/>
            <a:ext cx="3911156" cy="3298191"/>
            <a:chOff x="1289485" y="2451537"/>
            <a:chExt cx="3911156" cy="3298191"/>
          </a:xfrm>
        </p:grpSpPr>
        <p:sp>
          <p:nvSpPr>
            <p:cNvPr id="101" name="文本框 100"/>
            <p:cNvSpPr txBox="1"/>
            <p:nvPr/>
          </p:nvSpPr>
          <p:spPr>
            <a:xfrm>
              <a:off x="1289485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木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958874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子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627788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李</a:t>
              </a:r>
            </a:p>
          </p:txBody>
        </p:sp>
        <p:sp>
          <p:nvSpPr>
            <p:cNvPr id="104" name="加号 103"/>
            <p:cNvSpPr/>
            <p:nvPr/>
          </p:nvSpPr>
          <p:spPr>
            <a:xfrm>
              <a:off x="1810694" y="3903341"/>
              <a:ext cx="216251" cy="216251"/>
            </a:xfrm>
            <a:prstGeom prst="mathPlus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等于号 104"/>
            <p:cNvSpPr/>
            <p:nvPr/>
          </p:nvSpPr>
          <p:spPr>
            <a:xfrm>
              <a:off x="2480083" y="3930253"/>
              <a:ext cx="215775" cy="162427"/>
            </a:xfrm>
            <a:prstGeom prst="mathEqual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3281947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弓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3946892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长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4611361" y="3719684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张</a:t>
              </a:r>
            </a:p>
          </p:txBody>
        </p:sp>
        <p:sp>
          <p:nvSpPr>
            <p:cNvPr id="109" name="加号 108"/>
            <p:cNvSpPr/>
            <p:nvPr/>
          </p:nvSpPr>
          <p:spPr>
            <a:xfrm>
              <a:off x="3800934" y="3903341"/>
              <a:ext cx="216251" cy="216251"/>
            </a:xfrm>
            <a:prstGeom prst="mathPlus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等于号 109"/>
            <p:cNvSpPr/>
            <p:nvPr/>
          </p:nvSpPr>
          <p:spPr>
            <a:xfrm>
              <a:off x="4465879" y="3930253"/>
              <a:ext cx="215775" cy="162427"/>
            </a:xfrm>
            <a:prstGeom prst="mathEqual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289800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古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955000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月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2619849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胡</a:t>
              </a:r>
            </a:p>
          </p:txBody>
        </p:sp>
        <p:sp>
          <p:nvSpPr>
            <p:cNvPr id="114" name="加号 113"/>
            <p:cNvSpPr/>
            <p:nvPr/>
          </p:nvSpPr>
          <p:spPr>
            <a:xfrm>
              <a:off x="1808914" y="4539385"/>
              <a:ext cx="216251" cy="216251"/>
            </a:xfrm>
            <a:prstGeom prst="mathPlus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5" name="等于号 114"/>
            <p:cNvSpPr/>
            <p:nvPr/>
          </p:nvSpPr>
          <p:spPr>
            <a:xfrm>
              <a:off x="2474115" y="4557975"/>
              <a:ext cx="215900" cy="179070"/>
            </a:xfrm>
            <a:prstGeom prst="mathEqual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281947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口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946892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天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4611361" y="4355728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吴</a:t>
              </a:r>
            </a:p>
          </p:txBody>
        </p:sp>
        <p:sp>
          <p:nvSpPr>
            <p:cNvPr id="119" name="加号 118"/>
            <p:cNvSpPr/>
            <p:nvPr/>
          </p:nvSpPr>
          <p:spPr>
            <a:xfrm>
              <a:off x="3800934" y="4539385"/>
              <a:ext cx="216251" cy="216251"/>
            </a:xfrm>
            <a:prstGeom prst="mathPlus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0" name="等于号 119"/>
            <p:cNvSpPr/>
            <p:nvPr/>
          </p:nvSpPr>
          <p:spPr>
            <a:xfrm>
              <a:off x="4465879" y="4566297"/>
              <a:ext cx="215775" cy="162427"/>
            </a:xfrm>
            <a:prstGeom prst="mathEqual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2182760" y="5166163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言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2883582" y="5166163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午</a:t>
              </a: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3583928" y="5166163"/>
              <a:ext cx="58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许</a:t>
              </a:r>
            </a:p>
          </p:txBody>
        </p:sp>
        <p:sp>
          <p:nvSpPr>
            <p:cNvPr id="124" name="加号 123"/>
            <p:cNvSpPr/>
            <p:nvPr/>
          </p:nvSpPr>
          <p:spPr>
            <a:xfrm>
              <a:off x="2719685" y="5349820"/>
              <a:ext cx="216251" cy="216251"/>
            </a:xfrm>
            <a:prstGeom prst="mathPlus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5" name="等于号 124"/>
            <p:cNvSpPr/>
            <p:nvPr/>
          </p:nvSpPr>
          <p:spPr>
            <a:xfrm>
              <a:off x="3420508" y="5376732"/>
              <a:ext cx="215775" cy="162427"/>
            </a:xfrm>
            <a:prstGeom prst="mathEqual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6" name="棱台 125"/>
            <p:cNvSpPr/>
            <p:nvPr/>
          </p:nvSpPr>
          <p:spPr>
            <a:xfrm>
              <a:off x="1779159" y="2451537"/>
              <a:ext cx="2936409" cy="773994"/>
            </a:xfrm>
            <a:prstGeom prst="bevel">
              <a:avLst/>
            </a:prstGeom>
            <a:solidFill>
              <a:schemeClr val="bg1"/>
            </a:solidFill>
            <a:ln>
              <a:solidFill>
                <a:srgbClr val="E4012A"/>
              </a:solidFill>
            </a:ln>
            <a:effectLst>
              <a:outerShdw blurRad="50800" dir="21594000" sy="23000" kx="12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楷体" panose="02010609060101010101" pitchFamily="49" charset="-122"/>
                </a:rPr>
                <a:t>加一加识字</a:t>
              </a:r>
            </a:p>
          </p:txBody>
        </p:sp>
      </p:grpSp>
      <p:sp>
        <p:nvSpPr>
          <p:cNvPr id="127" name="椭圆 126"/>
          <p:cNvSpPr/>
          <p:nvPr/>
        </p:nvSpPr>
        <p:spPr>
          <a:xfrm>
            <a:off x="9076345" y="5836389"/>
            <a:ext cx="432026" cy="485851"/>
          </a:xfrm>
          <a:prstGeom prst="ellipse">
            <a:avLst/>
          </a:prstGeom>
          <a:grpFill/>
          <a:ln w="3810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1" name="矩形: 圆角 80"/>
          <p:cNvSpPr/>
          <p:nvPr/>
        </p:nvSpPr>
        <p:spPr>
          <a:xfrm>
            <a:off x="647700" y="1016000"/>
            <a:ext cx="10896600" cy="5448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 bldLvl="0" animBg="1"/>
      <p:bldP spid="36" grpId="0" bldLvl="0" animBg="1"/>
      <p:bldP spid="38" grpId="0" bldLvl="0" animBg="1"/>
      <p:bldP spid="41" grpId="0" bldLvl="0" animBg="1"/>
      <p:bldP spid="12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64173" y="2504092"/>
            <a:ext cx="1920895" cy="796469"/>
          </a:xfrm>
          <a:prstGeom prst="cloud">
            <a:avLst/>
          </a:prstGeom>
          <a:noFill/>
          <a:ln>
            <a:solidFill>
              <a:srgbClr val="E4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说偏旁</a:t>
            </a:r>
          </a:p>
        </p:txBody>
      </p:sp>
      <p:sp>
        <p:nvSpPr>
          <p:cNvPr id="3" name="右箭头 2"/>
          <p:cNvSpPr/>
          <p:nvPr/>
        </p:nvSpPr>
        <p:spPr>
          <a:xfrm rot="5400000">
            <a:off x="5425783" y="3195051"/>
            <a:ext cx="215775" cy="1619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9159" y="354102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双人旁</a:t>
            </a:r>
          </a:p>
        </p:txBody>
      </p:sp>
      <p:sp>
        <p:nvSpPr>
          <p:cNvPr id="6" name="右箭头 5"/>
          <p:cNvSpPr/>
          <p:nvPr/>
        </p:nvSpPr>
        <p:spPr>
          <a:xfrm>
            <a:off x="6489697" y="3720753"/>
            <a:ext cx="215775" cy="1619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99780" y="354102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双人徐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63416" y="2215375"/>
            <a:ext cx="1125260" cy="1168539"/>
          </a:xfrm>
          <a:prstGeom prst="teardrop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09159" y="1658678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什么徐？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93678" y="165867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双人徐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18760" y="2355992"/>
            <a:ext cx="839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徐</a:t>
            </a:r>
          </a:p>
        </p:txBody>
      </p:sp>
      <p:sp>
        <p:nvSpPr>
          <p:cNvPr id="14" name="矩形 13"/>
          <p:cNvSpPr/>
          <p:nvPr/>
        </p:nvSpPr>
        <p:spPr>
          <a:xfrm>
            <a:off x="5347335" y="2503947"/>
            <a:ext cx="315595" cy="6203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1653" y="4451675"/>
            <a:ext cx="8608695" cy="571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你能用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说偏旁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的方法介绍下面的姓氏吗？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16712" y="5244824"/>
            <a:ext cx="538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51757" y="4986131"/>
            <a:ext cx="722531" cy="1039356"/>
          </a:xfrm>
          <a:prstGeom prst="leftArrow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32530" y="4986131"/>
            <a:ext cx="1767205" cy="1039356"/>
          </a:xfrm>
          <a:prstGeom prst="lef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立刀刘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31735" y="4986131"/>
            <a:ext cx="1699895" cy="1039356"/>
          </a:xfrm>
          <a:prstGeom prst="lef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草头黄</a:t>
            </a:r>
          </a:p>
        </p:txBody>
      </p:sp>
      <p:sp>
        <p:nvSpPr>
          <p:cNvPr id="7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6" grpId="0" bldLvl="0" animBg="1"/>
      <p:bldP spid="8" grpId="0"/>
      <p:bldP spid="9" grpId="0" bldLvl="0" animBg="1"/>
      <p:bldP spid="10" grpId="0"/>
      <p:bldP spid="11" grpId="0"/>
      <p:bldP spid="12" grpId="0"/>
      <p:bldP spid="14" grpId="0" bldLvl="0" animBg="1"/>
      <p:bldP spid="13" grpId="0"/>
      <p:bldP spid="20" grpId="0"/>
      <p:bldP spid="23" grpId="0"/>
      <p:bldP spid="25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73632" y="1824089"/>
            <a:ext cx="8067675" cy="4159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中 国姓 氏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有 很 多，</a:t>
            </a:r>
            <a:endParaRPr kumimoji="0" lang="en-US" altLang="zh-CN" sz="36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赵、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钱、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孙、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李，</a:t>
            </a:r>
            <a:endParaRPr kumimoji="0" lang="en-US" altLang="zh-CN" sz="36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周、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吴、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郑、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王，</a:t>
            </a:r>
            <a:endParaRPr kumimoji="0" lang="en-US" altLang="zh-CN" sz="36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诸葛、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 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东 方，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endParaRPr kumimoji="0" lang="en-US" altLang="zh-CN" sz="3600" b="1" i="0" u="none" strike="noStrike" kern="1200" cap="none" spc="5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上 官、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/</a:t>
            </a:r>
            <a:r>
              <a:rPr kumimoji="0" lang="zh-CN" altLang="en-US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欧阳</a:t>
            </a:r>
            <a:r>
              <a:rPr kumimoji="0" lang="en-US" altLang="zh-CN" sz="3600" b="1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……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3796665" y="1673041"/>
            <a:ext cx="7964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zhōnɡ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ɡuó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yǒu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hěn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duō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3977005" y="4133854"/>
            <a:ext cx="6637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ɡě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      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dōnɡ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fānɡ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3977005" y="2493312"/>
            <a:ext cx="6139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zhào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        qián            sūn                lǐ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3976807" y="3313583"/>
            <a:ext cx="8064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zhōu            wú               zhènɡ          wánɡ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3742621" y="4954126"/>
            <a:ext cx="77041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shànɡ  ɡuān             ōu  yánɡ</a:t>
            </a:r>
          </a:p>
        </p:txBody>
      </p:sp>
      <p:sp>
        <p:nvSpPr>
          <p:cNvPr id="48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2578100" y="1270000"/>
            <a:ext cx="89662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9905" y="2419985"/>
            <a:ext cx="2996565" cy="2247633"/>
          </a:xfrm>
          <a:prstGeom prst="wedgeRoundRectCallout">
            <a:avLst>
              <a:gd name="adj1" fmla="val 46969"/>
              <a:gd name="adj2" fmla="val 61139"/>
              <a:gd name="adj3" fmla="val 16667"/>
            </a:avLst>
          </a:prstGeom>
          <a:solidFill>
            <a:schemeClr val="bg1"/>
          </a:solidFill>
          <a:ln w="9525">
            <a:solidFill>
              <a:srgbClr val="E4012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姓氏之间要停顿，单个复姓不要分开读。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978" y="2120900"/>
            <a:ext cx="2554422" cy="3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38100" dir="2700000" sx="102000" sy="102000" algn="tl" rotWithShape="0">
              <a:prstClr val="black">
                <a:alpha val="51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134677" y="2000310"/>
            <a:ext cx="7181023" cy="3413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百家姓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中国古代的蒙学课本。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宋初编，作者佚名，据称为江浙一带人士。集姓氏为四言韵语；为“尊国姓”，故以“赵”居首。收录姓氏四百九十八个，其中单姓四百三十六个，复姓六十二个。 </a:t>
            </a:r>
          </a:p>
          <a:p>
            <a:pPr marL="0" marR="0" lvl="0" indent="3048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百家姓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采用四言体例，编排巧妙，句句押韵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，虽然它的内容没有文理，但读来顺口，易学好记。古时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三字经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千字文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并称“三百千”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泪滴形 7"/>
          <p:cNvSpPr/>
          <p:nvPr/>
        </p:nvSpPr>
        <p:spPr>
          <a:xfrm rot="18998822">
            <a:off x="2228215" y="2372199"/>
            <a:ext cx="882015" cy="863040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696845" y="1329438"/>
            <a:ext cx="0" cy="90876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2401570" y="2553825"/>
            <a:ext cx="535940" cy="52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张</a:t>
            </a:r>
          </a:p>
        </p:txBody>
      </p:sp>
      <p:sp>
        <p:nvSpPr>
          <p:cNvPr id="23" name="泪滴形 7"/>
          <p:cNvSpPr/>
          <p:nvPr/>
        </p:nvSpPr>
        <p:spPr>
          <a:xfrm rot="18998822">
            <a:off x="1343025" y="3076489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704975" y="1427394"/>
            <a:ext cx="31750" cy="151447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1516380" y="3258099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李</a:t>
            </a:r>
          </a:p>
        </p:txBody>
      </p:sp>
      <p:sp>
        <p:nvSpPr>
          <p:cNvPr id="38" name="泪滴形 7"/>
          <p:cNvSpPr/>
          <p:nvPr/>
        </p:nvSpPr>
        <p:spPr>
          <a:xfrm rot="18998822">
            <a:off x="7381875" y="3064424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7850505" y="1321984"/>
            <a:ext cx="6350" cy="160845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40" name="文本框 39"/>
          <p:cNvSpPr txBox="1"/>
          <p:nvPr/>
        </p:nvSpPr>
        <p:spPr>
          <a:xfrm>
            <a:off x="7555230" y="3246034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赵</a:t>
            </a:r>
          </a:p>
        </p:txBody>
      </p:sp>
      <p:sp>
        <p:nvSpPr>
          <p:cNvPr id="43" name="泪滴形 7"/>
          <p:cNvSpPr/>
          <p:nvPr/>
        </p:nvSpPr>
        <p:spPr>
          <a:xfrm rot="18998822">
            <a:off x="3322320" y="3076489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780155" y="1285154"/>
            <a:ext cx="10795" cy="165735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45" name="文本框 44"/>
          <p:cNvSpPr txBox="1"/>
          <p:nvPr/>
        </p:nvSpPr>
        <p:spPr>
          <a:xfrm>
            <a:off x="3495675" y="3258099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胡</a:t>
            </a:r>
          </a:p>
        </p:txBody>
      </p:sp>
      <p:sp>
        <p:nvSpPr>
          <p:cNvPr id="48" name="泪滴形 7"/>
          <p:cNvSpPr/>
          <p:nvPr/>
        </p:nvSpPr>
        <p:spPr>
          <a:xfrm rot="18998822">
            <a:off x="5379085" y="3075219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841365" y="1301029"/>
            <a:ext cx="6350" cy="164020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50" name="文本框 49"/>
          <p:cNvSpPr txBox="1"/>
          <p:nvPr/>
        </p:nvSpPr>
        <p:spPr>
          <a:xfrm>
            <a:off x="5552440" y="3256829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徐</a:t>
            </a:r>
          </a:p>
        </p:txBody>
      </p:sp>
      <p:sp>
        <p:nvSpPr>
          <p:cNvPr id="6" name="泪滴形 7"/>
          <p:cNvSpPr/>
          <p:nvPr/>
        </p:nvSpPr>
        <p:spPr>
          <a:xfrm rot="18998822">
            <a:off x="8267065" y="2412914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735695" y="1370244"/>
            <a:ext cx="0" cy="90868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8440420" y="2594524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钱</a:t>
            </a:r>
          </a:p>
        </p:txBody>
      </p:sp>
      <p:sp>
        <p:nvSpPr>
          <p:cNvPr id="28" name="泪滴形 7"/>
          <p:cNvSpPr/>
          <p:nvPr/>
        </p:nvSpPr>
        <p:spPr>
          <a:xfrm rot="18998822">
            <a:off x="6358890" y="2412914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827520" y="1370244"/>
            <a:ext cx="0" cy="90868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6532245" y="2594524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许</a:t>
            </a:r>
          </a:p>
        </p:txBody>
      </p:sp>
      <p:sp>
        <p:nvSpPr>
          <p:cNvPr id="33" name="泪滴形 7"/>
          <p:cNvSpPr/>
          <p:nvPr/>
        </p:nvSpPr>
        <p:spPr>
          <a:xfrm rot="18998822">
            <a:off x="4415155" y="2373544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4883785" y="1330874"/>
            <a:ext cx="0" cy="90868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80" name="文本框 79"/>
          <p:cNvSpPr txBox="1"/>
          <p:nvPr/>
        </p:nvSpPr>
        <p:spPr>
          <a:xfrm>
            <a:off x="4588510" y="2555154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吴</a:t>
            </a:r>
          </a:p>
        </p:txBody>
      </p:sp>
      <p:sp>
        <p:nvSpPr>
          <p:cNvPr id="83" name="泪滴形 7"/>
          <p:cNvSpPr/>
          <p:nvPr/>
        </p:nvSpPr>
        <p:spPr>
          <a:xfrm rot="18998822">
            <a:off x="10039350" y="2446569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10507980" y="1403899"/>
            <a:ext cx="0" cy="90868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85" name="文本框 84"/>
          <p:cNvSpPr txBox="1"/>
          <p:nvPr/>
        </p:nvSpPr>
        <p:spPr>
          <a:xfrm>
            <a:off x="10212705" y="2628179"/>
            <a:ext cx="535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周</a:t>
            </a:r>
          </a:p>
        </p:txBody>
      </p:sp>
      <p:sp>
        <p:nvSpPr>
          <p:cNvPr id="87" name="泪滴形 7"/>
          <p:cNvSpPr/>
          <p:nvPr/>
        </p:nvSpPr>
        <p:spPr>
          <a:xfrm rot="18998822">
            <a:off x="9106535" y="3064424"/>
            <a:ext cx="882015" cy="8629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bg1"/>
          </a:solidFill>
          <a:ln w="57150" cap="flat" cmpd="sng" algn="ctr">
            <a:solidFill>
              <a:srgbClr val="E4012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Bold" panose="02010600030101010101" pitchFamily="34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575165" y="1226099"/>
            <a:ext cx="20955" cy="1704340"/>
          </a:xfrm>
          <a:prstGeom prst="lin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89" name="文本框 88"/>
          <p:cNvSpPr txBox="1"/>
          <p:nvPr/>
        </p:nvSpPr>
        <p:spPr>
          <a:xfrm>
            <a:off x="9279890" y="3246034"/>
            <a:ext cx="535940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孙</a:t>
            </a:r>
          </a:p>
        </p:txBody>
      </p:sp>
      <p:sp>
        <p:nvSpPr>
          <p:cNvPr id="9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100" name="矩形: 圆角 9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416493" y="4519616"/>
            <a:ext cx="7359015" cy="1911350"/>
            <a:chOff x="745490" y="4214495"/>
            <a:chExt cx="7359015" cy="1911350"/>
          </a:xfrm>
        </p:grpSpPr>
        <p:grpSp>
          <p:nvGrpSpPr>
            <p:cNvPr id="90" name="组合 16"/>
            <p:cNvGrpSpPr/>
            <p:nvPr/>
          </p:nvGrpSpPr>
          <p:grpSpPr bwMode="auto">
            <a:xfrm>
              <a:off x="745490" y="4214495"/>
              <a:ext cx="7359015" cy="1911350"/>
              <a:chOff x="971600" y="2348880"/>
              <a:chExt cx="6408712" cy="2520280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971600" y="2348880"/>
                <a:ext cx="6408712" cy="25202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ABE14B"/>
                </a:solidFill>
                <a:prstDash val="solid"/>
              </a:ln>
              <a:effectLst>
                <a:outerShdw blurRad="342900" dist="76200" dir="5400000" algn="t" rotWithShape="0">
                  <a:prstClr val="black">
                    <a:alpha val="37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971600" y="2348880"/>
                <a:ext cx="6408712" cy="12601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等腰三角形 6"/>
              <p:cNvSpPr/>
              <p:nvPr/>
            </p:nvSpPr>
            <p:spPr>
              <a:xfrm rot="16200000" flipH="1">
                <a:off x="3292116" y="588671"/>
                <a:ext cx="1819633" cy="6039310"/>
              </a:xfrm>
              <a:custGeom>
                <a:avLst/>
                <a:gdLst/>
                <a:ahLst/>
                <a:cxnLst/>
                <a:rect l="l" t="t" r="r" b="b"/>
                <a:pathLst>
                  <a:path w="1818202" h="6038409">
                    <a:moveTo>
                      <a:pt x="0" y="421786"/>
                    </a:moveTo>
                    <a:lnTo>
                      <a:pt x="0" y="5534354"/>
                    </a:lnTo>
                    <a:lnTo>
                      <a:pt x="560140" y="5534354"/>
                    </a:lnTo>
                    <a:lnTo>
                      <a:pt x="909102" y="6038409"/>
                    </a:lnTo>
                    <a:lnTo>
                      <a:pt x="1258063" y="5534354"/>
                    </a:lnTo>
                    <a:lnTo>
                      <a:pt x="1818202" y="5534354"/>
                    </a:lnTo>
                    <a:lnTo>
                      <a:pt x="1818202" y="421786"/>
                    </a:lnTo>
                    <a:lnTo>
                      <a:pt x="1201108" y="421786"/>
                    </a:lnTo>
                    <a:lnTo>
                      <a:pt x="909102" y="0"/>
                    </a:lnTo>
                    <a:lnTo>
                      <a:pt x="617096" y="4217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D1D1"/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lin ang="108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1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74470" y="4570730"/>
              <a:ext cx="5960745" cy="11988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这些姓氏都是只有________个字。 所以叫做_________。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649291" y="4552002"/>
              <a:ext cx="11677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一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374488" y="5141046"/>
              <a:ext cx="116776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单姓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65517" y="3642162"/>
            <a:ext cx="758761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想到哪些历史或故事中复姓的著名人物？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173978" y="4279696"/>
            <a:ext cx="3966345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砸缸救人的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司马光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173978" y="5014317"/>
            <a:ext cx="3844492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神机妙算的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诸葛亮</a:t>
            </a:r>
          </a:p>
        </p:txBody>
      </p:sp>
      <p:sp>
        <p:nvSpPr>
          <p:cNvPr id="46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8307388" y="2584703"/>
            <a:ext cx="3620770" cy="3258820"/>
            <a:chOff x="1220470" y="3496310"/>
            <a:chExt cx="3620770" cy="3258820"/>
          </a:xfrm>
        </p:grpSpPr>
        <p:grpSp>
          <p:nvGrpSpPr>
            <p:cNvPr id="80" name="组合 79"/>
            <p:cNvGrpSpPr/>
            <p:nvPr/>
          </p:nvGrpSpPr>
          <p:grpSpPr>
            <a:xfrm>
              <a:off x="1220470" y="3855085"/>
              <a:ext cx="1403350" cy="2741930"/>
              <a:chOff x="2481" y="4925"/>
              <a:chExt cx="2210" cy="4318"/>
            </a:xfrm>
          </p:grpSpPr>
          <p:sp>
            <p:nvSpPr>
              <p:cNvPr id="90" name="心形 89"/>
              <p:cNvSpPr/>
              <p:nvPr/>
            </p:nvSpPr>
            <p:spPr>
              <a:xfrm>
                <a:off x="2481" y="4925"/>
                <a:ext cx="2210" cy="1366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E4012A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  <a:sym typeface="+mn-ea"/>
                  </a:rPr>
                  <a:t>上官</a:t>
                </a:r>
              </a:p>
            </p:txBody>
          </p:sp>
          <p:cxnSp>
            <p:nvCxnSpPr>
              <p:cNvPr id="91" name="曲线连接符 13"/>
              <p:cNvCxnSpPr>
                <a:stCxn id="90" idx="1"/>
              </p:cNvCxnSpPr>
              <p:nvPr/>
            </p:nvCxnSpPr>
            <p:spPr>
              <a:xfrm rot="5400000" flipV="1">
                <a:off x="2352" y="7524"/>
                <a:ext cx="2953" cy="485"/>
              </a:xfrm>
              <a:prstGeom prst="curvedConnector3">
                <a:avLst>
                  <a:gd name="adj1" fmla="val 50017"/>
                </a:avLst>
              </a:prstGeom>
              <a:solidFill>
                <a:schemeClr val="bg1"/>
              </a:solidFill>
              <a:ln>
                <a:solidFill>
                  <a:srgbClr val="E4012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/>
            <p:nvPr/>
          </p:nvGrpSpPr>
          <p:grpSpPr>
            <a:xfrm>
              <a:off x="2186940" y="3496310"/>
              <a:ext cx="1403350" cy="3133090"/>
              <a:chOff x="2481" y="4925"/>
              <a:chExt cx="2210" cy="4934"/>
            </a:xfrm>
          </p:grpSpPr>
          <p:sp>
            <p:nvSpPr>
              <p:cNvPr id="88" name="心形 87"/>
              <p:cNvSpPr/>
              <p:nvPr/>
            </p:nvSpPr>
            <p:spPr>
              <a:xfrm>
                <a:off x="2481" y="4925"/>
                <a:ext cx="2210" cy="1366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E4012A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  <a:sym typeface="+mn-ea"/>
                  </a:rPr>
                  <a:t>诸葛</a:t>
                </a:r>
              </a:p>
            </p:txBody>
          </p:sp>
          <p:cxnSp>
            <p:nvCxnSpPr>
              <p:cNvPr id="89" name="曲线连接符 47"/>
              <p:cNvCxnSpPr>
                <a:stCxn id="88" idx="1"/>
              </p:cNvCxnSpPr>
              <p:nvPr/>
            </p:nvCxnSpPr>
            <p:spPr>
              <a:xfrm rot="5400000">
                <a:off x="1320" y="7593"/>
                <a:ext cx="3568" cy="963"/>
              </a:xfrm>
              <a:prstGeom prst="curvedConnector3">
                <a:avLst>
                  <a:gd name="adj1" fmla="val 49986"/>
                </a:avLst>
              </a:prstGeom>
              <a:solidFill>
                <a:schemeClr val="bg1"/>
              </a:solidFill>
              <a:ln>
                <a:solidFill>
                  <a:srgbClr val="E4012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2216785" y="4363720"/>
              <a:ext cx="1637030" cy="2391410"/>
              <a:chOff x="2113" y="4925"/>
              <a:chExt cx="2578" cy="376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6" name="心形 85"/>
              <p:cNvSpPr/>
              <p:nvPr/>
            </p:nvSpPr>
            <p:spPr>
              <a:xfrm>
                <a:off x="2481" y="4925"/>
                <a:ext cx="2210" cy="1366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E4012A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  <a:sym typeface="+mn-ea"/>
                  </a:rPr>
                  <a:t>欧阳</a:t>
                </a:r>
              </a:p>
            </p:txBody>
          </p:sp>
          <p:cxnSp>
            <p:nvCxnSpPr>
              <p:cNvPr id="87" name="曲线连接符 50"/>
              <p:cNvCxnSpPr>
                <a:stCxn id="86" idx="1"/>
              </p:cNvCxnSpPr>
              <p:nvPr/>
            </p:nvCxnSpPr>
            <p:spPr>
              <a:xfrm rot="5400000">
                <a:off x="1649" y="6754"/>
                <a:ext cx="2400" cy="1473"/>
              </a:xfrm>
              <a:prstGeom prst="curvedConnector3">
                <a:avLst>
                  <a:gd name="adj1" fmla="val 49979"/>
                </a:avLst>
              </a:prstGeom>
              <a:solidFill>
                <a:schemeClr val="bg1"/>
              </a:solidFill>
              <a:ln>
                <a:solidFill>
                  <a:srgbClr val="E4012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2245995" y="3855085"/>
              <a:ext cx="2595245" cy="2837180"/>
              <a:chOff x="604" y="4925"/>
              <a:chExt cx="4087" cy="4468"/>
            </a:xfrm>
          </p:grpSpPr>
          <p:sp>
            <p:nvSpPr>
              <p:cNvPr id="84" name="心形 83"/>
              <p:cNvSpPr/>
              <p:nvPr/>
            </p:nvSpPr>
            <p:spPr>
              <a:xfrm>
                <a:off x="2481" y="4925"/>
                <a:ext cx="2210" cy="1366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rgbClr val="E4012A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+mn-cs"/>
                    <a:sym typeface="+mn-ea"/>
                  </a:rPr>
                  <a:t>东方</a:t>
                </a:r>
              </a:p>
            </p:txBody>
          </p:sp>
          <p:cxnSp>
            <p:nvCxnSpPr>
              <p:cNvPr id="85" name="曲线连接符 3"/>
              <p:cNvCxnSpPr>
                <a:stCxn id="84" idx="1"/>
              </p:cNvCxnSpPr>
              <p:nvPr/>
            </p:nvCxnSpPr>
            <p:spPr>
              <a:xfrm rot="5400000">
                <a:off x="544" y="6351"/>
                <a:ext cx="3102" cy="2982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rgbClr val="E4012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文本框 6"/>
          <p:cNvSpPr txBox="1"/>
          <p:nvPr/>
        </p:nvSpPr>
        <p:spPr>
          <a:xfrm>
            <a:off x="1230493" y="2319988"/>
            <a:ext cx="1723549" cy="1015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复姓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536835" y="654378"/>
            <a:ext cx="4672965" cy="2004740"/>
          </a:xfrm>
          <a:prstGeom prst="cloudCallout">
            <a:avLst/>
          </a:prstGeom>
          <a:solidFill>
            <a:schemeClr val="bg1"/>
          </a:solidFill>
          <a:ln>
            <a:solidFill>
              <a:srgbClr val="E4012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由两个字组成的姓氏，叫做复姓。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71600" y="2468245"/>
            <a:ext cx="7199630" cy="3501965"/>
          </a:xfrm>
          <a:prstGeom prst="plaque">
            <a:avLst/>
          </a:prstGeom>
          <a:solidFill>
            <a:schemeClr val="bg1"/>
          </a:solidFill>
          <a:ln>
            <a:solidFill>
              <a:srgbClr val="E4012A"/>
            </a:solidFill>
          </a:ln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约十二时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。（    ） 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舌头没有了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。（     ） 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后羿介绍拿手功夫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。（     ） 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上面小山，下面才是山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。（     ）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7365" y="1743680"/>
            <a:ext cx="3488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关于姓氏的谜语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16425" y="304228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2820" y="3670935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古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25490" y="433070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12989" y="4945087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课后延申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390943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12040" y="2268471"/>
            <a:ext cx="1014212" cy="2892419"/>
            <a:chOff x="1912040" y="2268471"/>
            <a:chExt cx="1014212" cy="2892419"/>
          </a:xfrm>
        </p:grpSpPr>
        <p:sp>
          <p:nvSpPr>
            <p:cNvPr id="4" name="左大括号 3"/>
            <p:cNvSpPr/>
            <p:nvPr/>
          </p:nvSpPr>
          <p:spPr>
            <a:xfrm>
              <a:off x="2649984" y="2268471"/>
              <a:ext cx="276268" cy="2892419"/>
            </a:xfrm>
            <a:prstGeom prst="leftBrace">
              <a:avLst>
                <a:gd name="adj1" fmla="val 8333"/>
                <a:gd name="adj2" fmla="val 49232"/>
              </a:avLst>
            </a:prstGeom>
            <a:noFill/>
            <a:ln w="2222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" name="矩形 18"/>
            <p:cNvSpPr>
              <a:spLocks noChangeArrowheads="1"/>
            </p:cNvSpPr>
            <p:nvPr/>
          </p:nvSpPr>
          <p:spPr bwMode="auto">
            <a:xfrm>
              <a:off x="1912040" y="3022848"/>
              <a:ext cx="576173" cy="1383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姓氏歌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68675" y="2149691"/>
            <a:ext cx="6936842" cy="1383665"/>
            <a:chOff x="3168675" y="2149691"/>
            <a:chExt cx="6936842" cy="1383665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168675" y="2149691"/>
              <a:ext cx="2927325" cy="1383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木子李  弓长张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古月胡  口天吴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双人徐  言午许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6362830" y="2603942"/>
              <a:ext cx="756202" cy="475162"/>
            </a:xfrm>
            <a:prstGeom prst="rightArrow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7350848" y="2580538"/>
              <a:ext cx="2754669" cy="5219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姓氏的自我介绍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35447" y="3765450"/>
            <a:ext cx="5500941" cy="953135"/>
            <a:chOff x="3135447" y="3765450"/>
            <a:chExt cx="5500941" cy="953135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35447" y="3765450"/>
              <a:ext cx="2734701" cy="953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赵、钱、孙、李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周、吴、郑、王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6362830" y="4004436"/>
              <a:ext cx="756202" cy="475162"/>
            </a:xfrm>
            <a:prstGeom prst="rightArrow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7635116" y="3981032"/>
              <a:ext cx="1001272" cy="5219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单姓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22470" y="4976783"/>
            <a:ext cx="6478991" cy="521970"/>
            <a:chOff x="3122470" y="4976783"/>
            <a:chExt cx="6478991" cy="521970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22470" y="4976783"/>
              <a:ext cx="4228378" cy="5219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诸葛、东方，上官、欧阳</a:t>
              </a: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7625360" y="5000187"/>
              <a:ext cx="756202" cy="475162"/>
            </a:xfrm>
            <a:prstGeom prst="rightArrow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636388" y="4976783"/>
              <a:ext cx="965073" cy="5219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复姓</a:t>
              </a:r>
            </a:p>
          </p:txBody>
        </p:sp>
      </p:grp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82" name="矩形: 圆角 81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2395" y="1240852"/>
            <a:ext cx="7856855" cy="29162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（一）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你能写出带有下面偏旁部首的字吗？看谁写得多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弓：（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    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）    （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走：（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    （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    （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钅：（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）    （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）    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79574" y="2268403"/>
            <a:ext cx="3035485" cy="1851740"/>
            <a:chOff x="2879574" y="2268403"/>
            <a:chExt cx="3035485" cy="1851740"/>
          </a:xfrm>
        </p:grpSpPr>
        <p:sp>
          <p:nvSpPr>
            <p:cNvPr id="2" name="文本框 1"/>
            <p:cNvSpPr txBox="1"/>
            <p:nvPr/>
          </p:nvSpPr>
          <p:spPr>
            <a:xfrm>
              <a:off x="5352083" y="2268403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引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82278" y="2268403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张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79574" y="226891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弯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51491" y="297469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起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081686" y="2974692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赶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880166" y="2974177"/>
              <a:ext cx="562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赵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82894" y="365847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钱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113088" y="365847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针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10976" y="365847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钓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83" name="矩形 17"/>
          <p:cNvSpPr/>
          <p:nvPr/>
        </p:nvSpPr>
        <p:spPr>
          <a:xfrm>
            <a:off x="1382395" y="4006428"/>
            <a:ext cx="6581922" cy="22038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（二）辨一辨，再组词。</a:t>
            </a:r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国（          ）    王（         ）     方（         ） </a:t>
            </a:r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圆（          ）    玉（         ）     万（         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70252" y="5013019"/>
            <a:ext cx="4476002" cy="1149899"/>
            <a:chOff x="2570252" y="5013019"/>
            <a:chExt cx="4476002" cy="1149899"/>
          </a:xfrm>
        </p:grpSpPr>
        <p:sp>
          <p:nvSpPr>
            <p:cNvPr id="84" name="文本框 83"/>
            <p:cNvSpPr txBox="1"/>
            <p:nvPr/>
          </p:nvSpPr>
          <p:spPr>
            <a:xfrm>
              <a:off x="2570252" y="501301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中国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570252" y="570125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圆形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408144" y="501301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大王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4408144" y="570125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玉米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246035" y="501301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方向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246035" y="570125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千万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空心弧 33"/>
          <p:cNvSpPr/>
          <p:nvPr/>
        </p:nvSpPr>
        <p:spPr>
          <a:xfrm rot="9978931" flipH="1">
            <a:off x="-217404" y="-5635055"/>
            <a:ext cx="7549553" cy="7549553"/>
          </a:xfrm>
          <a:prstGeom prst="blockArc">
            <a:avLst>
              <a:gd name="adj1" fmla="val 10800000"/>
              <a:gd name="adj2" fmla="val 20609865"/>
              <a:gd name="adj3" fmla="val 1778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7" name="空心弧 36"/>
          <p:cNvSpPr/>
          <p:nvPr/>
        </p:nvSpPr>
        <p:spPr>
          <a:xfrm rot="17720506" flipH="1">
            <a:off x="11301009" y="4718117"/>
            <a:ext cx="3326924" cy="3326924"/>
          </a:xfrm>
          <a:prstGeom prst="blockArc">
            <a:avLst>
              <a:gd name="adj1" fmla="val 10800000"/>
              <a:gd name="adj2" fmla="val 2023149"/>
              <a:gd name="adj3" fmla="val 328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1275442" y="0"/>
            <a:ext cx="243457" cy="1126986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77232" y="1017293"/>
            <a:ext cx="4205566" cy="5010150"/>
            <a:chOff x="677232" y="1017293"/>
            <a:chExt cx="4205566" cy="5010150"/>
          </a:xfrm>
        </p:grpSpPr>
        <p:sp>
          <p:nvSpPr>
            <p:cNvPr id="35" name="矩形 34"/>
            <p:cNvSpPr/>
            <p:nvPr/>
          </p:nvSpPr>
          <p:spPr>
            <a:xfrm flipH="1">
              <a:off x="1220468" y="1555682"/>
              <a:ext cx="2677659" cy="3933372"/>
            </a:xfrm>
            <a:prstGeom prst="rect">
              <a:avLst/>
            </a:prstGeom>
            <a:gradFill>
              <a:gsLst>
                <a:gs pos="100000">
                  <a:srgbClr val="B5021F"/>
                </a:gs>
                <a:gs pos="0">
                  <a:srgbClr val="F0002D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16200000" flipH="1">
              <a:off x="-1140022" y="3372936"/>
              <a:ext cx="3933372" cy="298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7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语文精品课件一年级下册 </a:t>
              </a:r>
              <a:r>
                <a:rPr lang="en-US" altLang="zh-CN" sz="1000" dirty="0">
                  <a:solidFill>
                    <a:schemeClr val="bg1">
                      <a:lumMod val="7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1.2</a:t>
              </a:r>
            </a:p>
          </p:txBody>
        </p:sp>
        <p:pic>
          <p:nvPicPr>
            <p:cNvPr id="40" name="图片 39" descr="图片包含 游戏机, 建筑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0" t="4613" r="3442" b="11998"/>
            <a:stretch>
              <a:fillRect/>
            </a:stretch>
          </p:blipFill>
          <p:spPr>
            <a:xfrm>
              <a:off x="1542698" y="1017293"/>
              <a:ext cx="3340100" cy="5010150"/>
            </a:xfrm>
            <a:custGeom>
              <a:avLst/>
              <a:gdLst>
                <a:gd name="connsiteX0" fmla="*/ 0 w 3340100"/>
                <a:gd name="connsiteY0" fmla="*/ 0 h 5010150"/>
                <a:gd name="connsiteX1" fmla="*/ 3340100 w 3340100"/>
                <a:gd name="connsiteY1" fmla="*/ 0 h 5010150"/>
                <a:gd name="connsiteX2" fmla="*/ 3340100 w 3340100"/>
                <a:gd name="connsiteY2" fmla="*/ 5010150 h 5010150"/>
                <a:gd name="connsiteX3" fmla="*/ 0 w 3340100"/>
                <a:gd name="connsiteY3" fmla="*/ 5010150 h 501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100" h="5010150">
                  <a:moveTo>
                    <a:pt x="0" y="0"/>
                  </a:moveTo>
                  <a:lnTo>
                    <a:pt x="3340100" y="0"/>
                  </a:lnTo>
                  <a:lnTo>
                    <a:pt x="3340100" y="5010150"/>
                  </a:lnTo>
                  <a:lnTo>
                    <a:pt x="0" y="5010150"/>
                  </a:lnTo>
                  <a:close/>
                </a:path>
              </a:pathLst>
            </a:custGeom>
          </p:spPr>
        </p:pic>
      </p:grpSp>
      <p:grpSp>
        <p:nvGrpSpPr>
          <p:cNvPr id="44" name="组合 43"/>
          <p:cNvGrpSpPr/>
          <p:nvPr/>
        </p:nvGrpSpPr>
        <p:grpSpPr>
          <a:xfrm>
            <a:off x="6096753" y="4951829"/>
            <a:ext cx="1606261" cy="367276"/>
            <a:chOff x="4800081" y="5275552"/>
            <a:chExt cx="2591838" cy="539860"/>
          </a:xfrm>
        </p:grpSpPr>
        <p:sp>
          <p:nvSpPr>
            <p:cNvPr id="45" name="圆角矩形 10"/>
            <p:cNvSpPr/>
            <p:nvPr/>
          </p:nvSpPr>
          <p:spPr>
            <a:xfrm>
              <a:off x="4800081" y="5275552"/>
              <a:ext cx="2591838" cy="5398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5000">
                  <a:srgbClr val="C91910"/>
                </a:gs>
                <a:gs pos="11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9191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35228" y="5297808"/>
              <a:ext cx="1682288" cy="497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789930" y="1501775"/>
            <a:ext cx="6184265" cy="2565411"/>
            <a:chOff x="6086813" y="2101691"/>
            <a:chExt cx="5686423" cy="2565418"/>
          </a:xfrm>
        </p:grpSpPr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6155634" y="3673757"/>
              <a:ext cx="5105400" cy="49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3765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</a:rPr>
                <a:t>语文精品课件一年级下册 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</a:rPr>
                <a:t>1.2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endParaRPr>
            </a:p>
          </p:txBody>
        </p:sp>
        <p:sp>
          <p:nvSpPr>
            <p:cNvPr id="48" name="矩形 259"/>
            <p:cNvSpPr>
              <a:spLocks noChangeArrowheads="1"/>
            </p:cNvSpPr>
            <p:nvPr/>
          </p:nvSpPr>
          <p:spPr bwMode="auto">
            <a:xfrm>
              <a:off x="6099513" y="2101691"/>
              <a:ext cx="5415256" cy="176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3765">
                <a:buNone/>
              </a:pPr>
              <a:r>
                <a:rPr lang="zh-CN" altLang="en-US" sz="11500" cap="all" dirty="0">
                  <a:gradFill flip="none" rotWithShape="1">
                    <a:gsLst>
                      <a:gs pos="11000">
                        <a:srgbClr val="FF0000"/>
                      </a:gs>
                      <a:gs pos="79000">
                        <a:srgbClr val="BF0221"/>
                      </a:gs>
                    </a:gsLst>
                    <a:lin ang="2700000" scaled="1"/>
                    <a:tileRect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  <a:cs typeface="+mn-ea"/>
                  <a:sym typeface="Arial" panose="020B0604020202020204" pitchFamily="34" charset="0"/>
                </a:rPr>
                <a:t>谢谢观看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086813" y="4414378"/>
              <a:ext cx="3000037" cy="252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授课人：某某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59108" y="4283777"/>
              <a:ext cx="5614128" cy="0"/>
            </a:xfrm>
            <a:prstGeom prst="line">
              <a:avLst/>
            </a:prstGeom>
            <a:ln w="15875">
              <a:gradFill flip="none" rotWithShape="1">
                <a:gsLst>
                  <a:gs pos="100000">
                    <a:srgbClr val="501816">
                      <a:alpha val="0"/>
                    </a:srgbClr>
                  </a:gs>
                  <a:gs pos="0">
                    <a:srgbClr val="C9191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260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      </a:t>
            </a:r>
          </a:p>
        </p:txBody>
      </p: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35844" y="2502397"/>
            <a:ext cx="9297808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姓    氏    李    张    古    吴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赵    钱    孙    周    王    官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5209" y="2502397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xìng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9709" y="2502397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shì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43914" y="2503022"/>
            <a:ext cx="42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lǐ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99639" y="2502397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zhāng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77334" y="2502397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gǔ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038494" y="250239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wú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94569" y="3805767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zhào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149379" y="3805767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qián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006754" y="3805767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sūn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589809" y="3805767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zhōu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259859" y="3805767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wāng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865139" y="3805767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guān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647700" y="1892300"/>
            <a:ext cx="10896600" cy="36957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22593" y="65035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rgbClr val="E4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24" grpId="0"/>
      <p:bldP spid="24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14303" y="2788037"/>
            <a:ext cx="103327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李子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张开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古代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吴国</a:t>
            </a: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            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燕赵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金钱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孙子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周围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官员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4303" y="229454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xìng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34773" y="2294540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shì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09803" y="2294540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lǐ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42131" y="229454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zhāng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40382" y="229454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gǔ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3109" y="229454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wú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69928" y="3981837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zhào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58723" y="3981837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qián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58002" y="3981837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sūn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552192" y="3981837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zhōu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50591" y="398183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guān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</a:endParaRPr>
          </a:p>
        </p:txBody>
      </p:sp>
      <p:sp>
        <p:nvSpPr>
          <p:cNvPr id="57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8" name="矩形: 圆角 57"/>
          <p:cNvSpPr/>
          <p:nvPr/>
        </p:nvSpPr>
        <p:spPr>
          <a:xfrm>
            <a:off x="647700" y="1892300"/>
            <a:ext cx="10896600" cy="36957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22593" y="650354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rgbClr val="E4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3959639" y="3048000"/>
            <a:ext cx="855980" cy="42291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43" tIns="25721" rIns="51443" bIns="2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635019" y="3048000"/>
            <a:ext cx="817245" cy="42291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43" tIns="25721" rIns="51443" bIns="2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7" name="矩形 9"/>
          <p:cNvSpPr>
            <a:spLocks noChangeArrowheads="1"/>
          </p:cNvSpPr>
          <p:nvPr/>
        </p:nvSpPr>
        <p:spPr bwMode="auto">
          <a:xfrm>
            <a:off x="1206279" y="4416425"/>
            <a:ext cx="10183964" cy="126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43" tIns="25721" rIns="51443" bIns="257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“姓”，会意字。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从女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（像一位女子），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从生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（像植物初生），合起来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表示女人所生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。姓的产生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和母系社会有关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18000"/>
          </a:blip>
          <a:stretch>
            <a:fillRect/>
          </a:stretch>
        </p:blipFill>
        <p:spPr>
          <a:xfrm>
            <a:off x="1993382" y="2022075"/>
            <a:ext cx="1752398" cy="2082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5934725" y="2695413"/>
            <a:ext cx="1063632" cy="112746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949439" y="2659863"/>
            <a:ext cx="10972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49439" y="1844612"/>
            <a:ext cx="171250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xìng</a:t>
            </a:r>
          </a:p>
        </p:txBody>
      </p:sp>
      <p:sp>
        <p:nvSpPr>
          <p:cNvPr id="50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57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4"/>
          <p:cNvSpPr txBox="1"/>
          <p:nvPr/>
        </p:nvSpPr>
        <p:spPr>
          <a:xfrm>
            <a:off x="4431218" y="2331257"/>
            <a:ext cx="608489" cy="497840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</a:t>
            </a:r>
          </a:p>
        </p:txBody>
      </p:sp>
      <p:sp>
        <p:nvSpPr>
          <p:cNvPr id="4" name="文本框 64"/>
          <p:cNvSpPr txBox="1"/>
          <p:nvPr/>
        </p:nvSpPr>
        <p:spPr>
          <a:xfrm>
            <a:off x="5475504" y="2331257"/>
            <a:ext cx="608489" cy="497840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性</a:t>
            </a:r>
          </a:p>
        </p:txBody>
      </p:sp>
      <p:sp>
        <p:nvSpPr>
          <p:cNvPr id="92" name="TextBox 57"/>
          <p:cNvSpPr txBox="1"/>
          <p:nvPr/>
        </p:nvSpPr>
        <p:spPr>
          <a:xfrm>
            <a:off x="6833507" y="2319192"/>
            <a:ext cx="3912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姓氏和性别偏旁不一样</a:t>
            </a:r>
          </a:p>
        </p:txBody>
      </p:sp>
      <p:sp>
        <p:nvSpPr>
          <p:cNvPr id="93" name="TextBox 58"/>
          <p:cNvSpPr txBox="1"/>
          <p:nvPr/>
        </p:nvSpPr>
        <p:spPr>
          <a:xfrm>
            <a:off x="5475504" y="3532499"/>
            <a:ext cx="22317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国</a:t>
            </a:r>
          </a:p>
        </p:txBody>
      </p:sp>
      <p:sp>
        <p:nvSpPr>
          <p:cNvPr id="94" name="文本框 64"/>
          <p:cNvSpPr txBox="1"/>
          <p:nvPr/>
        </p:nvSpPr>
        <p:spPr>
          <a:xfrm>
            <a:off x="4431218" y="3544564"/>
            <a:ext cx="608489" cy="497840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国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431218" y="4786835"/>
            <a:ext cx="608489" cy="497840"/>
          </a:xfrm>
          <a:prstGeom prst="rect">
            <a:avLst/>
          </a:prstGeom>
          <a:noFill/>
          <a:ln w="9525">
            <a:noFill/>
          </a:ln>
        </p:spPr>
        <p:txBody>
          <a:bodyPr lIns="68579" tIns="34289" rIns="68579" bIns="3428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双</a:t>
            </a:r>
          </a:p>
        </p:txBody>
      </p:sp>
      <p:sp>
        <p:nvSpPr>
          <p:cNvPr id="96" name="TextBox 65"/>
          <p:cNvSpPr txBox="1"/>
          <p:nvPr/>
        </p:nvSpPr>
        <p:spPr>
          <a:xfrm>
            <a:off x="5475504" y="4774770"/>
            <a:ext cx="42300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前面一个又，后面跟个又。</a:t>
            </a:r>
          </a:p>
        </p:txBody>
      </p:sp>
      <p:sp>
        <p:nvSpPr>
          <p:cNvPr id="97" name="椭圆 96"/>
          <p:cNvSpPr/>
          <p:nvPr/>
        </p:nvSpPr>
        <p:spPr>
          <a:xfrm>
            <a:off x="1684882" y="2249633"/>
            <a:ext cx="2411760" cy="661088"/>
          </a:xfrm>
          <a:prstGeom prst="ellipse">
            <a:avLst/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熟字比较</a:t>
            </a:r>
          </a:p>
        </p:txBody>
      </p:sp>
      <p:sp>
        <p:nvSpPr>
          <p:cNvPr id="98" name="椭圆 97"/>
          <p:cNvSpPr/>
          <p:nvPr/>
        </p:nvSpPr>
        <p:spPr>
          <a:xfrm>
            <a:off x="1702630" y="3462940"/>
            <a:ext cx="2376264" cy="661088"/>
          </a:xfrm>
          <a:prstGeom prst="ellipse">
            <a:avLst/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加一加</a:t>
            </a:r>
          </a:p>
        </p:txBody>
      </p:sp>
      <p:sp>
        <p:nvSpPr>
          <p:cNvPr id="99" name="椭圆 98"/>
          <p:cNvSpPr/>
          <p:nvPr/>
        </p:nvSpPr>
        <p:spPr>
          <a:xfrm>
            <a:off x="1702631" y="4705211"/>
            <a:ext cx="2376264" cy="661088"/>
          </a:xfrm>
          <a:prstGeom prst="ellipse">
            <a:avLst/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字谜</a:t>
            </a:r>
          </a:p>
        </p:txBody>
      </p:sp>
      <p:sp>
        <p:nvSpPr>
          <p:cNvPr id="5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2" name="矩形: 圆角 51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2" grpId="0"/>
      <p:bldP spid="93" grpId="0"/>
      <p:bldP spid="94" grpId="0"/>
      <p:bldP spid="95" grpId="0"/>
      <p:bldP spid="96" grpId="0"/>
      <p:bldP spid="97" grpId="0" bldLvl="0" animBg="1"/>
      <p:bldP spid="98" grpId="0" bldLvl="0" animBg="1"/>
      <p:bldP spid="9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2297430" y="2271713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378393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4424680" y="2271713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6645910" y="2271713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8765540" y="2271713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6645910" y="4464368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4424680" y="4464368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2297430" y="4464368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4505643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什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6726873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么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8846503" y="217297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双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2378393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国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4505643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王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6726873" y="436562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方</a:t>
            </a:r>
          </a:p>
        </p:txBody>
      </p:sp>
      <p:sp>
        <p:nvSpPr>
          <p:cNvPr id="17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77" name="矩形: 圆角 176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31680" y="1270000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xìng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00015" y="2562225"/>
            <a:ext cx="2127885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69025" y="256222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姓名        姓氏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“刘”是我们最常见的姓氏。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631695" y="1979683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642161" y="19891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姓</a:t>
            </a:r>
          </a:p>
        </p:txBody>
      </p:sp>
      <p:pic>
        <p:nvPicPr>
          <p:cNvPr id="8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7485" y="2397027"/>
            <a:ext cx="2808605" cy="2851785"/>
          </a:xfrm>
          <a:prstGeom prst="rect">
            <a:avLst/>
          </a:prstGeom>
        </p:spPr>
      </p:pic>
      <p:sp>
        <p:nvSpPr>
          <p:cNvPr id="4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44538" y="452438"/>
            <a:ext cx="2470150" cy="3492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4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宽屏</PresentationFormat>
  <Paragraphs>312</Paragraphs>
  <Slides>25</Slides>
  <Notes>23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Calibri</vt:lpstr>
      <vt:lpstr>黑体</vt:lpstr>
      <vt:lpstr>汉语拼音</vt:lpstr>
      <vt:lpstr>思源黑体 CN Bold</vt:lpstr>
      <vt:lpstr>Arial</vt:lpstr>
      <vt:lpstr>Wingdings</vt:lpstr>
      <vt:lpstr>宋体</vt:lpstr>
      <vt:lpstr>楷体</vt:lpstr>
      <vt:lpstr>FandolFang R</vt:lpstr>
      <vt:lpstr>等线</vt:lpstr>
      <vt:lpstr>优设标题黑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41</cp:revision>
  <dcterms:created xsi:type="dcterms:W3CDTF">2020-06-05T01:58:00Z</dcterms:created>
  <dcterms:modified xsi:type="dcterms:W3CDTF">2023-01-13T20:38:06Z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41A370A62E2F488180E0859C03B6E35A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