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00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9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cs typeface="+mn-ea"/>
              </a:defRPr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D52EC0A-3EE9-4003-A011-B9A3502190D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页眉占位符 317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1747" name="日期占位符 317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6" name="幻灯片图像占位符 3174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文本占位符 3174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50" name="页脚占位符 317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1751" name="灯片编号占位符 317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1417CE-5C65-4C9E-8829-5C53DC9A657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76CF0445-1B59-40EB-977C-90662D76E3FC}" type="slidenum">
              <a:rPr lang="zh-CN" altLang="en-US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CD0C8D9B-CD44-45DA-AAA2-E90D7D6B063E}" type="slidenum">
              <a:rPr lang="zh-CN" altLang="en-US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6175C602-F5E1-4B6C-A948-A9DD92D7C399}" type="slidenum">
              <a:rPr lang="zh-CN" altLang="en-US"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17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17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13CAF67C-C1C4-4FA1-A9F6-4CE202AD55A4}" type="slidenum">
              <a:rPr lang="zh-CN" altLang="en-US"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fld id="{0A317179-BDFB-4F60-B8AD-272C8754C6DD}" type="slidenum">
              <a:rPr lang="zh-CN" altLang="en-US"/>
              <a:t>30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B1ABC-10E7-4F03-9680-DC3C141DFA8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CBDC2-3AF3-4CE1-8308-FD6C2C0571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9CD9-24DF-4B51-8F72-3C8B14DBE26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B4D6F-9567-43DF-995E-85E6CD726F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8AF64-3514-417B-AA3C-C55C1B44A21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3FBD6-B741-4C4B-A75F-F32E3C02C9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E8EEE-0973-4027-B8FB-C403958766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B4195-CE9F-4E25-B096-8A618FFA17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E463B-06D7-4982-9F9E-A163923573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DD9B-B279-4921-8DA9-E2C893E6DD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824094-AC8A-4160-AA93-350FF9A8E2C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audio" Target="../media/audio3.wav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0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9.wmf"/><Relationship Id="rId4" Type="http://schemas.openxmlformats.org/officeDocument/2006/relationships/image" Target="NULL" TargetMode="External"/><Relationship Id="rId9" Type="http://schemas.openxmlformats.org/officeDocument/2006/relationships/oleObject" Target="../embeddings/oleObject2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-11112" y="2132856"/>
            <a:ext cx="9155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次函数的图像和性质</a:t>
            </a:r>
            <a:endParaRPr lang="en-US" altLang="zh-CN" sz="44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1" name="AutoShape 7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/>
          </a:p>
        </p:txBody>
      </p:sp>
      <p:sp>
        <p:nvSpPr>
          <p:cNvPr id="3080" name="MH_Text_1"/>
          <p:cNvSpPr>
            <a:spLocks noChangeArrowheads="1"/>
          </p:cNvSpPr>
          <p:nvPr/>
        </p:nvSpPr>
        <p:spPr bwMode="auto">
          <a:xfrm>
            <a:off x="723900" y="4654723"/>
            <a:ext cx="1665288" cy="1055688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3" name="MH_SubTitle_1"/>
          <p:cNvSpPr>
            <a:spLocks noChangeArrowheads="1"/>
          </p:cNvSpPr>
          <p:nvPr/>
        </p:nvSpPr>
        <p:spPr bwMode="auto">
          <a:xfrm>
            <a:off x="722313" y="492618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4" name="MH_Other_1"/>
          <p:cNvSpPr>
            <a:spLocks noChangeArrowheads="1"/>
          </p:cNvSpPr>
          <p:nvPr/>
        </p:nvSpPr>
        <p:spPr bwMode="auto">
          <a:xfrm>
            <a:off x="2149475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Text_2"/>
          <p:cNvSpPr>
            <a:spLocks noChangeArrowheads="1"/>
          </p:cNvSpPr>
          <p:nvPr/>
        </p:nvSpPr>
        <p:spPr bwMode="auto">
          <a:xfrm>
            <a:off x="2711450" y="465313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SubTitle_2"/>
          <p:cNvSpPr>
            <a:spLocks noChangeArrowheads="1"/>
          </p:cNvSpPr>
          <p:nvPr/>
        </p:nvSpPr>
        <p:spPr bwMode="auto">
          <a:xfrm>
            <a:off x="2711450" y="4926186"/>
            <a:ext cx="1665288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7" name="MH_Other_2"/>
          <p:cNvSpPr>
            <a:spLocks noChangeArrowheads="1"/>
          </p:cNvSpPr>
          <p:nvPr/>
        </p:nvSpPr>
        <p:spPr bwMode="auto">
          <a:xfrm>
            <a:off x="2746375" y="509446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8" name="MH_Other_3"/>
          <p:cNvSpPr>
            <a:spLocks noChangeArrowheads="1"/>
          </p:cNvSpPr>
          <p:nvPr/>
        </p:nvSpPr>
        <p:spPr bwMode="auto">
          <a:xfrm>
            <a:off x="4179888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Text_3"/>
          <p:cNvSpPr>
            <a:spLocks noChangeArrowheads="1"/>
          </p:cNvSpPr>
          <p:nvPr/>
        </p:nvSpPr>
        <p:spPr bwMode="auto">
          <a:xfrm>
            <a:off x="4719638" y="4653136"/>
            <a:ext cx="1666875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SubTitle_3"/>
          <p:cNvSpPr>
            <a:spLocks noChangeArrowheads="1"/>
          </p:cNvSpPr>
          <p:nvPr/>
        </p:nvSpPr>
        <p:spPr bwMode="auto">
          <a:xfrm>
            <a:off x="4719638" y="4926186"/>
            <a:ext cx="1665287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1" name="MH_Other_4"/>
          <p:cNvSpPr>
            <a:spLocks noChangeArrowheads="1"/>
          </p:cNvSpPr>
          <p:nvPr/>
        </p:nvSpPr>
        <p:spPr bwMode="auto">
          <a:xfrm>
            <a:off x="4776788" y="5094461"/>
            <a:ext cx="169862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MH_Other_5"/>
          <p:cNvSpPr>
            <a:spLocks noChangeArrowheads="1"/>
          </p:cNvSpPr>
          <p:nvPr/>
        </p:nvSpPr>
        <p:spPr bwMode="auto">
          <a:xfrm>
            <a:off x="6178550" y="5097636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1" name="MH_Text_4"/>
          <p:cNvSpPr>
            <a:spLocks noChangeArrowheads="1"/>
          </p:cNvSpPr>
          <p:nvPr/>
        </p:nvSpPr>
        <p:spPr bwMode="auto">
          <a:xfrm>
            <a:off x="6727825" y="4653136"/>
            <a:ext cx="1665288" cy="105727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SubTitle_4"/>
          <p:cNvSpPr>
            <a:spLocks noChangeArrowheads="1"/>
          </p:cNvSpPr>
          <p:nvPr/>
        </p:nvSpPr>
        <p:spPr bwMode="auto">
          <a:xfrm>
            <a:off x="6727825" y="4926186"/>
            <a:ext cx="1668463" cy="539750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5" name="MH_Other_6"/>
          <p:cNvSpPr>
            <a:spLocks noChangeArrowheads="1"/>
          </p:cNvSpPr>
          <p:nvPr/>
        </p:nvSpPr>
        <p:spPr bwMode="auto">
          <a:xfrm>
            <a:off x="6777038" y="5094461"/>
            <a:ext cx="168275" cy="1714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6" name="MH_Other_7"/>
          <p:cNvGrpSpPr/>
          <p:nvPr/>
        </p:nvGrpSpPr>
        <p:grpSpPr bwMode="auto">
          <a:xfrm>
            <a:off x="2085975" y="5050011"/>
            <a:ext cx="890588" cy="266700"/>
            <a:chOff x="0" y="0"/>
            <a:chExt cx="561" cy="169"/>
          </a:xfrm>
        </p:grpSpPr>
        <p:pic>
          <p:nvPicPr>
            <p:cNvPr id="4117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7" name="MH_Other_8"/>
          <p:cNvSpPr>
            <a:spLocks noChangeArrowheads="1"/>
          </p:cNvSpPr>
          <p:nvPr/>
        </p:nvSpPr>
        <p:spPr bwMode="auto">
          <a:xfrm>
            <a:off x="2184400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0" name="MH_Other_9"/>
          <p:cNvGrpSpPr/>
          <p:nvPr/>
        </p:nvGrpSpPr>
        <p:grpSpPr bwMode="auto">
          <a:xfrm>
            <a:off x="4116388" y="5050011"/>
            <a:ext cx="889000" cy="266700"/>
            <a:chOff x="0" y="0"/>
            <a:chExt cx="560" cy="169"/>
          </a:xfrm>
        </p:grpSpPr>
        <p:pic>
          <p:nvPicPr>
            <p:cNvPr id="4121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2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1" name="MH_Other_10"/>
          <p:cNvSpPr>
            <a:spLocks noChangeArrowheads="1"/>
          </p:cNvSpPr>
          <p:nvPr/>
        </p:nvSpPr>
        <p:spPr bwMode="auto">
          <a:xfrm>
            <a:off x="4214813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4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5050011"/>
            <a:ext cx="8905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6226175" y="5151611"/>
            <a:ext cx="66992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4" name="MH_Other_12"/>
          <p:cNvSpPr>
            <a:spLocks noChangeArrowheads="1"/>
          </p:cNvSpPr>
          <p:nvPr/>
        </p:nvSpPr>
        <p:spPr bwMode="auto">
          <a:xfrm>
            <a:off x="6213475" y="5138911"/>
            <a:ext cx="695325" cy="88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8" name="Rectangle 5"/>
          <p:cNvSpPr>
            <a:spLocks noChangeArrowheads="1"/>
          </p:cNvSpPr>
          <p:nvPr/>
        </p:nvSpPr>
        <p:spPr bwMode="auto">
          <a:xfrm>
            <a:off x="0" y="3385638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29" name="Text Box 4"/>
          <p:cNvSpPr txBox="1">
            <a:spLocks noChangeArrowheads="1"/>
          </p:cNvSpPr>
          <p:nvPr/>
        </p:nvSpPr>
        <p:spPr bwMode="auto">
          <a:xfrm>
            <a:off x="-11112" y="6206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第三十章  </a:t>
            </a:r>
            <a:r>
              <a:rPr lang="zh-CN" altLang="en-US" sz="36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</a:t>
            </a:r>
            <a:r>
              <a:rPr lang="zh-CN" altLang="en-US" sz="36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次函数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5877272"/>
            <a:ext cx="9155112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44037"/>
          <p:cNvSpPr txBox="1">
            <a:spLocks noChangeArrowheads="1"/>
          </p:cNvSpPr>
          <p:nvPr/>
        </p:nvSpPr>
        <p:spPr bwMode="auto">
          <a:xfrm>
            <a:off x="827088" y="2270125"/>
            <a:ext cx="4221162" cy="522288"/>
          </a:xfrm>
          <a:prstGeom prst="rect">
            <a:avLst/>
          </a:prstGeom>
          <a:solidFill>
            <a:srgbClr val="D6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顶点都在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</a:p>
        </p:txBody>
      </p:sp>
      <p:sp>
        <p:nvSpPr>
          <p:cNvPr id="44039" name="文本框 44038"/>
          <p:cNvSpPr txBox="1"/>
          <p:nvPr/>
        </p:nvSpPr>
        <p:spPr>
          <a:xfrm>
            <a:off x="827088" y="3570288"/>
            <a:ext cx="4221162" cy="116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3.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当</a:t>
            </a:r>
            <a:r>
              <a:rPr lang="en-US" altLang="zh-CN" sz="2800" i="1" noProof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800" noProof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&gt;0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时，开口向</a:t>
            </a:r>
            <a:r>
              <a:rPr lang="zh-CN" altLang="en-US" sz="2800" noProof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上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；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当</a:t>
            </a:r>
            <a:r>
              <a:rPr lang="en-US" altLang="zh-CN" sz="2800" i="1" noProof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800" noProof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&lt;0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时，开口向</a:t>
            </a:r>
            <a:r>
              <a:rPr lang="zh-CN" altLang="en-US" sz="2800" noProof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下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．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文本框 1"/>
          <p:cNvSpPr txBox="1">
            <a:spLocks noChangeArrowheads="1"/>
          </p:cNvSpPr>
          <p:nvPr/>
        </p:nvSpPr>
        <p:spPr bwMode="auto">
          <a:xfrm>
            <a:off x="565150" y="1600200"/>
            <a:ext cx="46466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二次函数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y=ax</a:t>
            </a:r>
            <a:r>
              <a:rPr lang="en-US" altLang="zh-CN" sz="2800" i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的图像性质：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6" name="圆角矩形 31"/>
          <p:cNvSpPr>
            <a:spLocks noChangeArrowheads="1"/>
          </p:cNvSpPr>
          <p:nvPr/>
        </p:nvSpPr>
        <p:spPr bwMode="auto">
          <a:xfrm>
            <a:off x="565150" y="846138"/>
            <a:ext cx="1647825" cy="4921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2293" name="文本框 2"/>
          <p:cNvSpPr txBox="1">
            <a:spLocks noChangeArrowheads="1"/>
          </p:cNvSpPr>
          <p:nvPr/>
        </p:nvSpPr>
        <p:spPr bwMode="auto">
          <a:xfrm>
            <a:off x="827088" y="2898775"/>
            <a:ext cx="4221162" cy="522288"/>
          </a:xfrm>
          <a:prstGeom prst="rect">
            <a:avLst/>
          </a:prstGeom>
          <a:solidFill>
            <a:srgbClr val="D6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图像关于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bldLvl="0" animBg="1"/>
      <p:bldP spid="44039" grpId="0" bldLvl="0" animBg="1"/>
      <p:bldP spid="12291" grpId="0"/>
      <p:bldP spid="1229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16" descr="22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101850"/>
            <a:ext cx="307022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Picture 53" descr="22"/>
          <p:cNvPicPr>
            <a:picLocks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189413"/>
            <a:ext cx="3024188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0"/>
          <p:cNvSpPr txBox="1">
            <a:spLocks noChangeArrowheads="1"/>
          </p:cNvSpPr>
          <p:nvPr/>
        </p:nvSpPr>
        <p:spPr bwMode="auto">
          <a:xfrm>
            <a:off x="303213" y="1068388"/>
            <a:ext cx="832643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观察下列图像，抛物线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的关系是什么？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3213" y="2987675"/>
            <a:ext cx="3752850" cy="1770063"/>
          </a:xfrm>
          <a:prstGeom prst="rect">
            <a:avLst/>
          </a:prstGeom>
          <a:solidFill>
            <a:schemeClr val="accent3"/>
          </a:solidFill>
          <a:ln w="25400">
            <a:solidFill>
              <a:srgbClr val="00B0F0"/>
            </a:solidFill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二次项系数互为相反数，开口相反，大小相同，它们关于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轴对称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cxnSp>
        <p:nvCxnSpPr>
          <p:cNvPr id="14341" name="直接箭头连接符 49"/>
          <p:cNvCxnSpPr>
            <a:cxnSpLocks noChangeShapeType="1"/>
          </p:cNvCxnSpPr>
          <p:nvPr/>
        </p:nvCxnSpPr>
        <p:spPr bwMode="auto">
          <a:xfrm>
            <a:off x="4056063" y="4260850"/>
            <a:ext cx="36004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直接箭头连接符 52"/>
          <p:cNvCxnSpPr>
            <a:cxnSpLocks noChangeShapeType="1"/>
          </p:cNvCxnSpPr>
          <p:nvPr/>
        </p:nvCxnSpPr>
        <p:spPr bwMode="auto">
          <a:xfrm flipH="1" flipV="1">
            <a:off x="5878513" y="1812925"/>
            <a:ext cx="11112" cy="4679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Box 53"/>
          <p:cNvSpPr txBox="1">
            <a:spLocks noChangeArrowheads="1"/>
          </p:cNvSpPr>
          <p:nvPr/>
        </p:nvSpPr>
        <p:spPr bwMode="auto">
          <a:xfrm>
            <a:off x="7583488" y="4117975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TextBox 54"/>
          <p:cNvSpPr txBox="1">
            <a:spLocks noChangeArrowheads="1"/>
          </p:cNvSpPr>
          <p:nvPr/>
        </p:nvSpPr>
        <p:spPr bwMode="auto">
          <a:xfrm>
            <a:off x="5516563" y="1668463"/>
            <a:ext cx="322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TextBox 55"/>
          <p:cNvSpPr txBox="1">
            <a:spLocks noChangeArrowheads="1"/>
          </p:cNvSpPr>
          <p:nvPr/>
        </p:nvSpPr>
        <p:spPr bwMode="auto">
          <a:xfrm>
            <a:off x="5518150" y="42608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7348538" y="1957388"/>
            <a:ext cx="92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7308850" y="5024438"/>
            <a:ext cx="1025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4348" name="圆角矩形 31"/>
          <p:cNvSpPr>
            <a:spLocks noChangeArrowheads="1"/>
          </p:cNvSpPr>
          <p:nvPr/>
        </p:nvSpPr>
        <p:spPr bwMode="auto">
          <a:xfrm>
            <a:off x="512763" y="576263"/>
            <a:ext cx="1647825" cy="4921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交流讨论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ldLvl="0" animBg="1"/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6147"/>
          <p:cNvGrpSpPr/>
          <p:nvPr/>
        </p:nvGrpSpPr>
        <p:grpSpPr bwMode="auto">
          <a:xfrm>
            <a:off x="250825" y="333375"/>
            <a:ext cx="2232025" cy="806450"/>
            <a:chOff x="0" y="0"/>
            <a:chExt cx="3516" cy="1269"/>
          </a:xfrm>
        </p:grpSpPr>
        <p:sp>
          <p:nvSpPr>
            <p:cNvPr id="1536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6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5366" name="文本框 6151"/>
          <p:cNvSpPr txBox="1">
            <a:spLocks noChangeArrowheads="1"/>
          </p:cNvSpPr>
          <p:nvPr/>
        </p:nvSpPr>
        <p:spPr bwMode="auto">
          <a:xfrm>
            <a:off x="820738" y="628650"/>
            <a:ext cx="3597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二次函数</a:t>
            </a:r>
            <a:r>
              <a:rPr lang="en-US" altLang="zh-CN" sz="2800" b="1" i="1" dirty="0">
                <a:solidFill>
                  <a:srgbClr val="006666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y</a:t>
            </a:r>
            <a:r>
              <a:rPr lang="en-US" altLang="zh-CN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=</a:t>
            </a:r>
            <a:r>
              <a:rPr lang="en-US" altLang="zh-CN" sz="2800" b="1" i="1" dirty="0">
                <a:solidFill>
                  <a:srgbClr val="006666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ax</a:t>
            </a:r>
            <a:r>
              <a:rPr lang="en-US" altLang="zh-CN" sz="2800" b="1" baseline="300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的性质</a:t>
            </a:r>
          </a:p>
        </p:txBody>
      </p:sp>
      <p:sp>
        <p:nvSpPr>
          <p:cNvPr id="14343" name="文本框 26625"/>
          <p:cNvSpPr txBox="1"/>
          <p:nvPr/>
        </p:nvSpPr>
        <p:spPr>
          <a:xfrm>
            <a:off x="395288" y="1484313"/>
            <a:ext cx="69913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观察图形，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的变化如何变化？</a:t>
            </a:r>
          </a:p>
        </p:txBody>
      </p:sp>
      <p:grpSp>
        <p:nvGrpSpPr>
          <p:cNvPr id="15368" name="组合 67"/>
          <p:cNvGrpSpPr/>
          <p:nvPr/>
        </p:nvGrpSpPr>
        <p:grpSpPr bwMode="auto">
          <a:xfrm>
            <a:off x="358775" y="2384425"/>
            <a:ext cx="3598863" cy="3929063"/>
            <a:chOff x="0" y="0"/>
            <a:chExt cx="2666" cy="2784"/>
          </a:xfrm>
        </p:grpSpPr>
        <p:pic>
          <p:nvPicPr>
            <p:cNvPr id="15369" name="图片 68" descr="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666" cy="27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</p:pic>
        <p:pic>
          <p:nvPicPr>
            <p:cNvPr id="15370" name="图片 69" descr="22"/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3" y="80"/>
              <a:ext cx="1189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1" name="组合 70"/>
          <p:cNvGrpSpPr/>
          <p:nvPr/>
        </p:nvGrpSpPr>
        <p:grpSpPr bwMode="auto">
          <a:xfrm>
            <a:off x="4364038" y="2384425"/>
            <a:ext cx="3757612" cy="3929063"/>
            <a:chOff x="2928" y="0"/>
            <a:chExt cx="2784" cy="2784"/>
          </a:xfrm>
        </p:grpSpPr>
        <p:pic>
          <p:nvPicPr>
            <p:cNvPr id="15372" name="图片 71" descr="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" y="0"/>
              <a:ext cx="2784" cy="27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</p:pic>
        <p:pic>
          <p:nvPicPr>
            <p:cNvPr id="15373" name="图片 72" descr="22"/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72" y="0"/>
              <a:ext cx="855" cy="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4" name="组合 73"/>
          <p:cNvGrpSpPr/>
          <p:nvPr/>
        </p:nvGrpSpPr>
        <p:grpSpPr bwMode="auto">
          <a:xfrm>
            <a:off x="606425" y="2784475"/>
            <a:ext cx="3438525" cy="1541463"/>
            <a:chOff x="182" y="288"/>
            <a:chExt cx="2546" cy="1092"/>
          </a:xfrm>
        </p:grpSpPr>
        <p:grpSp>
          <p:nvGrpSpPr>
            <p:cNvPr id="15375" name="组合 74"/>
            <p:cNvGrpSpPr/>
            <p:nvPr/>
          </p:nvGrpSpPr>
          <p:grpSpPr bwMode="auto">
            <a:xfrm>
              <a:off x="182" y="288"/>
              <a:ext cx="650" cy="324"/>
              <a:chOff x="182" y="288"/>
              <a:chExt cx="650" cy="324"/>
            </a:xfrm>
          </p:grpSpPr>
          <p:sp>
            <p:nvSpPr>
              <p:cNvPr id="15376" name="椭圆 75"/>
              <p:cNvSpPr>
                <a:spLocks noChangeArrowheads="1"/>
              </p:cNvSpPr>
              <p:nvPr/>
            </p:nvSpPr>
            <p:spPr bwMode="auto">
              <a:xfrm>
                <a:off x="784" y="38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7" name="文本框 76"/>
              <p:cNvSpPr txBox="1">
                <a:spLocks noChangeArrowheads="1"/>
              </p:cNvSpPr>
              <p:nvPr/>
            </p:nvSpPr>
            <p:spPr bwMode="auto">
              <a:xfrm>
                <a:off x="182" y="288"/>
                <a:ext cx="576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(-2,4)</a:t>
                </a:r>
              </a:p>
            </p:txBody>
          </p:sp>
        </p:grpSp>
        <p:grpSp>
          <p:nvGrpSpPr>
            <p:cNvPr id="15378" name="组合 77"/>
            <p:cNvGrpSpPr/>
            <p:nvPr/>
          </p:nvGrpSpPr>
          <p:grpSpPr bwMode="auto">
            <a:xfrm>
              <a:off x="432" y="1056"/>
              <a:ext cx="672" cy="324"/>
              <a:chOff x="432" y="1056"/>
              <a:chExt cx="672" cy="324"/>
            </a:xfrm>
          </p:grpSpPr>
          <p:sp>
            <p:nvSpPr>
              <p:cNvPr id="15379" name="椭圆 78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0" name="文本框 79"/>
              <p:cNvSpPr txBox="1">
                <a:spLocks noChangeArrowheads="1"/>
              </p:cNvSpPr>
              <p:nvPr/>
            </p:nvSpPr>
            <p:spPr bwMode="auto">
              <a:xfrm>
                <a:off x="432" y="1056"/>
                <a:ext cx="576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(-1,1)</a:t>
                </a:r>
              </a:p>
            </p:txBody>
          </p:sp>
        </p:grpSp>
        <p:grpSp>
          <p:nvGrpSpPr>
            <p:cNvPr id="15381" name="组合 80"/>
            <p:cNvGrpSpPr/>
            <p:nvPr/>
          </p:nvGrpSpPr>
          <p:grpSpPr bwMode="auto">
            <a:xfrm>
              <a:off x="1792" y="288"/>
              <a:ext cx="936" cy="324"/>
              <a:chOff x="1792" y="288"/>
              <a:chExt cx="936" cy="324"/>
            </a:xfrm>
          </p:grpSpPr>
          <p:sp>
            <p:nvSpPr>
              <p:cNvPr id="15382" name="椭圆 81"/>
              <p:cNvSpPr>
                <a:spLocks noChangeArrowheads="1"/>
              </p:cNvSpPr>
              <p:nvPr/>
            </p:nvSpPr>
            <p:spPr bwMode="auto">
              <a:xfrm>
                <a:off x="1792" y="38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3" name="文本框 82"/>
              <p:cNvSpPr txBox="1">
                <a:spLocks noChangeArrowheads="1"/>
              </p:cNvSpPr>
              <p:nvPr/>
            </p:nvSpPr>
            <p:spPr bwMode="auto">
              <a:xfrm>
                <a:off x="1816" y="288"/>
                <a:ext cx="912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(2,4)</a:t>
                </a:r>
              </a:p>
            </p:txBody>
          </p:sp>
        </p:grpSp>
        <p:grpSp>
          <p:nvGrpSpPr>
            <p:cNvPr id="15384" name="组合 83"/>
            <p:cNvGrpSpPr/>
            <p:nvPr/>
          </p:nvGrpSpPr>
          <p:grpSpPr bwMode="auto">
            <a:xfrm>
              <a:off x="1536" y="1056"/>
              <a:ext cx="912" cy="324"/>
              <a:chOff x="1536" y="1056"/>
              <a:chExt cx="912" cy="324"/>
            </a:xfrm>
          </p:grpSpPr>
          <p:sp>
            <p:nvSpPr>
              <p:cNvPr id="15385" name="椭圆 84"/>
              <p:cNvSpPr>
                <a:spLocks noChangeArrowheads="1"/>
              </p:cNvSpPr>
              <p:nvPr/>
            </p:nvSpPr>
            <p:spPr bwMode="auto">
              <a:xfrm>
                <a:off x="1536" y="11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6" name="文本框 85"/>
              <p:cNvSpPr txBox="1">
                <a:spLocks noChangeArrowheads="1"/>
              </p:cNvSpPr>
              <p:nvPr/>
            </p:nvSpPr>
            <p:spPr bwMode="auto">
              <a:xfrm>
                <a:off x="1536" y="1056"/>
                <a:ext cx="912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(1,1)</a:t>
                </a:r>
              </a:p>
            </p:txBody>
          </p:sp>
        </p:grpSp>
      </p:grpSp>
      <p:sp>
        <p:nvSpPr>
          <p:cNvPr id="87" name="椭圆 86"/>
          <p:cNvSpPr>
            <a:spLocks noChangeArrowheads="1"/>
          </p:cNvSpPr>
          <p:nvPr/>
        </p:nvSpPr>
        <p:spPr bwMode="auto">
          <a:xfrm>
            <a:off x="2033588" y="4279900"/>
            <a:ext cx="131762" cy="1365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" name="椭圆 87"/>
          <p:cNvSpPr>
            <a:spLocks noChangeArrowheads="1"/>
          </p:cNvSpPr>
          <p:nvPr/>
        </p:nvSpPr>
        <p:spPr bwMode="auto">
          <a:xfrm>
            <a:off x="6140450" y="4318000"/>
            <a:ext cx="131763" cy="1365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" name="直接连接符 88"/>
          <p:cNvSpPr>
            <a:spLocks noChangeShapeType="1"/>
          </p:cNvSpPr>
          <p:nvPr/>
        </p:nvSpPr>
        <p:spPr bwMode="auto">
          <a:xfrm>
            <a:off x="1066800" y="3241675"/>
            <a:ext cx="388938" cy="746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" name="直接连接符 89"/>
          <p:cNvSpPr>
            <a:spLocks noChangeShapeType="1"/>
          </p:cNvSpPr>
          <p:nvPr/>
        </p:nvSpPr>
        <p:spPr bwMode="auto">
          <a:xfrm>
            <a:off x="5413375" y="3027363"/>
            <a:ext cx="260350" cy="814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1" name="直接连接符 90"/>
          <p:cNvSpPr>
            <a:spLocks noChangeShapeType="1"/>
          </p:cNvSpPr>
          <p:nvPr/>
        </p:nvSpPr>
        <p:spPr bwMode="auto">
          <a:xfrm flipV="1">
            <a:off x="2813050" y="3238500"/>
            <a:ext cx="325438" cy="746125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" name="直接连接符 91"/>
          <p:cNvSpPr>
            <a:spLocks noChangeShapeType="1"/>
          </p:cNvSpPr>
          <p:nvPr/>
        </p:nvSpPr>
        <p:spPr bwMode="auto">
          <a:xfrm flipV="1">
            <a:off x="6784975" y="2951163"/>
            <a:ext cx="260350" cy="814387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5393" name="对象 9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11188" y="4724400"/>
          <a:ext cx="13001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r:id="rId5" imgW="421005" imgH="229870" progId="Equation.DSMT4">
                  <p:embed/>
                </p:oleObj>
              </mc:Choice>
              <mc:Fallback>
                <p:oleObj r:id="rId5" imgW="421005" imgH="229870" progId="Equation.DSMT4">
                  <p:embed/>
                  <p:pic>
                    <p:nvPicPr>
                      <p:cNvPr id="0" name="对象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130016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4" name="对象 9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516688" y="4724400"/>
          <a:ext cx="14970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r:id="rId7" imgW="484505" imgH="229870" progId="Equation.DSMT4">
                  <p:embed/>
                </p:oleObj>
              </mc:Choice>
              <mc:Fallback>
                <p:oleObj r:id="rId7" imgW="484505" imgH="229870" progId="Equation.DSMT4">
                  <p:embed/>
                  <p:pic>
                    <p:nvPicPr>
                      <p:cNvPr id="0" name="对象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4724400"/>
                        <a:ext cx="149701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92225" y="2090738"/>
            <a:ext cx="6159500" cy="267652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对于</a:t>
            </a:r>
            <a:r>
              <a:rPr lang="zh-CN" altLang="en-US" sz="2800" noProof="1">
                <a:solidFill>
                  <a:srgbClr val="FF00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抛物线</a:t>
            </a:r>
            <a:r>
              <a:rPr lang="zh-CN" altLang="en-US" sz="2800" noProof="1">
                <a:solidFill>
                  <a:srgbClr val="FF0000"/>
                </a:solidFill>
                <a:sym typeface="Arial" panose="020B0604020202020204" pitchFamily="34" charset="0"/>
              </a:rPr>
              <a:t> 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 = ax </a:t>
            </a:r>
            <a:r>
              <a:rPr lang="en-US" altLang="zh-CN" sz="2800" baseline="30000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＞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当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时，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随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取值的增大而增大；</a:t>
            </a:r>
          </a:p>
          <a:p>
            <a:pPr>
              <a:lnSpc>
                <a:spcPct val="20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当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&lt;0时，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随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取值的增大而减小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6386" name="圆角矩形 31"/>
          <p:cNvSpPr>
            <a:spLocks noChangeArrowheads="1"/>
          </p:cNvSpPr>
          <p:nvPr/>
        </p:nvSpPr>
        <p:spPr bwMode="auto">
          <a:xfrm>
            <a:off x="704850" y="1089025"/>
            <a:ext cx="1774825" cy="5238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6175"/>
          <p:cNvGrpSpPr/>
          <p:nvPr/>
        </p:nvGrpSpPr>
        <p:grpSpPr bwMode="auto">
          <a:xfrm>
            <a:off x="422275" y="1685925"/>
            <a:ext cx="4121150" cy="4144963"/>
            <a:chOff x="0" y="0"/>
            <a:chExt cx="2784" cy="2784"/>
          </a:xfrm>
        </p:grpSpPr>
        <p:pic>
          <p:nvPicPr>
            <p:cNvPr id="17410" name="图片 6147" descr="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784" cy="27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</p:pic>
        <p:pic>
          <p:nvPicPr>
            <p:cNvPr id="17411" name="图片 6150" descr="27"/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6" y="1368"/>
              <a:ext cx="1184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2" name="组合 6154"/>
          <p:cNvGrpSpPr/>
          <p:nvPr/>
        </p:nvGrpSpPr>
        <p:grpSpPr bwMode="auto">
          <a:xfrm>
            <a:off x="4733925" y="1685925"/>
            <a:ext cx="4119563" cy="4144963"/>
            <a:chOff x="2976" y="0"/>
            <a:chExt cx="2784" cy="2784"/>
          </a:xfrm>
        </p:grpSpPr>
        <p:pic>
          <p:nvPicPr>
            <p:cNvPr id="17413" name="图片 6148" descr="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0"/>
              <a:ext cx="2784" cy="27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00"/>
              </a:solidFill>
              <a:miter lim="800000"/>
              <a:headEnd/>
              <a:tailEnd/>
            </a:ln>
          </p:spPr>
        </p:pic>
        <p:pic>
          <p:nvPicPr>
            <p:cNvPr id="17414" name="图片 6151" descr="27"/>
            <p:cNvPicPr>
              <a:picLocks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6" y="1371"/>
              <a:ext cx="990" cy="1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85" name="组合 6184"/>
          <p:cNvGrpSpPr/>
          <p:nvPr/>
        </p:nvGrpSpPr>
        <p:grpSpPr bwMode="auto">
          <a:xfrm>
            <a:off x="742950" y="4051300"/>
            <a:ext cx="3848100" cy="1589088"/>
            <a:chOff x="208" y="1544"/>
            <a:chExt cx="2600" cy="1067"/>
          </a:xfrm>
        </p:grpSpPr>
        <p:grpSp>
          <p:nvGrpSpPr>
            <p:cNvPr id="17416" name="组合 6161"/>
            <p:cNvGrpSpPr/>
            <p:nvPr/>
          </p:nvGrpSpPr>
          <p:grpSpPr bwMode="auto">
            <a:xfrm>
              <a:off x="208" y="2304"/>
              <a:ext cx="720" cy="307"/>
              <a:chOff x="288" y="288"/>
              <a:chExt cx="576" cy="307"/>
            </a:xfrm>
          </p:grpSpPr>
          <p:sp>
            <p:nvSpPr>
              <p:cNvPr id="17417" name="椭圆 6162"/>
              <p:cNvSpPr>
                <a:spLocks noChangeArrowheads="1"/>
              </p:cNvSpPr>
              <p:nvPr/>
            </p:nvSpPr>
            <p:spPr bwMode="auto">
              <a:xfrm>
                <a:off x="784" y="38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8" name="文本框 6163"/>
              <p:cNvSpPr txBox="1">
                <a:spLocks noChangeArrowheads="1"/>
              </p:cNvSpPr>
              <p:nvPr/>
            </p:nvSpPr>
            <p:spPr bwMode="auto">
              <a:xfrm>
                <a:off x="288" y="288"/>
                <a:ext cx="576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(-2,-4)</a:t>
                </a:r>
              </a:p>
            </p:txBody>
          </p:sp>
        </p:grpSp>
        <p:grpSp>
          <p:nvGrpSpPr>
            <p:cNvPr id="17419" name="组合 6164"/>
            <p:cNvGrpSpPr/>
            <p:nvPr/>
          </p:nvGrpSpPr>
          <p:grpSpPr bwMode="auto">
            <a:xfrm>
              <a:off x="384" y="1544"/>
              <a:ext cx="752" cy="307"/>
              <a:chOff x="432" y="1056"/>
              <a:chExt cx="672" cy="307"/>
            </a:xfrm>
          </p:grpSpPr>
          <p:sp>
            <p:nvSpPr>
              <p:cNvPr id="17420" name="椭圆 6165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1" name="文本框 6166"/>
              <p:cNvSpPr txBox="1">
                <a:spLocks noChangeArrowheads="1"/>
              </p:cNvSpPr>
              <p:nvPr/>
            </p:nvSpPr>
            <p:spPr bwMode="auto">
              <a:xfrm>
                <a:off x="432" y="1056"/>
                <a:ext cx="576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(-1,-1)</a:t>
                </a:r>
              </a:p>
            </p:txBody>
          </p:sp>
        </p:grpSp>
        <p:grpSp>
          <p:nvGrpSpPr>
            <p:cNvPr id="17422" name="组合 6167"/>
            <p:cNvGrpSpPr/>
            <p:nvPr/>
          </p:nvGrpSpPr>
          <p:grpSpPr bwMode="auto">
            <a:xfrm>
              <a:off x="1872" y="2304"/>
              <a:ext cx="936" cy="307"/>
              <a:chOff x="1792" y="288"/>
              <a:chExt cx="936" cy="307"/>
            </a:xfrm>
          </p:grpSpPr>
          <p:sp>
            <p:nvSpPr>
              <p:cNvPr id="17423" name="椭圆 6168"/>
              <p:cNvSpPr>
                <a:spLocks noChangeArrowheads="1"/>
              </p:cNvSpPr>
              <p:nvPr/>
            </p:nvSpPr>
            <p:spPr bwMode="auto">
              <a:xfrm>
                <a:off x="1792" y="38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4" name="文本框 6169"/>
              <p:cNvSpPr txBox="1">
                <a:spLocks noChangeArrowheads="1"/>
              </p:cNvSpPr>
              <p:nvPr/>
            </p:nvSpPr>
            <p:spPr bwMode="auto">
              <a:xfrm>
                <a:off x="1816" y="288"/>
                <a:ext cx="912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(2,-4)</a:t>
                </a:r>
              </a:p>
            </p:txBody>
          </p:sp>
        </p:grpSp>
        <p:grpSp>
          <p:nvGrpSpPr>
            <p:cNvPr id="17425" name="组合 6170"/>
            <p:cNvGrpSpPr/>
            <p:nvPr/>
          </p:nvGrpSpPr>
          <p:grpSpPr bwMode="auto">
            <a:xfrm>
              <a:off x="1616" y="1544"/>
              <a:ext cx="912" cy="307"/>
              <a:chOff x="1536" y="1056"/>
              <a:chExt cx="912" cy="307"/>
            </a:xfrm>
          </p:grpSpPr>
          <p:sp>
            <p:nvSpPr>
              <p:cNvPr id="17426" name="椭圆 6171"/>
              <p:cNvSpPr>
                <a:spLocks noChangeArrowheads="1"/>
              </p:cNvSpPr>
              <p:nvPr/>
            </p:nvSpPr>
            <p:spPr bwMode="auto">
              <a:xfrm>
                <a:off x="1536" y="11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7" name="文本框 6172"/>
              <p:cNvSpPr txBox="1">
                <a:spLocks noChangeArrowheads="1"/>
              </p:cNvSpPr>
              <p:nvPr/>
            </p:nvSpPr>
            <p:spPr bwMode="auto">
              <a:xfrm>
                <a:off x="1536" y="1056"/>
                <a:ext cx="912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(1,-1)</a:t>
                </a:r>
              </a:p>
            </p:txBody>
          </p:sp>
        </p:grpSp>
      </p:grpSp>
      <p:sp>
        <p:nvSpPr>
          <p:cNvPr id="6177" name="直接连接符 6176"/>
          <p:cNvSpPr>
            <a:spLocks noChangeShapeType="1"/>
          </p:cNvSpPr>
          <p:nvPr/>
        </p:nvSpPr>
        <p:spPr bwMode="auto">
          <a:xfrm flipV="1">
            <a:off x="1428750" y="4470400"/>
            <a:ext cx="355600" cy="78581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8" name="直接连接符 6177"/>
          <p:cNvSpPr>
            <a:spLocks noChangeShapeType="1"/>
          </p:cNvSpPr>
          <p:nvPr/>
        </p:nvSpPr>
        <p:spPr bwMode="auto">
          <a:xfrm>
            <a:off x="3181350" y="4467225"/>
            <a:ext cx="355600" cy="715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9" name="直接连接符 6178"/>
          <p:cNvSpPr>
            <a:spLocks noChangeShapeType="1"/>
          </p:cNvSpPr>
          <p:nvPr/>
        </p:nvSpPr>
        <p:spPr bwMode="auto">
          <a:xfrm>
            <a:off x="7489825" y="4318000"/>
            <a:ext cx="284163" cy="785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80" name="直接连接符 6179"/>
          <p:cNvSpPr>
            <a:spLocks noChangeShapeType="1"/>
          </p:cNvSpPr>
          <p:nvPr/>
        </p:nvSpPr>
        <p:spPr bwMode="auto">
          <a:xfrm flipV="1">
            <a:off x="5813425" y="4318000"/>
            <a:ext cx="284163" cy="78581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7432" name="对象 9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35000" y="2417763"/>
          <a:ext cx="157638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r:id="rId5" imgW="510540" imgH="229870" progId="Equation.DSMT4">
                  <p:embed/>
                </p:oleObj>
              </mc:Choice>
              <mc:Fallback>
                <p:oleObj r:id="rId5" imgW="510540" imgH="229870" progId="Equation.DSMT4">
                  <p:embed/>
                  <p:pic>
                    <p:nvPicPr>
                      <p:cNvPr id="0" name="对象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2417763"/>
                        <a:ext cx="157638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3" name="对象 9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822825" y="2489200"/>
          <a:ext cx="17748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r:id="rId7" imgW="572770" imgH="229235" progId="Equation.DSMT4">
                  <p:embed/>
                </p:oleObj>
              </mc:Choice>
              <mc:Fallback>
                <p:oleObj r:id="rId7" imgW="572770" imgH="229235" progId="Equation.DSMT4">
                  <p:embed/>
                  <p:pic>
                    <p:nvPicPr>
                      <p:cNvPr id="0" name="对象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489200"/>
                        <a:ext cx="177482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文本框 26625"/>
          <p:cNvSpPr txBox="1"/>
          <p:nvPr/>
        </p:nvSpPr>
        <p:spPr>
          <a:xfrm>
            <a:off x="395288" y="936625"/>
            <a:ext cx="6991350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观察图形，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的变化如何变化？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92225" y="2090738"/>
            <a:ext cx="6159500" cy="267652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对于</a:t>
            </a:r>
            <a:r>
              <a:rPr lang="zh-CN" altLang="en-US" sz="2800" noProof="1">
                <a:solidFill>
                  <a:srgbClr val="FF0000"/>
                </a:solidFill>
                <a:ea typeface="黑体" panose="02010609060101010101" pitchFamily="49" charset="-122"/>
                <a:sym typeface="宋体" panose="02010600030101010101" pitchFamily="2" charset="-122"/>
              </a:rPr>
              <a:t>抛物线</a:t>
            </a:r>
            <a:r>
              <a:rPr lang="zh-CN" altLang="en-US" sz="2800" noProof="1">
                <a:solidFill>
                  <a:srgbClr val="FF0000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 = ax </a:t>
            </a:r>
            <a:r>
              <a:rPr lang="en-US" altLang="zh-CN" sz="2800" baseline="30000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 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＜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0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当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随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取值的增大而减小；</a:t>
            </a:r>
          </a:p>
          <a:p>
            <a:pPr>
              <a:lnSpc>
                <a:spcPct val="20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当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&lt;0时，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随</a:t>
            </a:r>
            <a:r>
              <a:rPr lang="zh-CN" altLang="en-US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取值的增大而增大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8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8434" name="圆角矩形 31"/>
          <p:cNvSpPr>
            <a:spLocks noChangeArrowheads="1"/>
          </p:cNvSpPr>
          <p:nvPr/>
        </p:nvSpPr>
        <p:spPr bwMode="auto">
          <a:xfrm>
            <a:off x="704850" y="1089025"/>
            <a:ext cx="1774825" cy="5238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407988" y="1731963"/>
            <a:ext cx="6697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解：分别填表，再画出它们的图像，如图</a:t>
            </a:r>
          </a:p>
        </p:txBody>
      </p:sp>
      <p:graphicFrame>
        <p:nvGraphicFramePr>
          <p:cNvPr id="41" name="Group 5"/>
          <p:cNvGraphicFramePr>
            <a:graphicFrameLocks noGrp="1"/>
          </p:cNvGraphicFramePr>
          <p:nvPr/>
        </p:nvGraphicFramePr>
        <p:xfrm>
          <a:off x="192088" y="2363788"/>
          <a:ext cx="8748712" cy="1689100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92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Group 46"/>
          <p:cNvGraphicFramePr>
            <a:graphicFrameLocks noGrp="1"/>
          </p:cNvGraphicFramePr>
          <p:nvPr/>
        </p:nvGraphicFramePr>
        <p:xfrm>
          <a:off x="192088" y="4164013"/>
          <a:ext cx="8748712" cy="1280068"/>
        </p:xfrm>
        <a:graphic>
          <a:graphicData uri="http://schemas.openxmlformats.org/drawingml/2006/table">
            <a:tbl>
              <a:tblPr/>
              <a:tblGrid>
                <a:gridCol w="108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Object 8"/>
          <p:cNvGraphicFramePr>
            <a:graphicFrameLocks noChangeAspect="1"/>
          </p:cNvGraphicFramePr>
          <p:nvPr/>
        </p:nvGraphicFramePr>
        <p:xfrm>
          <a:off x="198438" y="3155950"/>
          <a:ext cx="9715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r:id="rId3" imgW="535940" imgH="395605" progId="Equation.DSMT4">
                  <p:embed/>
                </p:oleObj>
              </mc:Choice>
              <mc:Fallback>
                <p:oleObj r:id="rId3" imgW="535940" imgH="39560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3155950"/>
                        <a:ext cx="9715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9"/>
          <p:cNvGraphicFramePr>
            <a:graphicFrameLocks noChangeAspect="1"/>
          </p:cNvGraphicFramePr>
          <p:nvPr/>
        </p:nvGraphicFramePr>
        <p:xfrm>
          <a:off x="407988" y="4945063"/>
          <a:ext cx="914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r:id="rId5" imgW="497205" imgH="229870" progId="Equation.DSMT4">
                  <p:embed/>
                </p:oleObj>
              </mc:Choice>
              <mc:Fallback>
                <p:oleObj r:id="rId5" imgW="497205" imgH="22987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4945063"/>
                        <a:ext cx="9144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89"/>
          <p:cNvSpPr txBox="1">
            <a:spLocks noChangeArrowheads="1"/>
          </p:cNvSpPr>
          <p:nvPr/>
        </p:nvSpPr>
        <p:spPr bwMode="auto">
          <a:xfrm>
            <a:off x="1862138" y="331311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6" name="Text Box 90"/>
          <p:cNvSpPr txBox="1">
            <a:spLocks noChangeArrowheads="1"/>
          </p:cNvSpPr>
          <p:nvPr/>
        </p:nvSpPr>
        <p:spPr bwMode="auto">
          <a:xfrm>
            <a:off x="2711450" y="4889500"/>
            <a:ext cx="70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47" name="Text Box 91"/>
          <p:cNvSpPr txBox="1">
            <a:spLocks noChangeArrowheads="1"/>
          </p:cNvSpPr>
          <p:nvPr/>
        </p:nvSpPr>
        <p:spPr bwMode="auto">
          <a:xfrm>
            <a:off x="3359150" y="33274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8" name="Text Box 92"/>
          <p:cNvSpPr txBox="1">
            <a:spLocks noChangeArrowheads="1"/>
          </p:cNvSpPr>
          <p:nvPr/>
        </p:nvSpPr>
        <p:spPr bwMode="auto">
          <a:xfrm>
            <a:off x="3863975" y="331311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49" name="Text Box 93"/>
          <p:cNvSpPr txBox="1">
            <a:spLocks noChangeArrowheads="1"/>
          </p:cNvSpPr>
          <p:nvPr/>
        </p:nvSpPr>
        <p:spPr bwMode="auto">
          <a:xfrm>
            <a:off x="4741863" y="331311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0" name="Text Box 94"/>
          <p:cNvSpPr txBox="1">
            <a:spLocks noChangeArrowheads="1"/>
          </p:cNvSpPr>
          <p:nvPr/>
        </p:nvSpPr>
        <p:spPr bwMode="auto">
          <a:xfrm>
            <a:off x="7680325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1" name="Text Box 95"/>
          <p:cNvSpPr txBox="1">
            <a:spLocks noChangeArrowheads="1"/>
          </p:cNvSpPr>
          <p:nvPr/>
        </p:nvSpPr>
        <p:spPr bwMode="auto">
          <a:xfrm>
            <a:off x="6743700" y="32845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52" name="Text Box 96"/>
          <p:cNvSpPr txBox="1">
            <a:spLocks noChangeArrowheads="1"/>
          </p:cNvSpPr>
          <p:nvPr/>
        </p:nvSpPr>
        <p:spPr bwMode="auto">
          <a:xfrm>
            <a:off x="6167438" y="32845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3" name="Text Box 97"/>
          <p:cNvSpPr txBox="1">
            <a:spLocks noChangeArrowheads="1"/>
          </p:cNvSpPr>
          <p:nvPr/>
        </p:nvSpPr>
        <p:spPr bwMode="auto">
          <a:xfrm>
            <a:off x="5303838" y="328453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54" name="Text Box 98"/>
          <p:cNvSpPr txBox="1">
            <a:spLocks noChangeArrowheads="1"/>
          </p:cNvSpPr>
          <p:nvPr/>
        </p:nvSpPr>
        <p:spPr bwMode="auto">
          <a:xfrm>
            <a:off x="2035175" y="48895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5" name="Text Box 99"/>
          <p:cNvSpPr txBox="1">
            <a:spLocks noChangeArrowheads="1"/>
          </p:cNvSpPr>
          <p:nvPr/>
        </p:nvSpPr>
        <p:spPr bwMode="auto">
          <a:xfrm>
            <a:off x="2424113" y="328453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56" name="Text Box 100"/>
          <p:cNvSpPr txBox="1">
            <a:spLocks noChangeArrowheads="1"/>
          </p:cNvSpPr>
          <p:nvPr/>
        </p:nvSpPr>
        <p:spPr bwMode="auto">
          <a:xfrm>
            <a:off x="3705225" y="486092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7" name="Text Box 101"/>
          <p:cNvSpPr txBox="1">
            <a:spLocks noChangeArrowheads="1"/>
          </p:cNvSpPr>
          <p:nvPr/>
        </p:nvSpPr>
        <p:spPr bwMode="auto">
          <a:xfrm>
            <a:off x="4302125" y="486092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58" name="Text Box 102"/>
          <p:cNvSpPr txBox="1">
            <a:spLocks noChangeArrowheads="1"/>
          </p:cNvSpPr>
          <p:nvPr/>
        </p:nvSpPr>
        <p:spPr bwMode="auto">
          <a:xfrm>
            <a:off x="5275263" y="486092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9" name="Text Box 103"/>
          <p:cNvSpPr txBox="1">
            <a:spLocks noChangeArrowheads="1"/>
          </p:cNvSpPr>
          <p:nvPr/>
        </p:nvSpPr>
        <p:spPr bwMode="auto">
          <a:xfrm>
            <a:off x="7796213" y="48895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0" name="Text Box 104"/>
          <p:cNvSpPr txBox="1">
            <a:spLocks noChangeArrowheads="1"/>
          </p:cNvSpPr>
          <p:nvPr/>
        </p:nvSpPr>
        <p:spPr bwMode="auto">
          <a:xfrm>
            <a:off x="7031038" y="48895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61" name="Text Box 105"/>
          <p:cNvSpPr txBox="1">
            <a:spLocks noChangeArrowheads="1"/>
          </p:cNvSpPr>
          <p:nvPr/>
        </p:nvSpPr>
        <p:spPr bwMode="auto">
          <a:xfrm>
            <a:off x="6556375" y="48895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2" name="Text Box 106"/>
          <p:cNvSpPr txBox="1">
            <a:spLocks noChangeArrowheads="1"/>
          </p:cNvSpPr>
          <p:nvPr/>
        </p:nvSpPr>
        <p:spPr bwMode="auto">
          <a:xfrm>
            <a:off x="5808663" y="48895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grpSp>
        <p:nvGrpSpPr>
          <p:cNvPr id="19560" name="组合 70"/>
          <p:cNvGrpSpPr/>
          <p:nvPr/>
        </p:nvGrpSpPr>
        <p:grpSpPr bwMode="auto">
          <a:xfrm>
            <a:off x="336550" y="935038"/>
            <a:ext cx="8208963" cy="755650"/>
            <a:chOff x="323528" y="1594510"/>
            <a:chExt cx="8209160" cy="755014"/>
          </a:xfrm>
        </p:grpSpPr>
        <p:sp>
          <p:nvSpPr>
            <p:cNvPr id="12400" name="Text Box 2"/>
            <p:cNvSpPr txBox="1"/>
            <p:nvPr/>
          </p:nvSpPr>
          <p:spPr>
            <a:xfrm>
              <a:off x="323528" y="1743609"/>
              <a:ext cx="8209160" cy="45998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例</a:t>
              </a:r>
              <a:r>
                <a:rPr lang="en-US" altLang="zh-CN" sz="2400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2</a:t>
              </a:r>
              <a:r>
                <a:rPr lang="en-US" altLang="zh-CN" sz="2400" noProof="1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在同一直角坐标系中，画出函数            的图像．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19562" name="Object 12"/>
            <p:cNvGraphicFramePr>
              <a:graphicFrameLocks noChangeAspect="1"/>
            </p:cNvGraphicFramePr>
            <p:nvPr/>
          </p:nvGraphicFramePr>
          <p:xfrm>
            <a:off x="5291887" y="1594510"/>
            <a:ext cx="1831384" cy="755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0" r:id="rId7" imgW="1058545" imgH="395605" progId="Equation.DSMT4">
                    <p:embed/>
                  </p:oleObj>
                </mc:Choice>
                <mc:Fallback>
                  <p:oleObj r:id="rId7" imgW="1058545" imgH="39560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1887" y="1594510"/>
                          <a:ext cx="1831384" cy="7550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07"/>
          <p:cNvGrpSpPr/>
          <p:nvPr/>
        </p:nvGrpSpPr>
        <p:grpSpPr bwMode="auto">
          <a:xfrm>
            <a:off x="2454275" y="1881188"/>
            <a:ext cx="3840163" cy="3321050"/>
            <a:chOff x="166" y="0"/>
            <a:chExt cx="2419" cy="2092"/>
          </a:xfrm>
        </p:grpSpPr>
        <p:sp>
          <p:nvSpPr>
            <p:cNvPr id="20482" name="d82Line 2"/>
            <p:cNvSpPr>
              <a:spLocks noChangeShapeType="1"/>
            </p:cNvSpPr>
            <p:nvPr/>
          </p:nvSpPr>
          <p:spPr bwMode="auto">
            <a:xfrm>
              <a:off x="166" y="1846"/>
              <a:ext cx="219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3" name="d82Line 3"/>
            <p:cNvSpPr>
              <a:spLocks noChangeShapeType="1"/>
            </p:cNvSpPr>
            <p:nvPr/>
          </p:nvSpPr>
          <p:spPr bwMode="auto">
            <a:xfrm flipV="1">
              <a:off x="1233" y="0"/>
              <a:ext cx="0" cy="19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4" name="d82Line 4"/>
            <p:cNvSpPr>
              <a:spLocks noChangeShapeType="1"/>
            </p:cNvSpPr>
            <p:nvPr/>
          </p:nvSpPr>
          <p:spPr bwMode="auto">
            <a:xfrm flipV="1">
              <a:off x="1463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5" name="d82Line 5"/>
            <p:cNvSpPr>
              <a:spLocks noChangeShapeType="1"/>
            </p:cNvSpPr>
            <p:nvPr/>
          </p:nvSpPr>
          <p:spPr bwMode="auto">
            <a:xfrm flipV="1">
              <a:off x="1691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d82Line 6"/>
            <p:cNvSpPr>
              <a:spLocks noChangeShapeType="1"/>
            </p:cNvSpPr>
            <p:nvPr/>
          </p:nvSpPr>
          <p:spPr bwMode="auto">
            <a:xfrm flipV="1">
              <a:off x="1921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7" name="d82Line 7"/>
            <p:cNvSpPr>
              <a:spLocks noChangeShapeType="1"/>
            </p:cNvSpPr>
            <p:nvPr/>
          </p:nvSpPr>
          <p:spPr bwMode="auto">
            <a:xfrm flipV="1">
              <a:off x="2151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d82Line 10"/>
            <p:cNvSpPr>
              <a:spLocks noChangeShapeType="1"/>
            </p:cNvSpPr>
            <p:nvPr/>
          </p:nvSpPr>
          <p:spPr bwMode="auto">
            <a:xfrm flipV="1">
              <a:off x="1003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d82Line 11"/>
            <p:cNvSpPr>
              <a:spLocks noChangeShapeType="1"/>
            </p:cNvSpPr>
            <p:nvPr/>
          </p:nvSpPr>
          <p:spPr bwMode="auto">
            <a:xfrm flipV="1">
              <a:off x="775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d82Line 12"/>
            <p:cNvSpPr>
              <a:spLocks noChangeShapeType="1"/>
            </p:cNvSpPr>
            <p:nvPr/>
          </p:nvSpPr>
          <p:spPr bwMode="auto">
            <a:xfrm flipV="1">
              <a:off x="545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d82Line 14"/>
            <p:cNvSpPr>
              <a:spLocks noChangeShapeType="1"/>
            </p:cNvSpPr>
            <p:nvPr/>
          </p:nvSpPr>
          <p:spPr bwMode="auto">
            <a:xfrm flipV="1">
              <a:off x="316" y="1800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d82Line 16"/>
            <p:cNvSpPr>
              <a:spLocks noChangeShapeType="1"/>
            </p:cNvSpPr>
            <p:nvPr/>
          </p:nvSpPr>
          <p:spPr bwMode="auto">
            <a:xfrm>
              <a:off x="1233" y="1108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d82Line 17"/>
            <p:cNvSpPr>
              <a:spLocks noChangeShapeType="1"/>
            </p:cNvSpPr>
            <p:nvPr/>
          </p:nvSpPr>
          <p:spPr bwMode="auto">
            <a:xfrm>
              <a:off x="1233" y="923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d82Line 18"/>
            <p:cNvSpPr>
              <a:spLocks noChangeShapeType="1"/>
            </p:cNvSpPr>
            <p:nvPr/>
          </p:nvSpPr>
          <p:spPr bwMode="auto">
            <a:xfrm>
              <a:off x="1233" y="739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d82Line 19"/>
            <p:cNvSpPr>
              <a:spLocks noChangeShapeType="1"/>
            </p:cNvSpPr>
            <p:nvPr/>
          </p:nvSpPr>
          <p:spPr bwMode="auto">
            <a:xfrm>
              <a:off x="1233" y="55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d82Line 20"/>
            <p:cNvSpPr>
              <a:spLocks noChangeShapeType="1"/>
            </p:cNvSpPr>
            <p:nvPr/>
          </p:nvSpPr>
          <p:spPr bwMode="auto">
            <a:xfrm>
              <a:off x="1233" y="369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d82Line 21"/>
            <p:cNvSpPr>
              <a:spLocks noChangeShapeType="1"/>
            </p:cNvSpPr>
            <p:nvPr/>
          </p:nvSpPr>
          <p:spPr bwMode="auto">
            <a:xfrm>
              <a:off x="1233" y="1477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d82Line 22"/>
            <p:cNvSpPr>
              <a:spLocks noChangeShapeType="1"/>
            </p:cNvSpPr>
            <p:nvPr/>
          </p:nvSpPr>
          <p:spPr bwMode="auto">
            <a:xfrm>
              <a:off x="1233" y="1662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9" name="d82Line 23"/>
            <p:cNvSpPr>
              <a:spLocks noChangeShapeType="1"/>
            </p:cNvSpPr>
            <p:nvPr/>
          </p:nvSpPr>
          <p:spPr bwMode="auto">
            <a:xfrm>
              <a:off x="1233" y="184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d82Line 24"/>
            <p:cNvSpPr>
              <a:spLocks noChangeShapeType="1"/>
            </p:cNvSpPr>
            <p:nvPr/>
          </p:nvSpPr>
          <p:spPr bwMode="auto">
            <a:xfrm>
              <a:off x="1233" y="18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1" name="d82Line 25"/>
            <p:cNvSpPr>
              <a:spLocks noChangeShapeType="1"/>
            </p:cNvSpPr>
            <p:nvPr/>
          </p:nvSpPr>
          <p:spPr bwMode="auto">
            <a:xfrm>
              <a:off x="1233" y="1293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2" name="d82WordArt 28"/>
            <p:cNvSpPr>
              <a:spLocks noChangeArrowheads="1" noChangeShapeType="1" noTextEdit="1"/>
            </p:cNvSpPr>
            <p:nvPr/>
          </p:nvSpPr>
          <p:spPr bwMode="auto">
            <a:xfrm>
              <a:off x="2293" y="1911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0503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1290" y="0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0504" name="d82WordArt 120"/>
            <p:cNvSpPr>
              <a:spLocks noChangeArrowheads="1" noChangeShapeType="1" noTextEdit="1"/>
            </p:cNvSpPr>
            <p:nvPr/>
          </p:nvSpPr>
          <p:spPr bwMode="auto">
            <a:xfrm>
              <a:off x="1014" y="1892"/>
              <a:ext cx="137" cy="1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8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sz="18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0505" name="Text Box 131"/>
            <p:cNvSpPr txBox="1">
              <a:spLocks noChangeArrowheads="1"/>
            </p:cNvSpPr>
            <p:nvPr/>
          </p:nvSpPr>
          <p:spPr bwMode="auto">
            <a:xfrm>
              <a:off x="416" y="1842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-2</a:t>
              </a:r>
            </a:p>
          </p:txBody>
        </p:sp>
        <p:sp>
          <p:nvSpPr>
            <p:cNvPr id="20506" name="Text Box 132"/>
            <p:cNvSpPr txBox="1">
              <a:spLocks noChangeArrowheads="1"/>
            </p:cNvSpPr>
            <p:nvPr/>
          </p:nvSpPr>
          <p:spPr bwMode="auto">
            <a:xfrm>
              <a:off x="1584" y="183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07" name="Text Box 133"/>
            <p:cNvSpPr txBox="1">
              <a:spLocks noChangeArrowheads="1"/>
            </p:cNvSpPr>
            <p:nvPr/>
          </p:nvSpPr>
          <p:spPr bwMode="auto">
            <a:xfrm>
              <a:off x="1064" y="1300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508" name="Text Box 134"/>
            <p:cNvSpPr txBox="1">
              <a:spLocks noChangeArrowheads="1"/>
            </p:cNvSpPr>
            <p:nvPr/>
          </p:nvSpPr>
          <p:spPr bwMode="auto">
            <a:xfrm>
              <a:off x="1052" y="99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09" name="Text Box 135"/>
            <p:cNvSpPr txBox="1">
              <a:spLocks noChangeArrowheads="1"/>
            </p:cNvSpPr>
            <p:nvPr/>
          </p:nvSpPr>
          <p:spPr bwMode="auto">
            <a:xfrm>
              <a:off x="1052" y="631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510" name="Text Box 136"/>
            <p:cNvSpPr txBox="1">
              <a:spLocks noChangeArrowheads="1"/>
            </p:cNvSpPr>
            <p:nvPr/>
          </p:nvSpPr>
          <p:spPr bwMode="auto">
            <a:xfrm>
              <a:off x="2036" y="1836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11" name="Text Box 137"/>
            <p:cNvSpPr txBox="1">
              <a:spLocks noChangeArrowheads="1"/>
            </p:cNvSpPr>
            <p:nvPr/>
          </p:nvSpPr>
          <p:spPr bwMode="auto">
            <a:xfrm>
              <a:off x="180" y="1835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20512" name="Text Box 138"/>
            <p:cNvSpPr txBox="1">
              <a:spLocks noChangeArrowheads="1"/>
            </p:cNvSpPr>
            <p:nvPr/>
          </p:nvSpPr>
          <p:spPr bwMode="auto">
            <a:xfrm>
              <a:off x="1066" y="23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43" name="平面几何--抛物线1"/>
          <p:cNvSpPr>
            <a:spLocks noChangeArrowheads="1"/>
          </p:cNvSpPr>
          <p:nvPr/>
        </p:nvSpPr>
        <p:spPr bwMode="auto">
          <a:xfrm>
            <a:off x="3386138" y="2254250"/>
            <a:ext cx="1538287" cy="25654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90" name="平面几何--抛物线1"/>
          <p:cNvSpPr>
            <a:spLocks noChangeArrowheads="1"/>
          </p:cNvSpPr>
          <p:nvPr/>
        </p:nvSpPr>
        <p:spPr bwMode="auto">
          <a:xfrm>
            <a:off x="3025775" y="2254250"/>
            <a:ext cx="2262188" cy="25654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平面几何--抛物线1"/>
          <p:cNvSpPr>
            <a:spLocks noChangeArrowheads="1"/>
          </p:cNvSpPr>
          <p:nvPr/>
        </p:nvSpPr>
        <p:spPr bwMode="auto">
          <a:xfrm>
            <a:off x="2698750" y="2268538"/>
            <a:ext cx="2919413" cy="25654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Oval 142"/>
          <p:cNvSpPr>
            <a:spLocks noChangeArrowheads="1"/>
          </p:cNvSpPr>
          <p:nvPr/>
        </p:nvSpPr>
        <p:spPr bwMode="auto">
          <a:xfrm>
            <a:off x="3732213" y="46180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Oval 143"/>
          <p:cNvSpPr>
            <a:spLocks noChangeArrowheads="1"/>
          </p:cNvSpPr>
          <p:nvPr/>
        </p:nvSpPr>
        <p:spPr bwMode="auto">
          <a:xfrm>
            <a:off x="4487863" y="46180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Oval 144"/>
          <p:cNvSpPr>
            <a:spLocks noChangeArrowheads="1"/>
          </p:cNvSpPr>
          <p:nvPr/>
        </p:nvSpPr>
        <p:spPr bwMode="auto">
          <a:xfrm>
            <a:off x="3414713" y="42005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Oval 145"/>
          <p:cNvSpPr>
            <a:spLocks noChangeArrowheads="1"/>
          </p:cNvSpPr>
          <p:nvPr/>
        </p:nvSpPr>
        <p:spPr bwMode="auto">
          <a:xfrm>
            <a:off x="4811713" y="42132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Oval 146"/>
          <p:cNvSpPr>
            <a:spLocks noChangeArrowheads="1"/>
          </p:cNvSpPr>
          <p:nvPr/>
        </p:nvSpPr>
        <p:spPr bwMode="auto">
          <a:xfrm>
            <a:off x="3054350" y="3436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Oval 147"/>
          <p:cNvSpPr>
            <a:spLocks noChangeArrowheads="1"/>
          </p:cNvSpPr>
          <p:nvPr/>
        </p:nvSpPr>
        <p:spPr bwMode="auto">
          <a:xfrm>
            <a:off x="5172075" y="34512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Oval 148"/>
          <p:cNvSpPr>
            <a:spLocks noChangeArrowheads="1"/>
          </p:cNvSpPr>
          <p:nvPr/>
        </p:nvSpPr>
        <p:spPr bwMode="auto">
          <a:xfrm>
            <a:off x="4479925" y="4198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Oval 149"/>
          <p:cNvSpPr>
            <a:spLocks noChangeArrowheads="1"/>
          </p:cNvSpPr>
          <p:nvPr/>
        </p:nvSpPr>
        <p:spPr bwMode="auto">
          <a:xfrm>
            <a:off x="4667250" y="34226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Oval 150"/>
          <p:cNvSpPr>
            <a:spLocks noChangeArrowheads="1"/>
          </p:cNvSpPr>
          <p:nvPr/>
        </p:nvSpPr>
        <p:spPr bwMode="auto">
          <a:xfrm>
            <a:off x="4854575" y="24431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Oval 151"/>
          <p:cNvSpPr>
            <a:spLocks noChangeArrowheads="1"/>
          </p:cNvSpPr>
          <p:nvPr/>
        </p:nvSpPr>
        <p:spPr bwMode="auto">
          <a:xfrm>
            <a:off x="2724150" y="24717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Oval 152"/>
          <p:cNvSpPr>
            <a:spLocks noChangeArrowheads="1"/>
          </p:cNvSpPr>
          <p:nvPr/>
        </p:nvSpPr>
        <p:spPr bwMode="auto">
          <a:xfrm>
            <a:off x="3746500" y="42005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Oval 153"/>
          <p:cNvSpPr>
            <a:spLocks noChangeArrowheads="1"/>
          </p:cNvSpPr>
          <p:nvPr/>
        </p:nvSpPr>
        <p:spPr bwMode="auto">
          <a:xfrm>
            <a:off x="3559175" y="3436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Oval 154"/>
          <p:cNvSpPr>
            <a:spLocks noChangeArrowheads="1"/>
          </p:cNvSpPr>
          <p:nvPr/>
        </p:nvSpPr>
        <p:spPr bwMode="auto">
          <a:xfrm>
            <a:off x="3386138" y="24431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Oval 155"/>
          <p:cNvSpPr>
            <a:spLocks noChangeArrowheads="1"/>
          </p:cNvSpPr>
          <p:nvPr/>
        </p:nvSpPr>
        <p:spPr bwMode="auto">
          <a:xfrm>
            <a:off x="5516563" y="24574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Oval 156"/>
          <p:cNvSpPr>
            <a:spLocks noChangeArrowheads="1"/>
          </p:cNvSpPr>
          <p:nvPr/>
        </p:nvSpPr>
        <p:spPr bwMode="auto">
          <a:xfrm>
            <a:off x="4121150" y="478948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1" name="Object 10"/>
          <p:cNvGraphicFramePr>
            <a:graphicFrameLocks noChangeAspect="1"/>
          </p:cNvGraphicFramePr>
          <p:nvPr/>
        </p:nvGraphicFramePr>
        <p:xfrm>
          <a:off x="5073650" y="3611563"/>
          <a:ext cx="968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r:id="rId3" imgW="533400" imgH="393700" progId="Equation.DSMT4">
                  <p:embed/>
                </p:oleObj>
              </mc:Choice>
              <mc:Fallback>
                <p:oleObj r:id="rId3" imgW="533400" imgH="393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3611563"/>
                        <a:ext cx="9683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Oval 158"/>
          <p:cNvSpPr>
            <a:spLocks noChangeArrowheads="1"/>
          </p:cNvSpPr>
          <p:nvPr/>
        </p:nvSpPr>
        <p:spPr bwMode="auto">
          <a:xfrm>
            <a:off x="3948113" y="46307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Oval 159"/>
          <p:cNvSpPr>
            <a:spLocks noChangeArrowheads="1"/>
          </p:cNvSpPr>
          <p:nvPr/>
        </p:nvSpPr>
        <p:spPr bwMode="auto">
          <a:xfrm>
            <a:off x="4306888" y="46180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4" name="Object 11"/>
          <p:cNvGraphicFramePr>
            <a:graphicFrameLocks noChangeAspect="1"/>
          </p:cNvGraphicFramePr>
          <p:nvPr/>
        </p:nvGraphicFramePr>
        <p:xfrm>
          <a:off x="4310063" y="1965325"/>
          <a:ext cx="9080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r:id="rId5" imgW="495300" imgH="228600" progId="Equation.DSMT4">
                  <p:embed/>
                </p:oleObj>
              </mc:Choice>
              <mc:Fallback>
                <p:oleObj r:id="rId5" imgW="4953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3" y="1965325"/>
                        <a:ext cx="9080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5" name="Object 12"/>
          <p:cNvGraphicFramePr>
            <a:graphicFrameLocks noChangeAspect="1"/>
          </p:cNvGraphicFramePr>
          <p:nvPr/>
        </p:nvGraphicFramePr>
        <p:xfrm>
          <a:off x="2727325" y="1925638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r:id="rId7" imgW="419100" imgH="228600" progId="Equation.DSMT4">
                  <p:embed/>
                </p:oleObj>
              </mc:Choice>
              <mc:Fallback>
                <p:oleObj r:id="rId7" imgW="4191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1925638"/>
                        <a:ext cx="7683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36" name="组合 2"/>
          <p:cNvGrpSpPr/>
          <p:nvPr/>
        </p:nvGrpSpPr>
        <p:grpSpPr bwMode="auto">
          <a:xfrm>
            <a:off x="368300" y="539750"/>
            <a:ext cx="8289925" cy="1384300"/>
            <a:chOff x="623" y="1204"/>
            <a:chExt cx="13054" cy="2180"/>
          </a:xfrm>
        </p:grpSpPr>
        <p:sp>
          <p:nvSpPr>
            <p:cNvPr id="19513" name="TextBox 65"/>
            <p:cNvSpPr txBox="1"/>
            <p:nvPr/>
          </p:nvSpPr>
          <p:spPr>
            <a:xfrm>
              <a:off x="623" y="1204"/>
              <a:ext cx="13054" cy="21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思考</a:t>
              </a:r>
              <a:r>
                <a:rPr lang="en-US" altLang="zh-CN" sz="28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8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：</a:t>
              </a:r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从二次函数                    开口大小与</a:t>
              </a:r>
              <a:r>
                <a:rPr lang="en-US" altLang="zh-CN" sz="280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的大小有什么关系？</a:t>
              </a:r>
            </a:p>
          </p:txBody>
        </p:sp>
        <p:graphicFrame>
          <p:nvGraphicFramePr>
            <p:cNvPr id="20538" name="Object 13"/>
            <p:cNvGraphicFramePr>
              <a:graphicFrameLocks noChangeAspect="1"/>
            </p:cNvGraphicFramePr>
            <p:nvPr/>
          </p:nvGraphicFramePr>
          <p:xfrm>
            <a:off x="5796" y="1204"/>
            <a:ext cx="4917" cy="1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2" r:id="rId9" imgW="1579880" imgH="394970" progId="Equation.DSMT4">
                    <p:embed/>
                  </p:oleObj>
                </mc:Choice>
                <mc:Fallback>
                  <p:oleObj r:id="rId9" imgW="1579880" imgH="39497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" y="1204"/>
                          <a:ext cx="4917" cy="1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0" name="TextBox 67"/>
          <p:cNvSpPr txBox="1">
            <a:spLocks noChangeArrowheads="1"/>
          </p:cNvSpPr>
          <p:nvPr/>
        </p:nvSpPr>
        <p:spPr bwMode="auto">
          <a:xfrm>
            <a:off x="2097088" y="5580063"/>
            <a:ext cx="4830762" cy="522287"/>
          </a:xfrm>
          <a:prstGeom prst="rect">
            <a:avLst/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越大，开口越小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0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  <p:bldP spid="60" grpId="0" bldLvl="0" animBg="1"/>
      <p:bldP spid="62" grpId="0" bldLvl="0" animBg="1"/>
      <p:bldP spid="63" grpId="0" bldLvl="0" animBg="1"/>
      <p:bldP spid="3100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139"/>
          <p:cNvGrpSpPr/>
          <p:nvPr/>
        </p:nvGrpSpPr>
        <p:grpSpPr bwMode="auto">
          <a:xfrm>
            <a:off x="179388" y="836613"/>
            <a:ext cx="8891587" cy="744537"/>
            <a:chOff x="179512" y="523587"/>
            <a:chExt cx="8892480" cy="744856"/>
          </a:xfrm>
        </p:grpSpPr>
        <p:sp>
          <p:nvSpPr>
            <p:cNvPr id="14345" name="Text Box 2"/>
            <p:cNvSpPr txBox="1"/>
            <p:nvPr/>
          </p:nvSpPr>
          <p:spPr>
            <a:xfrm>
              <a:off x="179512" y="691934"/>
              <a:ext cx="8892480" cy="46057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noProof="1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练一练：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在同一直角坐标系中，画出函数             的图像．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21507" name="Object 76"/>
            <p:cNvGraphicFramePr>
              <a:graphicFrameLocks noChangeAspect="1"/>
            </p:cNvGraphicFramePr>
            <p:nvPr/>
          </p:nvGraphicFramePr>
          <p:xfrm>
            <a:off x="5796016" y="523587"/>
            <a:ext cx="2039825" cy="74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5" r:id="rId3" imgW="1249045" imgH="394970" progId="Equation.DSMT4">
                    <p:embed/>
                  </p:oleObj>
                </mc:Choice>
                <mc:Fallback>
                  <p:oleObj r:id="rId3" imgW="1249045" imgH="394970" progId="Equation.DSMT4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016" y="523587"/>
                          <a:ext cx="2039825" cy="7448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5" name="Group 2"/>
          <p:cNvGraphicFramePr>
            <a:graphicFrameLocks noGrp="1"/>
          </p:cNvGraphicFramePr>
          <p:nvPr/>
        </p:nvGraphicFramePr>
        <p:xfrm>
          <a:off x="230188" y="1893888"/>
          <a:ext cx="8748712" cy="1327150"/>
        </p:xfrm>
        <a:graphic>
          <a:graphicData uri="http://schemas.openxmlformats.org/drawingml/2006/table">
            <a:tbl>
              <a:tblPr/>
              <a:tblGrid>
                <a:gridCol w="1062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9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2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35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37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419"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L="91437" marR="91437"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731"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37" marR="91437" marT="45742" marB="4574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" name="Group 43"/>
          <p:cNvGraphicFramePr>
            <a:graphicFrameLocks noGrp="1"/>
          </p:cNvGraphicFramePr>
          <p:nvPr/>
        </p:nvGraphicFramePr>
        <p:xfrm>
          <a:off x="215900" y="4038600"/>
          <a:ext cx="8764586" cy="1143000"/>
        </p:xfrm>
        <a:graphic>
          <a:graphicData uri="http://schemas.openxmlformats.org/drawingml/2006/table">
            <a:tbl>
              <a:tblPr/>
              <a:tblGrid>
                <a:gridCol w="1078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7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96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···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9" name="Text Box 86"/>
          <p:cNvSpPr txBox="1">
            <a:spLocks noChangeArrowheads="1"/>
          </p:cNvSpPr>
          <p:nvPr/>
        </p:nvSpPr>
        <p:spPr bwMode="auto">
          <a:xfrm>
            <a:off x="1776413" y="2657475"/>
            <a:ext cx="744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-8</a:t>
            </a:r>
          </a:p>
        </p:txBody>
      </p:sp>
      <p:sp>
        <p:nvSpPr>
          <p:cNvPr id="150" name="Text Box 87"/>
          <p:cNvSpPr txBox="1">
            <a:spLocks noChangeArrowheads="1"/>
          </p:cNvSpPr>
          <p:nvPr/>
        </p:nvSpPr>
        <p:spPr bwMode="auto">
          <a:xfrm>
            <a:off x="2555875" y="4724400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-4.5</a:t>
            </a:r>
          </a:p>
        </p:txBody>
      </p:sp>
      <p:sp>
        <p:nvSpPr>
          <p:cNvPr id="151" name="Text Box 88"/>
          <p:cNvSpPr txBox="1">
            <a:spLocks noChangeArrowheads="1"/>
          </p:cNvSpPr>
          <p:nvPr/>
        </p:nvSpPr>
        <p:spPr bwMode="auto">
          <a:xfrm>
            <a:off x="3209925" y="2644775"/>
            <a:ext cx="77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52" name="Text Box 89"/>
          <p:cNvSpPr txBox="1">
            <a:spLocks noChangeArrowheads="1"/>
          </p:cNvSpPr>
          <p:nvPr/>
        </p:nvSpPr>
        <p:spPr bwMode="auto">
          <a:xfrm>
            <a:off x="3816350" y="2657475"/>
            <a:ext cx="121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-0.5</a:t>
            </a:r>
          </a:p>
        </p:txBody>
      </p:sp>
      <p:sp>
        <p:nvSpPr>
          <p:cNvPr id="153" name="Text Box 90"/>
          <p:cNvSpPr txBox="1">
            <a:spLocks noChangeArrowheads="1"/>
          </p:cNvSpPr>
          <p:nvPr/>
        </p:nvSpPr>
        <p:spPr bwMode="auto">
          <a:xfrm>
            <a:off x="4840288" y="2657475"/>
            <a:ext cx="77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4" name="Text Box 91"/>
          <p:cNvSpPr txBox="1">
            <a:spLocks noChangeArrowheads="1"/>
          </p:cNvSpPr>
          <p:nvPr/>
        </p:nvSpPr>
        <p:spPr bwMode="auto">
          <a:xfrm>
            <a:off x="7524750" y="2636838"/>
            <a:ext cx="77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-8</a:t>
            </a:r>
          </a:p>
        </p:txBody>
      </p:sp>
      <p:sp>
        <p:nvSpPr>
          <p:cNvPr id="155" name="Text Box 92"/>
          <p:cNvSpPr txBox="1">
            <a:spLocks noChangeArrowheads="1"/>
          </p:cNvSpPr>
          <p:nvPr/>
        </p:nvSpPr>
        <p:spPr bwMode="auto">
          <a:xfrm>
            <a:off x="6732588" y="2636838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-4.5</a:t>
            </a:r>
          </a:p>
        </p:txBody>
      </p:sp>
      <p:sp>
        <p:nvSpPr>
          <p:cNvPr id="156" name="Text Box 93"/>
          <p:cNvSpPr txBox="1">
            <a:spLocks noChangeArrowheads="1"/>
          </p:cNvSpPr>
          <p:nvPr/>
        </p:nvSpPr>
        <p:spPr bwMode="auto">
          <a:xfrm>
            <a:off x="6083300" y="2636838"/>
            <a:ext cx="77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-2</a:t>
            </a:r>
          </a:p>
        </p:txBody>
      </p:sp>
      <p:sp>
        <p:nvSpPr>
          <p:cNvPr id="157" name="Text Box 94"/>
          <p:cNvSpPr txBox="1">
            <a:spLocks noChangeArrowheads="1"/>
          </p:cNvSpPr>
          <p:nvPr/>
        </p:nvSpPr>
        <p:spPr bwMode="auto">
          <a:xfrm>
            <a:off x="5292725" y="2636838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-0.5</a:t>
            </a:r>
          </a:p>
        </p:txBody>
      </p:sp>
      <p:sp>
        <p:nvSpPr>
          <p:cNvPr id="158" name="Text Box 95"/>
          <p:cNvSpPr txBox="1">
            <a:spLocks noChangeArrowheads="1"/>
          </p:cNvSpPr>
          <p:nvPr/>
        </p:nvSpPr>
        <p:spPr bwMode="auto">
          <a:xfrm>
            <a:off x="1876425" y="4724400"/>
            <a:ext cx="74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-8</a:t>
            </a:r>
          </a:p>
        </p:txBody>
      </p:sp>
      <p:sp>
        <p:nvSpPr>
          <p:cNvPr id="159" name="Text Box 96"/>
          <p:cNvSpPr txBox="1">
            <a:spLocks noChangeArrowheads="1"/>
          </p:cNvSpPr>
          <p:nvPr/>
        </p:nvSpPr>
        <p:spPr bwMode="auto">
          <a:xfrm>
            <a:off x="2479675" y="2628900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-4.5</a:t>
            </a:r>
          </a:p>
        </p:txBody>
      </p:sp>
      <p:sp>
        <p:nvSpPr>
          <p:cNvPr id="160" name="Text Box 97"/>
          <p:cNvSpPr txBox="1">
            <a:spLocks noChangeArrowheads="1"/>
          </p:cNvSpPr>
          <p:nvPr/>
        </p:nvSpPr>
        <p:spPr bwMode="auto">
          <a:xfrm>
            <a:off x="3563938" y="4724400"/>
            <a:ext cx="747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1" name="Text Box 98"/>
          <p:cNvSpPr txBox="1">
            <a:spLocks noChangeArrowheads="1"/>
          </p:cNvSpPr>
          <p:nvPr/>
        </p:nvSpPr>
        <p:spPr bwMode="auto">
          <a:xfrm>
            <a:off x="4211638" y="4724400"/>
            <a:ext cx="969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162" name="Text Box 99"/>
          <p:cNvSpPr txBox="1">
            <a:spLocks noChangeArrowheads="1"/>
          </p:cNvSpPr>
          <p:nvPr/>
        </p:nvSpPr>
        <p:spPr bwMode="auto">
          <a:xfrm>
            <a:off x="5292725" y="4724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3" name="Text Box 100"/>
          <p:cNvSpPr txBox="1">
            <a:spLocks noChangeArrowheads="1"/>
          </p:cNvSpPr>
          <p:nvPr/>
        </p:nvSpPr>
        <p:spPr bwMode="auto">
          <a:xfrm>
            <a:off x="7596188" y="4724400"/>
            <a:ext cx="747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4" name="Text Box 101"/>
          <p:cNvSpPr txBox="1">
            <a:spLocks noChangeArrowheads="1"/>
          </p:cNvSpPr>
          <p:nvPr/>
        </p:nvSpPr>
        <p:spPr bwMode="auto">
          <a:xfrm>
            <a:off x="6877050" y="4706938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165" name="Text Box 102"/>
          <p:cNvSpPr txBox="1">
            <a:spLocks noChangeArrowheads="1"/>
          </p:cNvSpPr>
          <p:nvPr/>
        </p:nvSpPr>
        <p:spPr bwMode="auto">
          <a:xfrm>
            <a:off x="6372225" y="4706938"/>
            <a:ext cx="747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6" name="Text Box 103"/>
          <p:cNvSpPr txBox="1">
            <a:spLocks noChangeArrowheads="1"/>
          </p:cNvSpPr>
          <p:nvPr/>
        </p:nvSpPr>
        <p:spPr bwMode="auto">
          <a:xfrm>
            <a:off x="5651500" y="4706938"/>
            <a:ext cx="906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graphicFrame>
        <p:nvGraphicFramePr>
          <p:cNvPr id="21608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0825" y="4652963"/>
          <a:ext cx="10858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6" r:id="rId5" imgW="585470" imgH="229235" progId="Equation.DSMT4">
                  <p:embed/>
                </p:oleObj>
              </mc:Choice>
              <mc:Fallback>
                <p:oleObj r:id="rId5" imgW="585470" imgH="22923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652963"/>
                        <a:ext cx="10858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9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3850" y="2420938"/>
          <a:ext cx="9048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7" r:id="rId7" imgW="636270" imgH="394335" progId="Equation.DSMT4">
                  <p:embed/>
                </p:oleObj>
              </mc:Choice>
              <mc:Fallback>
                <p:oleObj r:id="rId7" imgW="636270" imgH="394335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420938"/>
                        <a:ext cx="904875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04"/>
          <p:cNvGrpSpPr/>
          <p:nvPr/>
        </p:nvGrpSpPr>
        <p:grpSpPr bwMode="auto">
          <a:xfrm>
            <a:off x="3944938" y="1692275"/>
            <a:ext cx="4032250" cy="3536950"/>
            <a:chOff x="0" y="0"/>
            <a:chExt cx="2540" cy="2228"/>
          </a:xfrm>
        </p:grpSpPr>
        <p:sp>
          <p:nvSpPr>
            <p:cNvPr id="22530" name="d82Line 2"/>
            <p:cNvSpPr>
              <a:spLocks noChangeShapeType="1"/>
            </p:cNvSpPr>
            <p:nvPr/>
          </p:nvSpPr>
          <p:spPr bwMode="auto">
            <a:xfrm rot="10800000">
              <a:off x="46" y="362"/>
              <a:ext cx="217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1" name="d82Line 3"/>
            <p:cNvSpPr>
              <a:spLocks noChangeShapeType="1"/>
            </p:cNvSpPr>
            <p:nvPr/>
          </p:nvSpPr>
          <p:spPr bwMode="auto">
            <a:xfrm rot="10800000" flipV="1">
              <a:off x="1170" y="0"/>
              <a:ext cx="0" cy="22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2" name="d82Line 4"/>
            <p:cNvSpPr>
              <a:spLocks noChangeShapeType="1"/>
            </p:cNvSpPr>
            <p:nvPr/>
          </p:nvSpPr>
          <p:spPr bwMode="auto">
            <a:xfrm rot="10800000" flipV="1">
              <a:off x="940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3" name="d82Line 5"/>
            <p:cNvSpPr>
              <a:spLocks noChangeShapeType="1"/>
            </p:cNvSpPr>
            <p:nvPr/>
          </p:nvSpPr>
          <p:spPr bwMode="auto">
            <a:xfrm rot="10800000" flipV="1">
              <a:off x="71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d82Line 6"/>
            <p:cNvSpPr>
              <a:spLocks noChangeShapeType="1"/>
            </p:cNvSpPr>
            <p:nvPr/>
          </p:nvSpPr>
          <p:spPr bwMode="auto">
            <a:xfrm rot="10800000" flipV="1">
              <a:off x="48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d82Line 7"/>
            <p:cNvSpPr>
              <a:spLocks noChangeShapeType="1"/>
            </p:cNvSpPr>
            <p:nvPr/>
          </p:nvSpPr>
          <p:spPr bwMode="auto">
            <a:xfrm rot="10800000" flipV="1">
              <a:off x="252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d82Line 10"/>
            <p:cNvSpPr>
              <a:spLocks noChangeShapeType="1"/>
            </p:cNvSpPr>
            <p:nvPr/>
          </p:nvSpPr>
          <p:spPr bwMode="auto">
            <a:xfrm rot="10800000" flipV="1">
              <a:off x="1400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7" name="d82Line 11"/>
            <p:cNvSpPr>
              <a:spLocks noChangeShapeType="1"/>
            </p:cNvSpPr>
            <p:nvPr/>
          </p:nvSpPr>
          <p:spPr bwMode="auto">
            <a:xfrm rot="10800000" flipV="1">
              <a:off x="1628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d82Line 12"/>
            <p:cNvSpPr>
              <a:spLocks noChangeShapeType="1"/>
            </p:cNvSpPr>
            <p:nvPr/>
          </p:nvSpPr>
          <p:spPr bwMode="auto">
            <a:xfrm rot="10800000" flipV="1">
              <a:off x="1858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d82Line 14"/>
            <p:cNvSpPr>
              <a:spLocks noChangeShapeType="1"/>
            </p:cNvSpPr>
            <p:nvPr/>
          </p:nvSpPr>
          <p:spPr bwMode="auto">
            <a:xfrm rot="10800000" flipV="1">
              <a:off x="2087" y="309"/>
              <a:ext cx="0" cy="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0" name="d82Line 16"/>
            <p:cNvSpPr>
              <a:spLocks noChangeShapeType="1"/>
            </p:cNvSpPr>
            <p:nvPr/>
          </p:nvSpPr>
          <p:spPr bwMode="auto">
            <a:xfrm rot="10800000">
              <a:off x="1180" y="1121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1" name="d82Line 17"/>
            <p:cNvSpPr>
              <a:spLocks noChangeShapeType="1"/>
            </p:cNvSpPr>
            <p:nvPr/>
          </p:nvSpPr>
          <p:spPr bwMode="auto">
            <a:xfrm rot="10800000">
              <a:off x="1180" y="130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2" name="d82Line 18"/>
            <p:cNvSpPr>
              <a:spLocks noChangeShapeType="1"/>
            </p:cNvSpPr>
            <p:nvPr/>
          </p:nvSpPr>
          <p:spPr bwMode="auto">
            <a:xfrm rot="10800000">
              <a:off x="1180" y="149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3" name="d82Line 19"/>
            <p:cNvSpPr>
              <a:spLocks noChangeShapeType="1"/>
            </p:cNvSpPr>
            <p:nvPr/>
          </p:nvSpPr>
          <p:spPr bwMode="auto">
            <a:xfrm rot="10800000">
              <a:off x="1181" y="1675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d82Line 20"/>
            <p:cNvSpPr>
              <a:spLocks noChangeShapeType="1"/>
            </p:cNvSpPr>
            <p:nvPr/>
          </p:nvSpPr>
          <p:spPr bwMode="auto">
            <a:xfrm rot="10800000">
              <a:off x="1181" y="1860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d82Line 21"/>
            <p:cNvSpPr>
              <a:spLocks noChangeShapeType="1"/>
            </p:cNvSpPr>
            <p:nvPr/>
          </p:nvSpPr>
          <p:spPr bwMode="auto">
            <a:xfrm rot="10800000">
              <a:off x="1180" y="752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6" name="d82Line 22"/>
            <p:cNvSpPr>
              <a:spLocks noChangeShapeType="1"/>
            </p:cNvSpPr>
            <p:nvPr/>
          </p:nvSpPr>
          <p:spPr bwMode="auto">
            <a:xfrm rot="10800000">
              <a:off x="1180" y="567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d82Line 24"/>
            <p:cNvSpPr>
              <a:spLocks noChangeShapeType="1"/>
            </p:cNvSpPr>
            <p:nvPr/>
          </p:nvSpPr>
          <p:spPr bwMode="auto">
            <a:xfrm rot="10800000">
              <a:off x="1181" y="2044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8" name="d82Line 25"/>
            <p:cNvSpPr>
              <a:spLocks noChangeShapeType="1"/>
            </p:cNvSpPr>
            <p:nvPr/>
          </p:nvSpPr>
          <p:spPr bwMode="auto">
            <a:xfrm rot="10800000">
              <a:off x="1180" y="936"/>
              <a:ext cx="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9" name="d82WordArt 28"/>
            <p:cNvSpPr>
              <a:spLocks noChangeArrowheads="1" noChangeShapeType="1" noTextEdit="1"/>
            </p:cNvSpPr>
            <p:nvPr/>
          </p:nvSpPr>
          <p:spPr bwMode="auto">
            <a:xfrm rot="10800000">
              <a:off x="2268" y="454"/>
              <a:ext cx="103" cy="1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x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2550" name="d82WordArt 29"/>
            <p:cNvSpPr>
              <a:spLocks noChangeArrowheads="1" noChangeShapeType="1" noTextEdit="1"/>
            </p:cNvSpPr>
            <p:nvPr/>
          </p:nvSpPr>
          <p:spPr bwMode="auto">
            <a:xfrm>
              <a:off x="998" y="45"/>
              <a:ext cx="103" cy="1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y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551" name="d82WordArt 120"/>
            <p:cNvSpPr>
              <a:spLocks noChangeArrowheads="1" noChangeShapeType="1" noTextEdit="1"/>
            </p:cNvSpPr>
            <p:nvPr/>
          </p:nvSpPr>
          <p:spPr bwMode="auto">
            <a:xfrm rot="10800000">
              <a:off x="1225" y="251"/>
              <a:ext cx="110" cy="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800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Times New Roman" panose="02020603050405020304"/>
                  <a:cs typeface="Times New Roman" panose="02020603050405020304"/>
                </a:rPr>
                <a:t>O</a:t>
              </a:r>
              <a:endParaRPr lang="zh-CN" altLang="en-US" sz="18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endParaRPr>
            </a:p>
          </p:txBody>
        </p:sp>
        <p:sp>
          <p:nvSpPr>
            <p:cNvPr id="22552" name="Text Box 127"/>
            <p:cNvSpPr txBox="1">
              <a:spLocks noChangeArrowheads="1"/>
            </p:cNvSpPr>
            <p:nvPr/>
          </p:nvSpPr>
          <p:spPr bwMode="auto">
            <a:xfrm>
              <a:off x="499" y="363"/>
              <a:ext cx="6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553" name="Text Box 128"/>
            <p:cNvSpPr txBox="1">
              <a:spLocks noChangeArrowheads="1"/>
            </p:cNvSpPr>
            <p:nvPr/>
          </p:nvSpPr>
          <p:spPr bwMode="auto">
            <a:xfrm>
              <a:off x="1543" y="363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554" name="Text Box 129"/>
            <p:cNvSpPr txBox="1">
              <a:spLocks noChangeArrowheads="1"/>
            </p:cNvSpPr>
            <p:nvPr/>
          </p:nvSpPr>
          <p:spPr bwMode="auto">
            <a:xfrm>
              <a:off x="817" y="635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555" name="Text Box 130"/>
            <p:cNvSpPr txBox="1">
              <a:spLocks noChangeArrowheads="1"/>
            </p:cNvSpPr>
            <p:nvPr/>
          </p:nvSpPr>
          <p:spPr bwMode="auto">
            <a:xfrm>
              <a:off x="817" y="95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2556" name="Text Box 131"/>
            <p:cNvSpPr txBox="1">
              <a:spLocks noChangeArrowheads="1"/>
            </p:cNvSpPr>
            <p:nvPr/>
          </p:nvSpPr>
          <p:spPr bwMode="auto">
            <a:xfrm>
              <a:off x="771" y="1361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2557" name="Text Box 132"/>
            <p:cNvSpPr txBox="1">
              <a:spLocks noChangeArrowheads="1"/>
            </p:cNvSpPr>
            <p:nvPr/>
          </p:nvSpPr>
          <p:spPr bwMode="auto">
            <a:xfrm>
              <a:off x="1991" y="363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2558" name="Text Box 133"/>
            <p:cNvSpPr txBox="1">
              <a:spLocks noChangeArrowheads="1"/>
            </p:cNvSpPr>
            <p:nvPr/>
          </p:nvSpPr>
          <p:spPr bwMode="auto">
            <a:xfrm>
              <a:off x="0" y="363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2559" name="Text Box 134"/>
            <p:cNvSpPr txBox="1">
              <a:spLocks noChangeArrowheads="1"/>
            </p:cNvSpPr>
            <p:nvPr/>
          </p:nvSpPr>
          <p:spPr bwMode="auto">
            <a:xfrm>
              <a:off x="771" y="1746"/>
              <a:ext cx="5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4214" name="平面几何--抛物线1"/>
          <p:cNvSpPr>
            <a:spLocks noChangeArrowheads="1"/>
          </p:cNvSpPr>
          <p:nvPr/>
        </p:nvSpPr>
        <p:spPr bwMode="auto">
          <a:xfrm rot="10800000">
            <a:off x="5053013" y="2281238"/>
            <a:ext cx="1538287" cy="25654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5" name="平面几何--抛物线1"/>
          <p:cNvSpPr>
            <a:spLocks noChangeArrowheads="1"/>
          </p:cNvSpPr>
          <p:nvPr/>
        </p:nvSpPr>
        <p:spPr bwMode="auto">
          <a:xfrm rot="10800000">
            <a:off x="4692650" y="2281238"/>
            <a:ext cx="2262188" cy="25654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0000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6" name="平面几何--抛物线1"/>
          <p:cNvSpPr>
            <a:spLocks noChangeArrowheads="1"/>
          </p:cNvSpPr>
          <p:nvPr/>
        </p:nvSpPr>
        <p:spPr bwMode="auto">
          <a:xfrm rot="10800000">
            <a:off x="4365625" y="2295525"/>
            <a:ext cx="2919413" cy="25654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54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7" name="Oval 138"/>
          <p:cNvSpPr>
            <a:spLocks noChangeArrowheads="1"/>
          </p:cNvSpPr>
          <p:nvPr/>
        </p:nvSpPr>
        <p:spPr bwMode="auto">
          <a:xfrm rot="10800000">
            <a:off x="5414963" y="2413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18" name="Oval 139"/>
          <p:cNvSpPr>
            <a:spLocks noChangeArrowheads="1"/>
          </p:cNvSpPr>
          <p:nvPr/>
        </p:nvSpPr>
        <p:spPr bwMode="auto">
          <a:xfrm rot="10800000">
            <a:off x="6148388" y="2413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19" name="Oval 140"/>
          <p:cNvSpPr>
            <a:spLocks noChangeArrowheads="1"/>
          </p:cNvSpPr>
          <p:nvPr/>
        </p:nvSpPr>
        <p:spPr bwMode="auto">
          <a:xfrm rot="10800000">
            <a:off x="5083175" y="28162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0" name="Oval 141"/>
          <p:cNvSpPr>
            <a:spLocks noChangeArrowheads="1"/>
          </p:cNvSpPr>
          <p:nvPr/>
        </p:nvSpPr>
        <p:spPr bwMode="auto">
          <a:xfrm rot="10800000">
            <a:off x="6494463" y="283051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1" name="Oval 142"/>
          <p:cNvSpPr>
            <a:spLocks noChangeArrowheads="1"/>
          </p:cNvSpPr>
          <p:nvPr/>
        </p:nvSpPr>
        <p:spPr bwMode="auto">
          <a:xfrm rot="10800000">
            <a:off x="4737100" y="3563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2" name="Oval 143"/>
          <p:cNvSpPr>
            <a:spLocks noChangeArrowheads="1"/>
          </p:cNvSpPr>
          <p:nvPr/>
        </p:nvSpPr>
        <p:spPr bwMode="auto">
          <a:xfrm rot="10800000">
            <a:off x="6824663" y="35496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3" name="Oval 144"/>
          <p:cNvSpPr>
            <a:spLocks noChangeArrowheads="1"/>
          </p:cNvSpPr>
          <p:nvPr/>
        </p:nvSpPr>
        <p:spPr bwMode="auto">
          <a:xfrm rot="10800000">
            <a:off x="6148388" y="28448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4" name="Oval 145"/>
          <p:cNvSpPr>
            <a:spLocks noChangeArrowheads="1"/>
          </p:cNvSpPr>
          <p:nvPr/>
        </p:nvSpPr>
        <p:spPr bwMode="auto">
          <a:xfrm rot="10800000">
            <a:off x="6334125" y="3563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5" name="Oval 146"/>
          <p:cNvSpPr>
            <a:spLocks noChangeArrowheads="1"/>
          </p:cNvSpPr>
          <p:nvPr/>
        </p:nvSpPr>
        <p:spPr bwMode="auto">
          <a:xfrm rot="10800000">
            <a:off x="6510338" y="46164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6" name="Oval 147"/>
          <p:cNvSpPr>
            <a:spLocks noChangeArrowheads="1"/>
          </p:cNvSpPr>
          <p:nvPr/>
        </p:nvSpPr>
        <p:spPr bwMode="auto">
          <a:xfrm rot="10800000">
            <a:off x="4406900" y="45434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7" name="Oval 148"/>
          <p:cNvSpPr>
            <a:spLocks noChangeArrowheads="1"/>
          </p:cNvSpPr>
          <p:nvPr/>
        </p:nvSpPr>
        <p:spPr bwMode="auto">
          <a:xfrm rot="10800000">
            <a:off x="5414963" y="281622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8" name="Oval 149"/>
          <p:cNvSpPr>
            <a:spLocks noChangeArrowheads="1"/>
          </p:cNvSpPr>
          <p:nvPr/>
        </p:nvSpPr>
        <p:spPr bwMode="auto">
          <a:xfrm rot="10800000">
            <a:off x="5240338" y="35639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29" name="Oval 150"/>
          <p:cNvSpPr>
            <a:spLocks noChangeArrowheads="1"/>
          </p:cNvSpPr>
          <p:nvPr/>
        </p:nvSpPr>
        <p:spPr bwMode="auto">
          <a:xfrm rot="10800000">
            <a:off x="5040313" y="4587875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30" name="Oval 151"/>
          <p:cNvSpPr>
            <a:spLocks noChangeArrowheads="1"/>
          </p:cNvSpPr>
          <p:nvPr/>
        </p:nvSpPr>
        <p:spPr bwMode="auto">
          <a:xfrm rot="10800000">
            <a:off x="7185025" y="46164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31" name="Oval 152"/>
          <p:cNvSpPr>
            <a:spLocks noChangeArrowheads="1"/>
          </p:cNvSpPr>
          <p:nvPr/>
        </p:nvSpPr>
        <p:spPr bwMode="auto">
          <a:xfrm rot="10800000">
            <a:off x="5745163" y="2268538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graphicFrame>
        <p:nvGraphicFramePr>
          <p:cNvPr id="216" name="Object 80"/>
          <p:cNvGraphicFramePr>
            <a:graphicFrameLocks noChangeAspect="1"/>
          </p:cNvGraphicFramePr>
          <p:nvPr/>
        </p:nvGraphicFramePr>
        <p:xfrm>
          <a:off x="7024688" y="3638550"/>
          <a:ext cx="11509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r:id="rId3" imgW="634365" imgH="393700" progId="Equation.DSMT4">
                  <p:embed/>
                </p:oleObj>
              </mc:Choice>
              <mc:Fallback>
                <p:oleObj r:id="rId3" imgW="634365" imgH="39370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3638550"/>
                        <a:ext cx="115093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2" name="Oval 154"/>
          <p:cNvSpPr>
            <a:spLocks noChangeArrowheads="1"/>
          </p:cNvSpPr>
          <p:nvPr/>
        </p:nvSpPr>
        <p:spPr bwMode="auto">
          <a:xfrm rot="10800000">
            <a:off x="5586413" y="2413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4233" name="Oval 155"/>
          <p:cNvSpPr>
            <a:spLocks noChangeArrowheads="1"/>
          </p:cNvSpPr>
          <p:nvPr/>
        </p:nvSpPr>
        <p:spPr bwMode="auto">
          <a:xfrm rot="10800000">
            <a:off x="5975350" y="241300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rot="10800000" wrap="none" anchor="ctr"/>
          <a:lstStyle/>
          <a:p>
            <a:endParaRPr lang="zh-CN" altLang="en-US"/>
          </a:p>
        </p:txBody>
      </p:sp>
      <p:graphicFrame>
        <p:nvGraphicFramePr>
          <p:cNvPr id="219" name="Object 81"/>
          <p:cNvGraphicFramePr>
            <a:graphicFrameLocks noChangeAspect="1"/>
          </p:cNvGraphicFramePr>
          <p:nvPr/>
        </p:nvGraphicFramePr>
        <p:xfrm>
          <a:off x="5910263" y="4808538"/>
          <a:ext cx="10747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r:id="rId5" imgW="584200" imgH="228600" progId="Equation.DSMT4">
                  <p:embed/>
                </p:oleObj>
              </mc:Choice>
              <mc:Fallback>
                <p:oleObj r:id="rId5" imgW="584200" imgH="22860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4808538"/>
                        <a:ext cx="107473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2"/>
          <p:cNvGraphicFramePr>
            <a:graphicFrameLocks noChangeAspect="1"/>
          </p:cNvGraphicFramePr>
          <p:nvPr/>
        </p:nvGraphicFramePr>
        <p:xfrm>
          <a:off x="4105275" y="4860925"/>
          <a:ext cx="9334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r:id="rId7" imgW="508000" imgH="228600" progId="Equation.DSMT4">
                  <p:embed/>
                </p:oleObj>
              </mc:Choice>
              <mc:Fallback>
                <p:oleObj r:id="rId7" imgW="508000" imgH="22860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4860925"/>
                        <a:ext cx="9334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5" name="TextBox 222"/>
          <p:cNvSpPr txBox="1">
            <a:spLocks noChangeArrowheads="1"/>
          </p:cNvSpPr>
          <p:nvPr/>
        </p:nvSpPr>
        <p:spPr bwMode="auto">
          <a:xfrm>
            <a:off x="431800" y="2563813"/>
            <a:ext cx="3417888" cy="2030412"/>
          </a:xfrm>
          <a:prstGeom prst="rect">
            <a:avLst/>
          </a:prstGeom>
          <a:solidFill>
            <a:srgbClr val="D6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越小（即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的绝对值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越大），开口越小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2584" name="组合 1"/>
          <p:cNvGrpSpPr/>
          <p:nvPr/>
        </p:nvGrpSpPr>
        <p:grpSpPr bwMode="auto">
          <a:xfrm>
            <a:off x="431800" y="547688"/>
            <a:ext cx="8115300" cy="1198562"/>
            <a:chOff x="680" y="862"/>
            <a:chExt cx="12781" cy="1887"/>
          </a:xfrm>
        </p:grpSpPr>
        <p:sp>
          <p:nvSpPr>
            <p:cNvPr id="14504" name="TextBox 221"/>
            <p:cNvSpPr txBox="1"/>
            <p:nvPr/>
          </p:nvSpPr>
          <p:spPr>
            <a:xfrm>
              <a:off x="680" y="862"/>
              <a:ext cx="12781" cy="188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思考</a:t>
              </a:r>
              <a:r>
                <a:rPr lang="en-US" altLang="zh-CN" sz="2400" b="1" noProof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2</a:t>
              </a:r>
              <a:r>
                <a:rPr lang="en-US" altLang="zh-CN" sz="2400" noProof="1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 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从二次函数                         开口大小与</a:t>
              </a:r>
              <a:r>
                <a:rPr lang="en-US" altLang="zh-CN" sz="2400" b="1" i="1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r>
                <a:rPr lang="zh-CN" altLang="en-US" sz="2400" noProof="1"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的大小有什么关系？</a:t>
              </a:r>
              <a:endPara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22586" name="Object 13"/>
            <p:cNvGraphicFramePr>
              <a:graphicFrameLocks noChangeAspect="1"/>
            </p:cNvGraphicFramePr>
            <p:nvPr/>
          </p:nvGraphicFramePr>
          <p:xfrm>
            <a:off x="4931" y="864"/>
            <a:ext cx="5788" cy="1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0" r:id="rId9" imgW="1854200" imgH="393700" progId="Equation.DSMT4">
                    <p:embed/>
                  </p:oleObj>
                </mc:Choice>
                <mc:Fallback>
                  <p:oleObj r:id="rId9" imgW="1854200" imgH="3937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1" y="864"/>
                          <a:ext cx="5788" cy="1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36550" y="5403850"/>
            <a:ext cx="84709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对于</a:t>
            </a:r>
            <a:r>
              <a:rPr lang="zh-CN" altLang="en-US" sz="2600">
                <a:solidFill>
                  <a:srgbClr val="FF0000"/>
                </a:solidFill>
                <a:ea typeface="黑体" panose="02010609060101010101" pitchFamily="49" charset="-122"/>
                <a:sym typeface="宋体" panose="02010600030101010101" pitchFamily="2" charset="-122"/>
              </a:rPr>
              <a:t>抛物线</a:t>
            </a:r>
            <a:r>
              <a:rPr lang="zh-CN" altLang="en-US" sz="2600">
                <a:solidFill>
                  <a:srgbClr val="FF0000"/>
                </a:solidFill>
                <a:sym typeface="宋体" panose="02010600030101010101" pitchFamily="2" charset="-122"/>
              </a:rPr>
              <a:t> 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 = ax </a:t>
            </a:r>
            <a:r>
              <a:rPr lang="en-US" altLang="zh-CN" sz="2600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 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，｜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｜越大，抛物线的开口越小．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7" grpId="0" bldLvl="0" animBg="1"/>
      <p:bldP spid="4218" grpId="0" bldLvl="0" animBg="1"/>
      <p:bldP spid="4219" grpId="0" bldLvl="0" animBg="1"/>
      <p:bldP spid="4220" grpId="0" bldLvl="0" animBg="1"/>
      <p:bldP spid="4221" grpId="0" bldLvl="0" animBg="1"/>
      <p:bldP spid="4222" grpId="0" bldLvl="0" animBg="1"/>
      <p:bldP spid="4223" grpId="0" bldLvl="0" animBg="1"/>
      <p:bldP spid="4224" grpId="0" bldLvl="0" animBg="1"/>
      <p:bldP spid="4225" grpId="0" bldLvl="0" animBg="1"/>
      <p:bldP spid="4226" grpId="0" bldLvl="0" animBg="1"/>
      <p:bldP spid="4227" grpId="0" bldLvl="0" animBg="1"/>
      <p:bldP spid="4228" grpId="0" bldLvl="0" animBg="1"/>
      <p:bldP spid="4229" grpId="0" bldLvl="0" animBg="1"/>
      <p:bldP spid="4230" grpId="0" bldLvl="0" animBg="1"/>
      <p:bldP spid="4231" grpId="0" bldLvl="0" animBg="1"/>
      <p:bldP spid="4231" grpId="1" bldLvl="0" animBg="1"/>
      <p:bldP spid="4232" grpId="0" bldLvl="0" animBg="1"/>
      <p:bldP spid="4233" grpId="0" bldLvl="0" animBg="1"/>
      <p:bldP spid="4235" grpId="0" bldLvl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MH_SubTitle_4"/>
          <p:cNvSpPr txBox="1">
            <a:spLocks noChangeArrowheads="1"/>
          </p:cNvSpPr>
          <p:nvPr/>
        </p:nvSpPr>
        <p:spPr bwMode="auto">
          <a:xfrm>
            <a:off x="3222625" y="1098550"/>
            <a:ext cx="19288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9222" name="矩形 12"/>
          <p:cNvSpPr>
            <a:spLocks noChangeArrowheads="1"/>
          </p:cNvSpPr>
          <p:nvPr/>
        </p:nvSpPr>
        <p:spPr bwMode="auto">
          <a:xfrm>
            <a:off x="250825" y="1982788"/>
            <a:ext cx="8810625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00025" eaLnBrk="0" hangingPunct="0"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正确理解抛物线的有关概念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（重点）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00025" eaLnBrk="0" hangingPunct="0"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会用描点法画出二次函数</a:t>
            </a:r>
            <a:r>
              <a:rPr lang="en-US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y=ax</a:t>
            </a:r>
            <a:r>
              <a:rPr lang="en-US" sz="2800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²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的图像，概括出图像的特点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（难点）   </a:t>
            </a:r>
          </a:p>
          <a:p>
            <a:pPr indent="200025" eaLnBrk="0" hangingPunct="0"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掌握形如</a:t>
            </a:r>
            <a:r>
              <a:rPr lang="en-US" sz="2800" i="1" dirty="0">
                <a:latin typeface="Times New Roman" panose="02020603050405020304" pitchFamily="18" charset="0"/>
                <a:ea typeface="隶书" panose="02010509060101010101" pitchFamily="49" charset="-122"/>
                <a:sym typeface="宋体" panose="02010600030101010101" pitchFamily="2" charset="-122"/>
              </a:rPr>
              <a:t>y=ax</a:t>
            </a:r>
            <a:r>
              <a:rPr lang="en-US" sz="2800" dirty="0">
                <a:latin typeface="黑体" panose="020106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²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的二次函数图像的性质，并会应用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（难点）</a:t>
            </a:r>
            <a:endParaRPr lang="zh-CN" altLang="en-US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8"/>
          <p:cNvGraphicFramePr/>
          <p:nvPr/>
        </p:nvGraphicFramePr>
        <p:xfrm>
          <a:off x="179388" y="995363"/>
          <a:ext cx="8280399" cy="5492750"/>
        </p:xfrm>
        <a:graphic>
          <a:graphicData uri="http://schemas.openxmlformats.org/drawingml/2006/table">
            <a:tbl>
              <a:tblPr/>
              <a:tblGrid>
                <a:gridCol w="1397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1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ax</a:t>
                      </a:r>
                      <a:r>
                        <a:rPr kumimoji="0" lang="en-US" altLang="zh-CN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3" marR="91433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&gt;0</a:t>
                      </a: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&lt;0</a:t>
                      </a: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图像</a:t>
                      </a:r>
                    </a:p>
                  </a:txBody>
                  <a:tcPr marL="91433" marR="91433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2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6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3" marR="91433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3587" name="Rectangle 37"/>
          <p:cNvSpPr>
            <a:spLocks noChangeArrowheads="1"/>
          </p:cNvSpPr>
          <p:nvPr/>
        </p:nvSpPr>
        <p:spPr bwMode="auto">
          <a:xfrm>
            <a:off x="250825" y="25654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位置开</a:t>
            </a:r>
          </a:p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口方向</a:t>
            </a:r>
          </a:p>
        </p:txBody>
      </p:sp>
      <p:sp>
        <p:nvSpPr>
          <p:cNvPr id="23588" name="Rectangle 38"/>
          <p:cNvSpPr>
            <a:spLocks noChangeArrowheads="1"/>
          </p:cNvSpPr>
          <p:nvPr/>
        </p:nvSpPr>
        <p:spPr bwMode="auto">
          <a:xfrm>
            <a:off x="322263" y="371792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对称性</a:t>
            </a:r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250825" y="4508500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顶点最值</a:t>
            </a:r>
          </a:p>
        </p:txBody>
      </p:sp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250825" y="566102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增减性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2217738" y="2532063"/>
            <a:ext cx="2849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开口向上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轴上方</a:t>
            </a: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5662613" y="2532063"/>
            <a:ext cx="2849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开口向下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轴下方</a:t>
            </a:r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3059113" y="3141663"/>
            <a:ext cx="368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的绝对值越大，开口越小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2514600" y="3797300"/>
            <a:ext cx="458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轴对称，对称轴是直线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3719513" y="4260850"/>
            <a:ext cx="353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顶点坐标是原点（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906588" y="4868863"/>
            <a:ext cx="2646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aseline="-18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</a:p>
        </p:txBody>
      </p:sp>
      <p:sp>
        <p:nvSpPr>
          <p:cNvPr id="15" name="Rectangle 47"/>
          <p:cNvSpPr>
            <a:spLocks noChangeArrowheads="1"/>
          </p:cNvSpPr>
          <p:nvPr/>
        </p:nvSpPr>
        <p:spPr bwMode="auto">
          <a:xfrm>
            <a:off x="5219700" y="4868863"/>
            <a:ext cx="264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aseline="-18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最大值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</a:p>
        </p:txBody>
      </p:sp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1116013" y="5540375"/>
            <a:ext cx="457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在对称轴左侧递减</a:t>
            </a:r>
          </a:p>
          <a:p>
            <a:pPr algn="ctr"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在对称轴右侧递增</a:t>
            </a:r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4572000" y="5516563"/>
            <a:ext cx="4572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在对称轴左侧递增</a:t>
            </a:r>
          </a:p>
          <a:p>
            <a:pPr algn="ctr"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在对称轴右侧递减</a:t>
            </a:r>
          </a:p>
        </p:txBody>
      </p:sp>
      <p:sp>
        <p:nvSpPr>
          <p:cNvPr id="23600" name="圆角矩形 31"/>
          <p:cNvSpPr>
            <a:spLocks noChangeArrowheads="1"/>
          </p:cNvSpPr>
          <p:nvPr/>
        </p:nvSpPr>
        <p:spPr bwMode="auto">
          <a:xfrm>
            <a:off x="95250" y="514350"/>
            <a:ext cx="1252538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833688" y="1341438"/>
            <a:ext cx="1355725" cy="1179512"/>
            <a:chOff x="4463" y="530"/>
            <a:chExt cx="2135" cy="1858"/>
          </a:xfrm>
        </p:grpSpPr>
        <p:grpSp>
          <p:nvGrpSpPr>
            <p:cNvPr id="23602" name="Group 50"/>
            <p:cNvGrpSpPr/>
            <p:nvPr/>
          </p:nvGrpSpPr>
          <p:grpSpPr bwMode="auto">
            <a:xfrm>
              <a:off x="4463" y="757"/>
              <a:ext cx="1699" cy="1471"/>
              <a:chOff x="-575" y="981"/>
              <a:chExt cx="779" cy="816"/>
            </a:xfrm>
          </p:grpSpPr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 rot="10800000" flipV="1">
                <a:off x="-204" y="981"/>
                <a:ext cx="1" cy="816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>
                <a:off x="-575" y="1661"/>
                <a:ext cx="779" cy="0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05" name="Freeform 53"/>
              <p:cNvSpPr>
                <a:spLocks noChangeArrowheads="1"/>
              </p:cNvSpPr>
              <p:nvPr/>
            </p:nvSpPr>
            <p:spPr bwMode="auto">
              <a:xfrm>
                <a:off x="-495" y="1108"/>
                <a:ext cx="576" cy="541"/>
              </a:xfrm>
              <a:custGeom>
                <a:avLst/>
                <a:gdLst>
                  <a:gd name="T0" fmla="*/ 1 w 155"/>
                  <a:gd name="T1" fmla="*/ 26 h 541"/>
                  <a:gd name="T2" fmla="*/ 4 w 155"/>
                  <a:gd name="T3" fmla="*/ 56 h 541"/>
                  <a:gd name="T4" fmla="*/ 6 w 155"/>
                  <a:gd name="T5" fmla="*/ 86 h 541"/>
                  <a:gd name="T6" fmla="*/ 9 w 155"/>
                  <a:gd name="T7" fmla="*/ 115 h 541"/>
                  <a:gd name="T8" fmla="*/ 11 w 155"/>
                  <a:gd name="T9" fmla="*/ 144 h 541"/>
                  <a:gd name="T10" fmla="*/ 13 w 155"/>
                  <a:gd name="T11" fmla="*/ 171 h 541"/>
                  <a:gd name="T12" fmla="*/ 16 w 155"/>
                  <a:gd name="T13" fmla="*/ 196 h 541"/>
                  <a:gd name="T14" fmla="*/ 18 w 155"/>
                  <a:gd name="T15" fmla="*/ 222 h 541"/>
                  <a:gd name="T16" fmla="*/ 20 w 155"/>
                  <a:gd name="T17" fmla="*/ 246 h 541"/>
                  <a:gd name="T18" fmla="*/ 23 w 155"/>
                  <a:gd name="T19" fmla="*/ 270 h 541"/>
                  <a:gd name="T20" fmla="*/ 25 w 155"/>
                  <a:gd name="T21" fmla="*/ 292 h 541"/>
                  <a:gd name="T22" fmla="*/ 28 w 155"/>
                  <a:gd name="T23" fmla="*/ 313 h 541"/>
                  <a:gd name="T24" fmla="*/ 30 w 155"/>
                  <a:gd name="T25" fmla="*/ 334 h 541"/>
                  <a:gd name="T26" fmla="*/ 31 w 155"/>
                  <a:gd name="T27" fmla="*/ 353 h 541"/>
                  <a:gd name="T28" fmla="*/ 34 w 155"/>
                  <a:gd name="T29" fmla="*/ 372 h 541"/>
                  <a:gd name="T30" fmla="*/ 36 w 155"/>
                  <a:gd name="T31" fmla="*/ 389 h 541"/>
                  <a:gd name="T32" fmla="*/ 38 w 155"/>
                  <a:gd name="T33" fmla="*/ 405 h 541"/>
                  <a:gd name="T34" fmla="*/ 41 w 155"/>
                  <a:gd name="T35" fmla="*/ 421 h 541"/>
                  <a:gd name="T36" fmla="*/ 43 w 155"/>
                  <a:gd name="T37" fmla="*/ 436 h 541"/>
                  <a:gd name="T38" fmla="*/ 45 w 155"/>
                  <a:gd name="T39" fmla="*/ 450 h 541"/>
                  <a:gd name="T40" fmla="*/ 48 w 155"/>
                  <a:gd name="T41" fmla="*/ 463 h 541"/>
                  <a:gd name="T42" fmla="*/ 50 w 155"/>
                  <a:gd name="T43" fmla="*/ 474 h 541"/>
                  <a:gd name="T44" fmla="*/ 52 w 155"/>
                  <a:gd name="T45" fmla="*/ 485 h 541"/>
                  <a:gd name="T46" fmla="*/ 55 w 155"/>
                  <a:gd name="T47" fmla="*/ 495 h 541"/>
                  <a:gd name="T48" fmla="*/ 57 w 155"/>
                  <a:gd name="T49" fmla="*/ 504 h 541"/>
                  <a:gd name="T50" fmla="*/ 60 w 155"/>
                  <a:gd name="T51" fmla="*/ 512 h 541"/>
                  <a:gd name="T52" fmla="*/ 62 w 155"/>
                  <a:gd name="T53" fmla="*/ 519 h 541"/>
                  <a:gd name="T54" fmla="*/ 64 w 155"/>
                  <a:gd name="T55" fmla="*/ 525 h 541"/>
                  <a:gd name="T56" fmla="*/ 68 w 155"/>
                  <a:gd name="T57" fmla="*/ 533 h 541"/>
                  <a:gd name="T58" fmla="*/ 73 w 155"/>
                  <a:gd name="T59" fmla="*/ 538 h 541"/>
                  <a:gd name="T60" fmla="*/ 77 w 155"/>
                  <a:gd name="T61" fmla="*/ 541 h 541"/>
                  <a:gd name="T62" fmla="*/ 83 w 155"/>
                  <a:gd name="T63" fmla="*/ 538 h 541"/>
                  <a:gd name="T64" fmla="*/ 87 w 155"/>
                  <a:gd name="T65" fmla="*/ 531 h 541"/>
                  <a:gd name="T66" fmla="*/ 89 w 155"/>
                  <a:gd name="T67" fmla="*/ 527 h 541"/>
                  <a:gd name="T68" fmla="*/ 93 w 155"/>
                  <a:gd name="T69" fmla="*/ 520 h 541"/>
                  <a:gd name="T70" fmla="*/ 95 w 155"/>
                  <a:gd name="T71" fmla="*/ 512 h 541"/>
                  <a:gd name="T72" fmla="*/ 98 w 155"/>
                  <a:gd name="T73" fmla="*/ 504 h 541"/>
                  <a:gd name="T74" fmla="*/ 100 w 155"/>
                  <a:gd name="T75" fmla="*/ 495 h 541"/>
                  <a:gd name="T76" fmla="*/ 102 w 155"/>
                  <a:gd name="T77" fmla="*/ 485 h 541"/>
                  <a:gd name="T78" fmla="*/ 105 w 155"/>
                  <a:gd name="T79" fmla="*/ 476 h 541"/>
                  <a:gd name="T80" fmla="*/ 107 w 155"/>
                  <a:gd name="T81" fmla="*/ 463 h 541"/>
                  <a:gd name="T82" fmla="*/ 109 w 155"/>
                  <a:gd name="T83" fmla="*/ 450 h 541"/>
                  <a:gd name="T84" fmla="*/ 112 w 155"/>
                  <a:gd name="T85" fmla="*/ 437 h 541"/>
                  <a:gd name="T86" fmla="*/ 114 w 155"/>
                  <a:gd name="T87" fmla="*/ 423 h 541"/>
                  <a:gd name="T88" fmla="*/ 117 w 155"/>
                  <a:gd name="T89" fmla="*/ 407 h 541"/>
                  <a:gd name="T90" fmla="*/ 118 w 155"/>
                  <a:gd name="T91" fmla="*/ 391 h 541"/>
                  <a:gd name="T92" fmla="*/ 120 w 155"/>
                  <a:gd name="T93" fmla="*/ 374 h 541"/>
                  <a:gd name="T94" fmla="*/ 122 w 155"/>
                  <a:gd name="T95" fmla="*/ 354 h 541"/>
                  <a:gd name="T96" fmla="*/ 125 w 155"/>
                  <a:gd name="T97" fmla="*/ 335 h 541"/>
                  <a:gd name="T98" fmla="*/ 127 w 155"/>
                  <a:gd name="T99" fmla="*/ 314 h 541"/>
                  <a:gd name="T100" fmla="*/ 130 w 155"/>
                  <a:gd name="T101" fmla="*/ 294 h 541"/>
                  <a:gd name="T102" fmla="*/ 132 w 155"/>
                  <a:gd name="T103" fmla="*/ 271 h 541"/>
                  <a:gd name="T104" fmla="*/ 134 w 155"/>
                  <a:gd name="T105" fmla="*/ 247 h 541"/>
                  <a:gd name="T106" fmla="*/ 137 w 155"/>
                  <a:gd name="T107" fmla="*/ 224 h 541"/>
                  <a:gd name="T108" fmla="*/ 139 w 155"/>
                  <a:gd name="T109" fmla="*/ 200 h 541"/>
                  <a:gd name="T110" fmla="*/ 141 w 155"/>
                  <a:gd name="T111" fmla="*/ 173 h 541"/>
                  <a:gd name="T112" fmla="*/ 144 w 155"/>
                  <a:gd name="T113" fmla="*/ 145 h 541"/>
                  <a:gd name="T114" fmla="*/ 146 w 155"/>
                  <a:gd name="T115" fmla="*/ 118 h 541"/>
                  <a:gd name="T116" fmla="*/ 149 w 155"/>
                  <a:gd name="T117" fmla="*/ 90 h 541"/>
                  <a:gd name="T118" fmla="*/ 151 w 155"/>
                  <a:gd name="T119" fmla="*/ 59 h 541"/>
                  <a:gd name="T120" fmla="*/ 153 w 155"/>
                  <a:gd name="T121" fmla="*/ 2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5" h="541">
                    <a:moveTo>
                      <a:pt x="0" y="0"/>
                    </a:moveTo>
                    <a:lnTo>
                      <a:pt x="0" y="7"/>
                    </a:lnTo>
                    <a:lnTo>
                      <a:pt x="0" y="13"/>
                    </a:lnTo>
                    <a:lnTo>
                      <a:pt x="1" y="19"/>
                    </a:lnTo>
                    <a:lnTo>
                      <a:pt x="1" y="26"/>
                    </a:lnTo>
                    <a:lnTo>
                      <a:pt x="3" y="32"/>
                    </a:lnTo>
                    <a:lnTo>
                      <a:pt x="3" y="39"/>
                    </a:lnTo>
                    <a:lnTo>
                      <a:pt x="3" y="45"/>
                    </a:lnTo>
                    <a:lnTo>
                      <a:pt x="4" y="50"/>
                    </a:lnTo>
                    <a:lnTo>
                      <a:pt x="4" y="56"/>
                    </a:lnTo>
                    <a:lnTo>
                      <a:pt x="5" y="62"/>
                    </a:lnTo>
                    <a:lnTo>
                      <a:pt x="5" y="69"/>
                    </a:lnTo>
                    <a:lnTo>
                      <a:pt x="5" y="75"/>
                    </a:lnTo>
                    <a:lnTo>
                      <a:pt x="6" y="80"/>
                    </a:lnTo>
                    <a:lnTo>
                      <a:pt x="6" y="86"/>
                    </a:lnTo>
                    <a:lnTo>
                      <a:pt x="6" y="93"/>
                    </a:lnTo>
                    <a:lnTo>
                      <a:pt x="7" y="98"/>
                    </a:lnTo>
                    <a:lnTo>
                      <a:pt x="7" y="104"/>
                    </a:lnTo>
                    <a:lnTo>
                      <a:pt x="9" y="110"/>
                    </a:lnTo>
                    <a:lnTo>
                      <a:pt x="9" y="115"/>
                    </a:lnTo>
                    <a:lnTo>
                      <a:pt x="9" y="121"/>
                    </a:lnTo>
                    <a:lnTo>
                      <a:pt x="10" y="126"/>
                    </a:lnTo>
                    <a:lnTo>
                      <a:pt x="10" y="133"/>
                    </a:lnTo>
                    <a:lnTo>
                      <a:pt x="11" y="137"/>
                    </a:lnTo>
                    <a:lnTo>
                      <a:pt x="11" y="144"/>
                    </a:lnTo>
                    <a:lnTo>
                      <a:pt x="11" y="149"/>
                    </a:lnTo>
                    <a:lnTo>
                      <a:pt x="12" y="155"/>
                    </a:lnTo>
                    <a:lnTo>
                      <a:pt x="12" y="160"/>
                    </a:lnTo>
                    <a:lnTo>
                      <a:pt x="13" y="165"/>
                    </a:lnTo>
                    <a:lnTo>
                      <a:pt x="13" y="171"/>
                    </a:lnTo>
                    <a:lnTo>
                      <a:pt x="13" y="176"/>
                    </a:lnTo>
                    <a:lnTo>
                      <a:pt x="15" y="180"/>
                    </a:lnTo>
                    <a:lnTo>
                      <a:pt x="15" y="187"/>
                    </a:lnTo>
                    <a:lnTo>
                      <a:pt x="15" y="192"/>
                    </a:lnTo>
                    <a:lnTo>
                      <a:pt x="16" y="196"/>
                    </a:lnTo>
                    <a:lnTo>
                      <a:pt x="16" y="201"/>
                    </a:lnTo>
                    <a:lnTo>
                      <a:pt x="17" y="208"/>
                    </a:lnTo>
                    <a:lnTo>
                      <a:pt x="17" y="212"/>
                    </a:lnTo>
                    <a:lnTo>
                      <a:pt x="17" y="217"/>
                    </a:lnTo>
                    <a:lnTo>
                      <a:pt x="18" y="222"/>
                    </a:lnTo>
                    <a:lnTo>
                      <a:pt x="18" y="227"/>
                    </a:lnTo>
                    <a:lnTo>
                      <a:pt x="19" y="232"/>
                    </a:lnTo>
                    <a:lnTo>
                      <a:pt x="19" y="236"/>
                    </a:lnTo>
                    <a:lnTo>
                      <a:pt x="19" y="241"/>
                    </a:lnTo>
                    <a:lnTo>
                      <a:pt x="20" y="246"/>
                    </a:lnTo>
                    <a:lnTo>
                      <a:pt x="20" y="251"/>
                    </a:lnTo>
                    <a:lnTo>
                      <a:pt x="22" y="255"/>
                    </a:lnTo>
                    <a:lnTo>
                      <a:pt x="22" y="260"/>
                    </a:lnTo>
                    <a:lnTo>
                      <a:pt x="22" y="265"/>
                    </a:lnTo>
                    <a:lnTo>
                      <a:pt x="23" y="270"/>
                    </a:lnTo>
                    <a:lnTo>
                      <a:pt x="23" y="275"/>
                    </a:lnTo>
                    <a:lnTo>
                      <a:pt x="23" y="278"/>
                    </a:lnTo>
                    <a:lnTo>
                      <a:pt x="24" y="283"/>
                    </a:lnTo>
                    <a:lnTo>
                      <a:pt x="24" y="287"/>
                    </a:lnTo>
                    <a:lnTo>
                      <a:pt x="25" y="292"/>
                    </a:lnTo>
                    <a:lnTo>
                      <a:pt x="25" y="295"/>
                    </a:lnTo>
                    <a:lnTo>
                      <a:pt x="25" y="300"/>
                    </a:lnTo>
                    <a:lnTo>
                      <a:pt x="26" y="305"/>
                    </a:lnTo>
                    <a:lnTo>
                      <a:pt x="26" y="308"/>
                    </a:lnTo>
                    <a:lnTo>
                      <a:pt x="28" y="313"/>
                    </a:lnTo>
                    <a:lnTo>
                      <a:pt x="28" y="318"/>
                    </a:lnTo>
                    <a:lnTo>
                      <a:pt x="28" y="321"/>
                    </a:lnTo>
                    <a:lnTo>
                      <a:pt x="29" y="326"/>
                    </a:lnTo>
                    <a:lnTo>
                      <a:pt x="29" y="329"/>
                    </a:lnTo>
                    <a:lnTo>
                      <a:pt x="30" y="334"/>
                    </a:lnTo>
                    <a:lnTo>
                      <a:pt x="30" y="337"/>
                    </a:lnTo>
                    <a:lnTo>
                      <a:pt x="30" y="342"/>
                    </a:lnTo>
                    <a:lnTo>
                      <a:pt x="31" y="345"/>
                    </a:lnTo>
                    <a:lnTo>
                      <a:pt x="31" y="350"/>
                    </a:lnTo>
                    <a:lnTo>
                      <a:pt x="31" y="353"/>
                    </a:lnTo>
                    <a:lnTo>
                      <a:pt x="32" y="356"/>
                    </a:lnTo>
                    <a:lnTo>
                      <a:pt x="32" y="361"/>
                    </a:lnTo>
                    <a:lnTo>
                      <a:pt x="34" y="364"/>
                    </a:lnTo>
                    <a:lnTo>
                      <a:pt x="34" y="367"/>
                    </a:lnTo>
                    <a:lnTo>
                      <a:pt x="34" y="372"/>
                    </a:lnTo>
                    <a:lnTo>
                      <a:pt x="35" y="375"/>
                    </a:lnTo>
                    <a:lnTo>
                      <a:pt x="35" y="378"/>
                    </a:lnTo>
                    <a:lnTo>
                      <a:pt x="36" y="381"/>
                    </a:lnTo>
                    <a:lnTo>
                      <a:pt x="36" y="385"/>
                    </a:lnTo>
                    <a:lnTo>
                      <a:pt x="36" y="389"/>
                    </a:lnTo>
                    <a:lnTo>
                      <a:pt x="37" y="393"/>
                    </a:lnTo>
                    <a:lnTo>
                      <a:pt x="37" y="396"/>
                    </a:lnTo>
                    <a:lnTo>
                      <a:pt x="38" y="399"/>
                    </a:lnTo>
                    <a:lnTo>
                      <a:pt x="38" y="402"/>
                    </a:lnTo>
                    <a:lnTo>
                      <a:pt x="38" y="405"/>
                    </a:lnTo>
                    <a:lnTo>
                      <a:pt x="39" y="409"/>
                    </a:lnTo>
                    <a:lnTo>
                      <a:pt x="39" y="412"/>
                    </a:lnTo>
                    <a:lnTo>
                      <a:pt x="39" y="415"/>
                    </a:lnTo>
                    <a:lnTo>
                      <a:pt x="41" y="418"/>
                    </a:lnTo>
                    <a:lnTo>
                      <a:pt x="41" y="421"/>
                    </a:lnTo>
                    <a:lnTo>
                      <a:pt x="42" y="425"/>
                    </a:lnTo>
                    <a:lnTo>
                      <a:pt x="42" y="428"/>
                    </a:lnTo>
                    <a:lnTo>
                      <a:pt x="42" y="429"/>
                    </a:lnTo>
                    <a:lnTo>
                      <a:pt x="43" y="433"/>
                    </a:lnTo>
                    <a:lnTo>
                      <a:pt x="43" y="436"/>
                    </a:lnTo>
                    <a:lnTo>
                      <a:pt x="44" y="439"/>
                    </a:lnTo>
                    <a:lnTo>
                      <a:pt x="44" y="442"/>
                    </a:lnTo>
                    <a:lnTo>
                      <a:pt x="44" y="444"/>
                    </a:lnTo>
                    <a:lnTo>
                      <a:pt x="45" y="447"/>
                    </a:lnTo>
                    <a:lnTo>
                      <a:pt x="45" y="450"/>
                    </a:lnTo>
                    <a:lnTo>
                      <a:pt x="45" y="452"/>
                    </a:lnTo>
                    <a:lnTo>
                      <a:pt x="47" y="455"/>
                    </a:lnTo>
                    <a:lnTo>
                      <a:pt x="47" y="456"/>
                    </a:lnTo>
                    <a:lnTo>
                      <a:pt x="48" y="460"/>
                    </a:lnTo>
                    <a:lnTo>
                      <a:pt x="48" y="463"/>
                    </a:lnTo>
                    <a:lnTo>
                      <a:pt x="48" y="464"/>
                    </a:lnTo>
                    <a:lnTo>
                      <a:pt x="49" y="468"/>
                    </a:lnTo>
                    <a:lnTo>
                      <a:pt x="49" y="469"/>
                    </a:lnTo>
                    <a:lnTo>
                      <a:pt x="50" y="472"/>
                    </a:lnTo>
                    <a:lnTo>
                      <a:pt x="50" y="474"/>
                    </a:lnTo>
                    <a:lnTo>
                      <a:pt x="50" y="476"/>
                    </a:lnTo>
                    <a:lnTo>
                      <a:pt x="51" y="479"/>
                    </a:lnTo>
                    <a:lnTo>
                      <a:pt x="51" y="480"/>
                    </a:lnTo>
                    <a:lnTo>
                      <a:pt x="52" y="482"/>
                    </a:lnTo>
                    <a:lnTo>
                      <a:pt x="52" y="485"/>
                    </a:lnTo>
                    <a:lnTo>
                      <a:pt x="52" y="487"/>
                    </a:lnTo>
                    <a:lnTo>
                      <a:pt x="54" y="488"/>
                    </a:lnTo>
                    <a:lnTo>
                      <a:pt x="54" y="492"/>
                    </a:lnTo>
                    <a:lnTo>
                      <a:pt x="54" y="493"/>
                    </a:lnTo>
                    <a:lnTo>
                      <a:pt x="55" y="495"/>
                    </a:lnTo>
                    <a:lnTo>
                      <a:pt x="55" y="496"/>
                    </a:lnTo>
                    <a:lnTo>
                      <a:pt x="56" y="498"/>
                    </a:lnTo>
                    <a:lnTo>
                      <a:pt x="56" y="500"/>
                    </a:lnTo>
                    <a:lnTo>
                      <a:pt x="56" y="503"/>
                    </a:lnTo>
                    <a:lnTo>
                      <a:pt x="57" y="504"/>
                    </a:lnTo>
                    <a:lnTo>
                      <a:pt x="57" y="506"/>
                    </a:lnTo>
                    <a:lnTo>
                      <a:pt x="58" y="508"/>
                    </a:lnTo>
                    <a:lnTo>
                      <a:pt x="58" y="509"/>
                    </a:lnTo>
                    <a:lnTo>
                      <a:pt x="58" y="511"/>
                    </a:lnTo>
                    <a:lnTo>
                      <a:pt x="60" y="512"/>
                    </a:lnTo>
                    <a:lnTo>
                      <a:pt x="60" y="514"/>
                    </a:lnTo>
                    <a:lnTo>
                      <a:pt x="61" y="514"/>
                    </a:lnTo>
                    <a:lnTo>
                      <a:pt x="61" y="515"/>
                    </a:lnTo>
                    <a:lnTo>
                      <a:pt x="61" y="517"/>
                    </a:lnTo>
                    <a:lnTo>
                      <a:pt x="62" y="519"/>
                    </a:lnTo>
                    <a:lnTo>
                      <a:pt x="62" y="520"/>
                    </a:lnTo>
                    <a:lnTo>
                      <a:pt x="62" y="522"/>
                    </a:lnTo>
                    <a:lnTo>
                      <a:pt x="63" y="522"/>
                    </a:lnTo>
                    <a:lnTo>
                      <a:pt x="63" y="523"/>
                    </a:lnTo>
                    <a:lnTo>
                      <a:pt x="64" y="525"/>
                    </a:lnTo>
                    <a:lnTo>
                      <a:pt x="64" y="527"/>
                    </a:lnTo>
                    <a:lnTo>
                      <a:pt x="66" y="528"/>
                    </a:lnTo>
                    <a:lnTo>
                      <a:pt x="67" y="530"/>
                    </a:lnTo>
                    <a:lnTo>
                      <a:pt x="67" y="531"/>
                    </a:lnTo>
                    <a:lnTo>
                      <a:pt x="68" y="533"/>
                    </a:lnTo>
                    <a:lnTo>
                      <a:pt x="69" y="535"/>
                    </a:lnTo>
                    <a:lnTo>
                      <a:pt x="70" y="536"/>
                    </a:lnTo>
                    <a:lnTo>
                      <a:pt x="70" y="538"/>
                    </a:lnTo>
                    <a:lnTo>
                      <a:pt x="71" y="538"/>
                    </a:lnTo>
                    <a:lnTo>
                      <a:pt x="73" y="538"/>
                    </a:lnTo>
                    <a:lnTo>
                      <a:pt x="73" y="539"/>
                    </a:lnTo>
                    <a:lnTo>
                      <a:pt x="74" y="539"/>
                    </a:lnTo>
                    <a:lnTo>
                      <a:pt x="75" y="541"/>
                    </a:lnTo>
                    <a:lnTo>
                      <a:pt x="76" y="541"/>
                    </a:lnTo>
                    <a:lnTo>
                      <a:pt x="77" y="541"/>
                    </a:lnTo>
                    <a:lnTo>
                      <a:pt x="79" y="541"/>
                    </a:lnTo>
                    <a:lnTo>
                      <a:pt x="80" y="541"/>
                    </a:lnTo>
                    <a:lnTo>
                      <a:pt x="81" y="539"/>
                    </a:lnTo>
                    <a:lnTo>
                      <a:pt x="82" y="539"/>
                    </a:lnTo>
                    <a:lnTo>
                      <a:pt x="83" y="538"/>
                    </a:lnTo>
                    <a:lnTo>
                      <a:pt x="85" y="536"/>
                    </a:lnTo>
                    <a:lnTo>
                      <a:pt x="86" y="536"/>
                    </a:lnTo>
                    <a:lnTo>
                      <a:pt x="86" y="535"/>
                    </a:lnTo>
                    <a:lnTo>
                      <a:pt x="87" y="533"/>
                    </a:lnTo>
                    <a:lnTo>
                      <a:pt x="87" y="531"/>
                    </a:lnTo>
                    <a:lnTo>
                      <a:pt x="88" y="531"/>
                    </a:lnTo>
                    <a:lnTo>
                      <a:pt x="88" y="530"/>
                    </a:lnTo>
                    <a:lnTo>
                      <a:pt x="89" y="530"/>
                    </a:lnTo>
                    <a:lnTo>
                      <a:pt x="89" y="528"/>
                    </a:lnTo>
                    <a:lnTo>
                      <a:pt x="89" y="527"/>
                    </a:lnTo>
                    <a:lnTo>
                      <a:pt x="90" y="527"/>
                    </a:lnTo>
                    <a:lnTo>
                      <a:pt x="90" y="525"/>
                    </a:lnTo>
                    <a:lnTo>
                      <a:pt x="92" y="523"/>
                    </a:lnTo>
                    <a:lnTo>
                      <a:pt x="92" y="522"/>
                    </a:lnTo>
                    <a:lnTo>
                      <a:pt x="93" y="520"/>
                    </a:lnTo>
                    <a:lnTo>
                      <a:pt x="93" y="519"/>
                    </a:lnTo>
                    <a:lnTo>
                      <a:pt x="94" y="517"/>
                    </a:lnTo>
                    <a:lnTo>
                      <a:pt x="94" y="515"/>
                    </a:lnTo>
                    <a:lnTo>
                      <a:pt x="95" y="514"/>
                    </a:lnTo>
                    <a:lnTo>
                      <a:pt x="95" y="512"/>
                    </a:lnTo>
                    <a:lnTo>
                      <a:pt x="95" y="511"/>
                    </a:lnTo>
                    <a:lnTo>
                      <a:pt x="96" y="509"/>
                    </a:lnTo>
                    <a:lnTo>
                      <a:pt x="96" y="508"/>
                    </a:lnTo>
                    <a:lnTo>
                      <a:pt x="98" y="506"/>
                    </a:lnTo>
                    <a:lnTo>
                      <a:pt x="98" y="504"/>
                    </a:lnTo>
                    <a:lnTo>
                      <a:pt x="98" y="503"/>
                    </a:lnTo>
                    <a:lnTo>
                      <a:pt x="99" y="501"/>
                    </a:lnTo>
                    <a:lnTo>
                      <a:pt x="99" y="500"/>
                    </a:lnTo>
                    <a:lnTo>
                      <a:pt x="100" y="498"/>
                    </a:lnTo>
                    <a:lnTo>
                      <a:pt x="100" y="495"/>
                    </a:lnTo>
                    <a:lnTo>
                      <a:pt x="100" y="493"/>
                    </a:lnTo>
                    <a:lnTo>
                      <a:pt x="101" y="492"/>
                    </a:lnTo>
                    <a:lnTo>
                      <a:pt x="101" y="490"/>
                    </a:lnTo>
                    <a:lnTo>
                      <a:pt x="102" y="488"/>
                    </a:lnTo>
                    <a:lnTo>
                      <a:pt x="102" y="485"/>
                    </a:lnTo>
                    <a:lnTo>
                      <a:pt x="102" y="484"/>
                    </a:lnTo>
                    <a:lnTo>
                      <a:pt x="104" y="482"/>
                    </a:lnTo>
                    <a:lnTo>
                      <a:pt x="104" y="479"/>
                    </a:lnTo>
                    <a:lnTo>
                      <a:pt x="104" y="477"/>
                    </a:lnTo>
                    <a:lnTo>
                      <a:pt x="105" y="476"/>
                    </a:lnTo>
                    <a:lnTo>
                      <a:pt x="105" y="472"/>
                    </a:lnTo>
                    <a:lnTo>
                      <a:pt x="106" y="471"/>
                    </a:lnTo>
                    <a:lnTo>
                      <a:pt x="106" y="468"/>
                    </a:lnTo>
                    <a:lnTo>
                      <a:pt x="106" y="466"/>
                    </a:lnTo>
                    <a:lnTo>
                      <a:pt x="107" y="463"/>
                    </a:lnTo>
                    <a:lnTo>
                      <a:pt x="107" y="461"/>
                    </a:lnTo>
                    <a:lnTo>
                      <a:pt x="108" y="458"/>
                    </a:lnTo>
                    <a:lnTo>
                      <a:pt x="108" y="456"/>
                    </a:lnTo>
                    <a:lnTo>
                      <a:pt x="108" y="453"/>
                    </a:lnTo>
                    <a:lnTo>
                      <a:pt x="109" y="450"/>
                    </a:lnTo>
                    <a:lnTo>
                      <a:pt x="109" y="448"/>
                    </a:lnTo>
                    <a:lnTo>
                      <a:pt x="111" y="445"/>
                    </a:lnTo>
                    <a:lnTo>
                      <a:pt x="111" y="442"/>
                    </a:lnTo>
                    <a:lnTo>
                      <a:pt x="111" y="441"/>
                    </a:lnTo>
                    <a:lnTo>
                      <a:pt x="112" y="437"/>
                    </a:lnTo>
                    <a:lnTo>
                      <a:pt x="112" y="434"/>
                    </a:lnTo>
                    <a:lnTo>
                      <a:pt x="112" y="431"/>
                    </a:lnTo>
                    <a:lnTo>
                      <a:pt x="113" y="428"/>
                    </a:lnTo>
                    <a:lnTo>
                      <a:pt x="113" y="425"/>
                    </a:lnTo>
                    <a:lnTo>
                      <a:pt x="114" y="423"/>
                    </a:lnTo>
                    <a:lnTo>
                      <a:pt x="114" y="420"/>
                    </a:lnTo>
                    <a:lnTo>
                      <a:pt x="114" y="417"/>
                    </a:lnTo>
                    <a:lnTo>
                      <a:pt x="115" y="413"/>
                    </a:lnTo>
                    <a:lnTo>
                      <a:pt x="115" y="410"/>
                    </a:lnTo>
                    <a:lnTo>
                      <a:pt x="117" y="407"/>
                    </a:lnTo>
                    <a:lnTo>
                      <a:pt x="117" y="404"/>
                    </a:lnTo>
                    <a:lnTo>
                      <a:pt x="117" y="401"/>
                    </a:lnTo>
                    <a:lnTo>
                      <a:pt x="118" y="397"/>
                    </a:lnTo>
                    <a:lnTo>
                      <a:pt x="118" y="394"/>
                    </a:lnTo>
                    <a:lnTo>
                      <a:pt x="118" y="391"/>
                    </a:lnTo>
                    <a:lnTo>
                      <a:pt x="119" y="386"/>
                    </a:lnTo>
                    <a:lnTo>
                      <a:pt x="119" y="383"/>
                    </a:lnTo>
                    <a:lnTo>
                      <a:pt x="120" y="380"/>
                    </a:lnTo>
                    <a:lnTo>
                      <a:pt x="120" y="377"/>
                    </a:lnTo>
                    <a:lnTo>
                      <a:pt x="120" y="374"/>
                    </a:lnTo>
                    <a:lnTo>
                      <a:pt x="121" y="369"/>
                    </a:lnTo>
                    <a:lnTo>
                      <a:pt x="121" y="366"/>
                    </a:lnTo>
                    <a:lnTo>
                      <a:pt x="122" y="362"/>
                    </a:lnTo>
                    <a:lnTo>
                      <a:pt x="122" y="358"/>
                    </a:lnTo>
                    <a:lnTo>
                      <a:pt x="122" y="354"/>
                    </a:lnTo>
                    <a:lnTo>
                      <a:pt x="124" y="351"/>
                    </a:lnTo>
                    <a:lnTo>
                      <a:pt x="124" y="346"/>
                    </a:lnTo>
                    <a:lnTo>
                      <a:pt x="125" y="343"/>
                    </a:lnTo>
                    <a:lnTo>
                      <a:pt x="125" y="338"/>
                    </a:lnTo>
                    <a:lnTo>
                      <a:pt x="125" y="335"/>
                    </a:lnTo>
                    <a:lnTo>
                      <a:pt x="126" y="330"/>
                    </a:lnTo>
                    <a:lnTo>
                      <a:pt x="126" y="327"/>
                    </a:lnTo>
                    <a:lnTo>
                      <a:pt x="126" y="322"/>
                    </a:lnTo>
                    <a:lnTo>
                      <a:pt x="127" y="319"/>
                    </a:lnTo>
                    <a:lnTo>
                      <a:pt x="127" y="314"/>
                    </a:lnTo>
                    <a:lnTo>
                      <a:pt x="128" y="311"/>
                    </a:lnTo>
                    <a:lnTo>
                      <a:pt x="128" y="307"/>
                    </a:lnTo>
                    <a:lnTo>
                      <a:pt x="128" y="302"/>
                    </a:lnTo>
                    <a:lnTo>
                      <a:pt x="130" y="299"/>
                    </a:lnTo>
                    <a:lnTo>
                      <a:pt x="130" y="294"/>
                    </a:lnTo>
                    <a:lnTo>
                      <a:pt x="131" y="289"/>
                    </a:lnTo>
                    <a:lnTo>
                      <a:pt x="131" y="284"/>
                    </a:lnTo>
                    <a:lnTo>
                      <a:pt x="131" y="281"/>
                    </a:lnTo>
                    <a:lnTo>
                      <a:pt x="132" y="276"/>
                    </a:lnTo>
                    <a:lnTo>
                      <a:pt x="132" y="271"/>
                    </a:lnTo>
                    <a:lnTo>
                      <a:pt x="133" y="267"/>
                    </a:lnTo>
                    <a:lnTo>
                      <a:pt x="133" y="262"/>
                    </a:lnTo>
                    <a:lnTo>
                      <a:pt x="133" y="257"/>
                    </a:lnTo>
                    <a:lnTo>
                      <a:pt x="134" y="252"/>
                    </a:lnTo>
                    <a:lnTo>
                      <a:pt x="134" y="247"/>
                    </a:lnTo>
                    <a:lnTo>
                      <a:pt x="134" y="243"/>
                    </a:lnTo>
                    <a:lnTo>
                      <a:pt x="136" y="238"/>
                    </a:lnTo>
                    <a:lnTo>
                      <a:pt x="136" y="233"/>
                    </a:lnTo>
                    <a:lnTo>
                      <a:pt x="137" y="228"/>
                    </a:lnTo>
                    <a:lnTo>
                      <a:pt x="137" y="224"/>
                    </a:lnTo>
                    <a:lnTo>
                      <a:pt x="137" y="219"/>
                    </a:lnTo>
                    <a:lnTo>
                      <a:pt x="138" y="214"/>
                    </a:lnTo>
                    <a:lnTo>
                      <a:pt x="138" y="209"/>
                    </a:lnTo>
                    <a:lnTo>
                      <a:pt x="139" y="204"/>
                    </a:lnTo>
                    <a:lnTo>
                      <a:pt x="139" y="200"/>
                    </a:lnTo>
                    <a:lnTo>
                      <a:pt x="139" y="193"/>
                    </a:lnTo>
                    <a:lnTo>
                      <a:pt x="140" y="188"/>
                    </a:lnTo>
                    <a:lnTo>
                      <a:pt x="140" y="184"/>
                    </a:lnTo>
                    <a:lnTo>
                      <a:pt x="141" y="177"/>
                    </a:lnTo>
                    <a:lnTo>
                      <a:pt x="141" y="173"/>
                    </a:lnTo>
                    <a:lnTo>
                      <a:pt x="141" y="168"/>
                    </a:lnTo>
                    <a:lnTo>
                      <a:pt x="143" y="161"/>
                    </a:lnTo>
                    <a:lnTo>
                      <a:pt x="143" y="157"/>
                    </a:lnTo>
                    <a:lnTo>
                      <a:pt x="143" y="152"/>
                    </a:lnTo>
                    <a:lnTo>
                      <a:pt x="144" y="145"/>
                    </a:lnTo>
                    <a:lnTo>
                      <a:pt x="144" y="141"/>
                    </a:lnTo>
                    <a:lnTo>
                      <a:pt x="145" y="134"/>
                    </a:lnTo>
                    <a:lnTo>
                      <a:pt x="145" y="129"/>
                    </a:lnTo>
                    <a:lnTo>
                      <a:pt x="145" y="123"/>
                    </a:lnTo>
                    <a:lnTo>
                      <a:pt x="146" y="118"/>
                    </a:lnTo>
                    <a:lnTo>
                      <a:pt x="146" y="112"/>
                    </a:lnTo>
                    <a:lnTo>
                      <a:pt x="147" y="107"/>
                    </a:lnTo>
                    <a:lnTo>
                      <a:pt x="147" y="101"/>
                    </a:lnTo>
                    <a:lnTo>
                      <a:pt x="147" y="94"/>
                    </a:lnTo>
                    <a:lnTo>
                      <a:pt x="149" y="90"/>
                    </a:lnTo>
                    <a:lnTo>
                      <a:pt x="149" y="83"/>
                    </a:lnTo>
                    <a:lnTo>
                      <a:pt x="150" y="77"/>
                    </a:lnTo>
                    <a:lnTo>
                      <a:pt x="150" y="70"/>
                    </a:lnTo>
                    <a:lnTo>
                      <a:pt x="150" y="66"/>
                    </a:lnTo>
                    <a:lnTo>
                      <a:pt x="151" y="59"/>
                    </a:lnTo>
                    <a:lnTo>
                      <a:pt x="151" y="53"/>
                    </a:lnTo>
                    <a:lnTo>
                      <a:pt x="151" y="46"/>
                    </a:lnTo>
                    <a:lnTo>
                      <a:pt x="152" y="40"/>
                    </a:lnTo>
                    <a:lnTo>
                      <a:pt x="152" y="34"/>
                    </a:lnTo>
                    <a:lnTo>
                      <a:pt x="153" y="29"/>
                    </a:lnTo>
                    <a:lnTo>
                      <a:pt x="153" y="23"/>
                    </a:lnTo>
                    <a:lnTo>
                      <a:pt x="153" y="16"/>
                    </a:lnTo>
                    <a:lnTo>
                      <a:pt x="155" y="10"/>
                    </a:lnTo>
                    <a:lnTo>
                      <a:pt x="155" y="3"/>
                    </a:lnTo>
                  </a:path>
                </a:pathLst>
              </a:custGeom>
              <a:noFill/>
              <a:ln w="38100">
                <a:solidFill>
                  <a:srgbClr val="FF5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606" name="TextBox 54"/>
            <p:cNvSpPr txBox="1">
              <a:spLocks noChangeArrowheads="1"/>
            </p:cNvSpPr>
            <p:nvPr/>
          </p:nvSpPr>
          <p:spPr bwMode="auto">
            <a:xfrm>
              <a:off x="5272" y="529"/>
              <a:ext cx="507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07" name="TextBox 55"/>
            <p:cNvSpPr txBox="1">
              <a:spLocks noChangeArrowheads="1"/>
            </p:cNvSpPr>
            <p:nvPr/>
          </p:nvSpPr>
          <p:spPr bwMode="auto">
            <a:xfrm>
              <a:off x="4819" y="1322"/>
              <a:ext cx="642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08" name="TextBox 53"/>
            <p:cNvSpPr txBox="1">
              <a:spLocks noChangeArrowheads="1"/>
            </p:cNvSpPr>
            <p:nvPr/>
          </p:nvSpPr>
          <p:spPr bwMode="auto">
            <a:xfrm>
              <a:off x="6066" y="1664"/>
              <a:ext cx="532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6330950" y="1341438"/>
            <a:ext cx="1314450" cy="1185862"/>
            <a:chOff x="9970" y="2112"/>
            <a:chExt cx="2071" cy="1868"/>
          </a:xfrm>
        </p:grpSpPr>
        <p:grpSp>
          <p:nvGrpSpPr>
            <p:cNvPr id="23610" name="Group 54"/>
            <p:cNvGrpSpPr/>
            <p:nvPr/>
          </p:nvGrpSpPr>
          <p:grpSpPr bwMode="auto">
            <a:xfrm>
              <a:off x="9970" y="2398"/>
              <a:ext cx="1573" cy="1583"/>
              <a:chOff x="3272" y="2886"/>
              <a:chExt cx="787" cy="817"/>
            </a:xfrm>
          </p:grpSpPr>
          <p:sp>
            <p:nvSpPr>
              <p:cNvPr id="23611" name="Line 55"/>
              <p:cNvSpPr>
                <a:spLocks noChangeShapeType="1"/>
              </p:cNvSpPr>
              <p:nvPr/>
            </p:nvSpPr>
            <p:spPr bwMode="auto">
              <a:xfrm>
                <a:off x="3272" y="3022"/>
                <a:ext cx="787" cy="1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2" name="Line 56"/>
              <p:cNvSpPr>
                <a:spLocks noChangeShapeType="1"/>
              </p:cNvSpPr>
              <p:nvPr/>
            </p:nvSpPr>
            <p:spPr bwMode="auto">
              <a:xfrm rot="10800000" flipV="1">
                <a:off x="3650" y="2886"/>
                <a:ext cx="1" cy="817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13" name="Freeform 57"/>
              <p:cNvSpPr>
                <a:spLocks noChangeArrowheads="1"/>
              </p:cNvSpPr>
              <p:nvPr/>
            </p:nvSpPr>
            <p:spPr bwMode="auto">
              <a:xfrm rot="10800000">
                <a:off x="3361" y="3031"/>
                <a:ext cx="576" cy="541"/>
              </a:xfrm>
              <a:custGeom>
                <a:avLst/>
                <a:gdLst>
                  <a:gd name="T0" fmla="*/ 1 w 155"/>
                  <a:gd name="T1" fmla="*/ 26 h 541"/>
                  <a:gd name="T2" fmla="*/ 4 w 155"/>
                  <a:gd name="T3" fmla="*/ 56 h 541"/>
                  <a:gd name="T4" fmla="*/ 6 w 155"/>
                  <a:gd name="T5" fmla="*/ 86 h 541"/>
                  <a:gd name="T6" fmla="*/ 9 w 155"/>
                  <a:gd name="T7" fmla="*/ 115 h 541"/>
                  <a:gd name="T8" fmla="*/ 11 w 155"/>
                  <a:gd name="T9" fmla="*/ 144 h 541"/>
                  <a:gd name="T10" fmla="*/ 13 w 155"/>
                  <a:gd name="T11" fmla="*/ 171 h 541"/>
                  <a:gd name="T12" fmla="*/ 16 w 155"/>
                  <a:gd name="T13" fmla="*/ 196 h 541"/>
                  <a:gd name="T14" fmla="*/ 18 w 155"/>
                  <a:gd name="T15" fmla="*/ 222 h 541"/>
                  <a:gd name="T16" fmla="*/ 20 w 155"/>
                  <a:gd name="T17" fmla="*/ 246 h 541"/>
                  <a:gd name="T18" fmla="*/ 23 w 155"/>
                  <a:gd name="T19" fmla="*/ 270 h 541"/>
                  <a:gd name="T20" fmla="*/ 25 w 155"/>
                  <a:gd name="T21" fmla="*/ 292 h 541"/>
                  <a:gd name="T22" fmla="*/ 28 w 155"/>
                  <a:gd name="T23" fmla="*/ 313 h 541"/>
                  <a:gd name="T24" fmla="*/ 30 w 155"/>
                  <a:gd name="T25" fmla="*/ 334 h 541"/>
                  <a:gd name="T26" fmla="*/ 31 w 155"/>
                  <a:gd name="T27" fmla="*/ 353 h 541"/>
                  <a:gd name="T28" fmla="*/ 34 w 155"/>
                  <a:gd name="T29" fmla="*/ 372 h 541"/>
                  <a:gd name="T30" fmla="*/ 36 w 155"/>
                  <a:gd name="T31" fmla="*/ 389 h 541"/>
                  <a:gd name="T32" fmla="*/ 38 w 155"/>
                  <a:gd name="T33" fmla="*/ 405 h 541"/>
                  <a:gd name="T34" fmla="*/ 41 w 155"/>
                  <a:gd name="T35" fmla="*/ 421 h 541"/>
                  <a:gd name="T36" fmla="*/ 43 w 155"/>
                  <a:gd name="T37" fmla="*/ 436 h 541"/>
                  <a:gd name="T38" fmla="*/ 45 w 155"/>
                  <a:gd name="T39" fmla="*/ 450 h 541"/>
                  <a:gd name="T40" fmla="*/ 48 w 155"/>
                  <a:gd name="T41" fmla="*/ 463 h 541"/>
                  <a:gd name="T42" fmla="*/ 50 w 155"/>
                  <a:gd name="T43" fmla="*/ 474 h 541"/>
                  <a:gd name="T44" fmla="*/ 52 w 155"/>
                  <a:gd name="T45" fmla="*/ 485 h 541"/>
                  <a:gd name="T46" fmla="*/ 55 w 155"/>
                  <a:gd name="T47" fmla="*/ 495 h 541"/>
                  <a:gd name="T48" fmla="*/ 57 w 155"/>
                  <a:gd name="T49" fmla="*/ 504 h 541"/>
                  <a:gd name="T50" fmla="*/ 60 w 155"/>
                  <a:gd name="T51" fmla="*/ 512 h 541"/>
                  <a:gd name="T52" fmla="*/ 62 w 155"/>
                  <a:gd name="T53" fmla="*/ 519 h 541"/>
                  <a:gd name="T54" fmla="*/ 64 w 155"/>
                  <a:gd name="T55" fmla="*/ 525 h 541"/>
                  <a:gd name="T56" fmla="*/ 68 w 155"/>
                  <a:gd name="T57" fmla="*/ 533 h 541"/>
                  <a:gd name="T58" fmla="*/ 73 w 155"/>
                  <a:gd name="T59" fmla="*/ 538 h 541"/>
                  <a:gd name="T60" fmla="*/ 77 w 155"/>
                  <a:gd name="T61" fmla="*/ 541 h 541"/>
                  <a:gd name="T62" fmla="*/ 83 w 155"/>
                  <a:gd name="T63" fmla="*/ 538 h 541"/>
                  <a:gd name="T64" fmla="*/ 87 w 155"/>
                  <a:gd name="T65" fmla="*/ 531 h 541"/>
                  <a:gd name="T66" fmla="*/ 89 w 155"/>
                  <a:gd name="T67" fmla="*/ 527 h 541"/>
                  <a:gd name="T68" fmla="*/ 93 w 155"/>
                  <a:gd name="T69" fmla="*/ 520 h 541"/>
                  <a:gd name="T70" fmla="*/ 95 w 155"/>
                  <a:gd name="T71" fmla="*/ 512 h 541"/>
                  <a:gd name="T72" fmla="*/ 98 w 155"/>
                  <a:gd name="T73" fmla="*/ 504 h 541"/>
                  <a:gd name="T74" fmla="*/ 100 w 155"/>
                  <a:gd name="T75" fmla="*/ 495 h 541"/>
                  <a:gd name="T76" fmla="*/ 102 w 155"/>
                  <a:gd name="T77" fmla="*/ 485 h 541"/>
                  <a:gd name="T78" fmla="*/ 105 w 155"/>
                  <a:gd name="T79" fmla="*/ 476 h 541"/>
                  <a:gd name="T80" fmla="*/ 107 w 155"/>
                  <a:gd name="T81" fmla="*/ 463 h 541"/>
                  <a:gd name="T82" fmla="*/ 109 w 155"/>
                  <a:gd name="T83" fmla="*/ 450 h 541"/>
                  <a:gd name="T84" fmla="*/ 112 w 155"/>
                  <a:gd name="T85" fmla="*/ 437 h 541"/>
                  <a:gd name="T86" fmla="*/ 114 w 155"/>
                  <a:gd name="T87" fmla="*/ 423 h 541"/>
                  <a:gd name="T88" fmla="*/ 117 w 155"/>
                  <a:gd name="T89" fmla="*/ 407 h 541"/>
                  <a:gd name="T90" fmla="*/ 118 w 155"/>
                  <a:gd name="T91" fmla="*/ 391 h 541"/>
                  <a:gd name="T92" fmla="*/ 120 w 155"/>
                  <a:gd name="T93" fmla="*/ 374 h 541"/>
                  <a:gd name="T94" fmla="*/ 122 w 155"/>
                  <a:gd name="T95" fmla="*/ 354 h 541"/>
                  <a:gd name="T96" fmla="*/ 125 w 155"/>
                  <a:gd name="T97" fmla="*/ 335 h 541"/>
                  <a:gd name="T98" fmla="*/ 127 w 155"/>
                  <a:gd name="T99" fmla="*/ 314 h 541"/>
                  <a:gd name="T100" fmla="*/ 130 w 155"/>
                  <a:gd name="T101" fmla="*/ 294 h 541"/>
                  <a:gd name="T102" fmla="*/ 132 w 155"/>
                  <a:gd name="T103" fmla="*/ 271 h 541"/>
                  <a:gd name="T104" fmla="*/ 134 w 155"/>
                  <a:gd name="T105" fmla="*/ 247 h 541"/>
                  <a:gd name="T106" fmla="*/ 137 w 155"/>
                  <a:gd name="T107" fmla="*/ 224 h 541"/>
                  <a:gd name="T108" fmla="*/ 139 w 155"/>
                  <a:gd name="T109" fmla="*/ 200 h 541"/>
                  <a:gd name="T110" fmla="*/ 141 w 155"/>
                  <a:gd name="T111" fmla="*/ 173 h 541"/>
                  <a:gd name="T112" fmla="*/ 144 w 155"/>
                  <a:gd name="T113" fmla="*/ 145 h 541"/>
                  <a:gd name="T114" fmla="*/ 146 w 155"/>
                  <a:gd name="T115" fmla="*/ 118 h 541"/>
                  <a:gd name="T116" fmla="*/ 149 w 155"/>
                  <a:gd name="T117" fmla="*/ 90 h 541"/>
                  <a:gd name="T118" fmla="*/ 151 w 155"/>
                  <a:gd name="T119" fmla="*/ 59 h 541"/>
                  <a:gd name="T120" fmla="*/ 153 w 155"/>
                  <a:gd name="T121" fmla="*/ 29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5" h="541">
                    <a:moveTo>
                      <a:pt x="0" y="0"/>
                    </a:moveTo>
                    <a:lnTo>
                      <a:pt x="0" y="7"/>
                    </a:lnTo>
                    <a:lnTo>
                      <a:pt x="0" y="13"/>
                    </a:lnTo>
                    <a:lnTo>
                      <a:pt x="1" y="19"/>
                    </a:lnTo>
                    <a:lnTo>
                      <a:pt x="1" y="26"/>
                    </a:lnTo>
                    <a:lnTo>
                      <a:pt x="3" y="32"/>
                    </a:lnTo>
                    <a:lnTo>
                      <a:pt x="3" y="39"/>
                    </a:lnTo>
                    <a:lnTo>
                      <a:pt x="3" y="45"/>
                    </a:lnTo>
                    <a:lnTo>
                      <a:pt x="4" y="50"/>
                    </a:lnTo>
                    <a:lnTo>
                      <a:pt x="4" y="56"/>
                    </a:lnTo>
                    <a:lnTo>
                      <a:pt x="5" y="62"/>
                    </a:lnTo>
                    <a:lnTo>
                      <a:pt x="5" y="69"/>
                    </a:lnTo>
                    <a:lnTo>
                      <a:pt x="5" y="75"/>
                    </a:lnTo>
                    <a:lnTo>
                      <a:pt x="6" y="80"/>
                    </a:lnTo>
                    <a:lnTo>
                      <a:pt x="6" y="86"/>
                    </a:lnTo>
                    <a:lnTo>
                      <a:pt x="6" y="93"/>
                    </a:lnTo>
                    <a:lnTo>
                      <a:pt x="7" y="98"/>
                    </a:lnTo>
                    <a:lnTo>
                      <a:pt x="7" y="104"/>
                    </a:lnTo>
                    <a:lnTo>
                      <a:pt x="9" y="110"/>
                    </a:lnTo>
                    <a:lnTo>
                      <a:pt x="9" y="115"/>
                    </a:lnTo>
                    <a:lnTo>
                      <a:pt x="9" y="121"/>
                    </a:lnTo>
                    <a:lnTo>
                      <a:pt x="10" y="126"/>
                    </a:lnTo>
                    <a:lnTo>
                      <a:pt x="10" y="133"/>
                    </a:lnTo>
                    <a:lnTo>
                      <a:pt x="11" y="137"/>
                    </a:lnTo>
                    <a:lnTo>
                      <a:pt x="11" y="144"/>
                    </a:lnTo>
                    <a:lnTo>
                      <a:pt x="11" y="149"/>
                    </a:lnTo>
                    <a:lnTo>
                      <a:pt x="12" y="155"/>
                    </a:lnTo>
                    <a:lnTo>
                      <a:pt x="12" y="160"/>
                    </a:lnTo>
                    <a:lnTo>
                      <a:pt x="13" y="165"/>
                    </a:lnTo>
                    <a:lnTo>
                      <a:pt x="13" y="171"/>
                    </a:lnTo>
                    <a:lnTo>
                      <a:pt x="13" y="176"/>
                    </a:lnTo>
                    <a:lnTo>
                      <a:pt x="15" y="180"/>
                    </a:lnTo>
                    <a:lnTo>
                      <a:pt x="15" y="187"/>
                    </a:lnTo>
                    <a:lnTo>
                      <a:pt x="15" y="192"/>
                    </a:lnTo>
                    <a:lnTo>
                      <a:pt x="16" y="196"/>
                    </a:lnTo>
                    <a:lnTo>
                      <a:pt x="16" y="201"/>
                    </a:lnTo>
                    <a:lnTo>
                      <a:pt x="17" y="208"/>
                    </a:lnTo>
                    <a:lnTo>
                      <a:pt x="17" y="212"/>
                    </a:lnTo>
                    <a:lnTo>
                      <a:pt x="17" y="217"/>
                    </a:lnTo>
                    <a:lnTo>
                      <a:pt x="18" y="222"/>
                    </a:lnTo>
                    <a:lnTo>
                      <a:pt x="18" y="227"/>
                    </a:lnTo>
                    <a:lnTo>
                      <a:pt x="19" y="232"/>
                    </a:lnTo>
                    <a:lnTo>
                      <a:pt x="19" y="236"/>
                    </a:lnTo>
                    <a:lnTo>
                      <a:pt x="19" y="241"/>
                    </a:lnTo>
                    <a:lnTo>
                      <a:pt x="20" y="246"/>
                    </a:lnTo>
                    <a:lnTo>
                      <a:pt x="20" y="251"/>
                    </a:lnTo>
                    <a:lnTo>
                      <a:pt x="22" y="255"/>
                    </a:lnTo>
                    <a:lnTo>
                      <a:pt x="22" y="260"/>
                    </a:lnTo>
                    <a:lnTo>
                      <a:pt x="22" y="265"/>
                    </a:lnTo>
                    <a:lnTo>
                      <a:pt x="23" y="270"/>
                    </a:lnTo>
                    <a:lnTo>
                      <a:pt x="23" y="275"/>
                    </a:lnTo>
                    <a:lnTo>
                      <a:pt x="23" y="278"/>
                    </a:lnTo>
                    <a:lnTo>
                      <a:pt x="24" y="283"/>
                    </a:lnTo>
                    <a:lnTo>
                      <a:pt x="24" y="287"/>
                    </a:lnTo>
                    <a:lnTo>
                      <a:pt x="25" y="292"/>
                    </a:lnTo>
                    <a:lnTo>
                      <a:pt x="25" y="295"/>
                    </a:lnTo>
                    <a:lnTo>
                      <a:pt x="25" y="300"/>
                    </a:lnTo>
                    <a:lnTo>
                      <a:pt x="26" y="305"/>
                    </a:lnTo>
                    <a:lnTo>
                      <a:pt x="26" y="308"/>
                    </a:lnTo>
                    <a:lnTo>
                      <a:pt x="28" y="313"/>
                    </a:lnTo>
                    <a:lnTo>
                      <a:pt x="28" y="318"/>
                    </a:lnTo>
                    <a:lnTo>
                      <a:pt x="28" y="321"/>
                    </a:lnTo>
                    <a:lnTo>
                      <a:pt x="29" y="326"/>
                    </a:lnTo>
                    <a:lnTo>
                      <a:pt x="29" y="329"/>
                    </a:lnTo>
                    <a:lnTo>
                      <a:pt x="30" y="334"/>
                    </a:lnTo>
                    <a:lnTo>
                      <a:pt x="30" y="337"/>
                    </a:lnTo>
                    <a:lnTo>
                      <a:pt x="30" y="342"/>
                    </a:lnTo>
                    <a:lnTo>
                      <a:pt x="31" y="345"/>
                    </a:lnTo>
                    <a:lnTo>
                      <a:pt x="31" y="350"/>
                    </a:lnTo>
                    <a:lnTo>
                      <a:pt x="31" y="353"/>
                    </a:lnTo>
                    <a:lnTo>
                      <a:pt x="32" y="356"/>
                    </a:lnTo>
                    <a:lnTo>
                      <a:pt x="32" y="361"/>
                    </a:lnTo>
                    <a:lnTo>
                      <a:pt x="34" y="364"/>
                    </a:lnTo>
                    <a:lnTo>
                      <a:pt x="34" y="367"/>
                    </a:lnTo>
                    <a:lnTo>
                      <a:pt x="34" y="372"/>
                    </a:lnTo>
                    <a:lnTo>
                      <a:pt x="35" y="375"/>
                    </a:lnTo>
                    <a:lnTo>
                      <a:pt x="35" y="378"/>
                    </a:lnTo>
                    <a:lnTo>
                      <a:pt x="36" y="381"/>
                    </a:lnTo>
                    <a:lnTo>
                      <a:pt x="36" y="385"/>
                    </a:lnTo>
                    <a:lnTo>
                      <a:pt x="36" y="389"/>
                    </a:lnTo>
                    <a:lnTo>
                      <a:pt x="37" y="393"/>
                    </a:lnTo>
                    <a:lnTo>
                      <a:pt x="37" y="396"/>
                    </a:lnTo>
                    <a:lnTo>
                      <a:pt x="38" y="399"/>
                    </a:lnTo>
                    <a:lnTo>
                      <a:pt x="38" y="402"/>
                    </a:lnTo>
                    <a:lnTo>
                      <a:pt x="38" y="405"/>
                    </a:lnTo>
                    <a:lnTo>
                      <a:pt x="39" y="409"/>
                    </a:lnTo>
                    <a:lnTo>
                      <a:pt x="39" y="412"/>
                    </a:lnTo>
                    <a:lnTo>
                      <a:pt x="39" y="415"/>
                    </a:lnTo>
                    <a:lnTo>
                      <a:pt x="41" y="418"/>
                    </a:lnTo>
                    <a:lnTo>
                      <a:pt x="41" y="421"/>
                    </a:lnTo>
                    <a:lnTo>
                      <a:pt x="42" y="425"/>
                    </a:lnTo>
                    <a:lnTo>
                      <a:pt x="42" y="428"/>
                    </a:lnTo>
                    <a:lnTo>
                      <a:pt x="42" y="429"/>
                    </a:lnTo>
                    <a:lnTo>
                      <a:pt x="43" y="433"/>
                    </a:lnTo>
                    <a:lnTo>
                      <a:pt x="43" y="436"/>
                    </a:lnTo>
                    <a:lnTo>
                      <a:pt x="44" y="439"/>
                    </a:lnTo>
                    <a:lnTo>
                      <a:pt x="44" y="442"/>
                    </a:lnTo>
                    <a:lnTo>
                      <a:pt x="44" y="444"/>
                    </a:lnTo>
                    <a:lnTo>
                      <a:pt x="45" y="447"/>
                    </a:lnTo>
                    <a:lnTo>
                      <a:pt x="45" y="450"/>
                    </a:lnTo>
                    <a:lnTo>
                      <a:pt x="45" y="452"/>
                    </a:lnTo>
                    <a:lnTo>
                      <a:pt x="47" y="455"/>
                    </a:lnTo>
                    <a:lnTo>
                      <a:pt x="47" y="456"/>
                    </a:lnTo>
                    <a:lnTo>
                      <a:pt x="48" y="460"/>
                    </a:lnTo>
                    <a:lnTo>
                      <a:pt x="48" y="463"/>
                    </a:lnTo>
                    <a:lnTo>
                      <a:pt x="48" y="464"/>
                    </a:lnTo>
                    <a:lnTo>
                      <a:pt x="49" y="468"/>
                    </a:lnTo>
                    <a:lnTo>
                      <a:pt x="49" y="469"/>
                    </a:lnTo>
                    <a:lnTo>
                      <a:pt x="50" y="472"/>
                    </a:lnTo>
                    <a:lnTo>
                      <a:pt x="50" y="474"/>
                    </a:lnTo>
                    <a:lnTo>
                      <a:pt x="50" y="476"/>
                    </a:lnTo>
                    <a:lnTo>
                      <a:pt x="51" y="479"/>
                    </a:lnTo>
                    <a:lnTo>
                      <a:pt x="51" y="480"/>
                    </a:lnTo>
                    <a:lnTo>
                      <a:pt x="52" y="482"/>
                    </a:lnTo>
                    <a:lnTo>
                      <a:pt x="52" y="485"/>
                    </a:lnTo>
                    <a:lnTo>
                      <a:pt x="52" y="487"/>
                    </a:lnTo>
                    <a:lnTo>
                      <a:pt x="54" y="488"/>
                    </a:lnTo>
                    <a:lnTo>
                      <a:pt x="54" y="492"/>
                    </a:lnTo>
                    <a:lnTo>
                      <a:pt x="54" y="493"/>
                    </a:lnTo>
                    <a:lnTo>
                      <a:pt x="55" y="495"/>
                    </a:lnTo>
                    <a:lnTo>
                      <a:pt x="55" y="496"/>
                    </a:lnTo>
                    <a:lnTo>
                      <a:pt x="56" y="498"/>
                    </a:lnTo>
                    <a:lnTo>
                      <a:pt x="56" y="500"/>
                    </a:lnTo>
                    <a:lnTo>
                      <a:pt x="56" y="503"/>
                    </a:lnTo>
                    <a:lnTo>
                      <a:pt x="57" y="504"/>
                    </a:lnTo>
                    <a:lnTo>
                      <a:pt x="57" y="506"/>
                    </a:lnTo>
                    <a:lnTo>
                      <a:pt x="58" y="508"/>
                    </a:lnTo>
                    <a:lnTo>
                      <a:pt x="58" y="509"/>
                    </a:lnTo>
                    <a:lnTo>
                      <a:pt x="58" y="511"/>
                    </a:lnTo>
                    <a:lnTo>
                      <a:pt x="60" y="512"/>
                    </a:lnTo>
                    <a:lnTo>
                      <a:pt x="60" y="514"/>
                    </a:lnTo>
                    <a:lnTo>
                      <a:pt x="61" y="514"/>
                    </a:lnTo>
                    <a:lnTo>
                      <a:pt x="61" y="515"/>
                    </a:lnTo>
                    <a:lnTo>
                      <a:pt x="61" y="517"/>
                    </a:lnTo>
                    <a:lnTo>
                      <a:pt x="62" y="519"/>
                    </a:lnTo>
                    <a:lnTo>
                      <a:pt x="62" y="520"/>
                    </a:lnTo>
                    <a:lnTo>
                      <a:pt x="62" y="522"/>
                    </a:lnTo>
                    <a:lnTo>
                      <a:pt x="63" y="522"/>
                    </a:lnTo>
                    <a:lnTo>
                      <a:pt x="63" y="523"/>
                    </a:lnTo>
                    <a:lnTo>
                      <a:pt x="64" y="525"/>
                    </a:lnTo>
                    <a:lnTo>
                      <a:pt x="64" y="527"/>
                    </a:lnTo>
                    <a:lnTo>
                      <a:pt x="66" y="528"/>
                    </a:lnTo>
                    <a:lnTo>
                      <a:pt x="67" y="530"/>
                    </a:lnTo>
                    <a:lnTo>
                      <a:pt x="67" y="531"/>
                    </a:lnTo>
                    <a:lnTo>
                      <a:pt x="68" y="533"/>
                    </a:lnTo>
                    <a:lnTo>
                      <a:pt x="69" y="535"/>
                    </a:lnTo>
                    <a:lnTo>
                      <a:pt x="70" y="536"/>
                    </a:lnTo>
                    <a:lnTo>
                      <a:pt x="70" y="538"/>
                    </a:lnTo>
                    <a:lnTo>
                      <a:pt x="71" y="538"/>
                    </a:lnTo>
                    <a:lnTo>
                      <a:pt x="73" y="538"/>
                    </a:lnTo>
                    <a:lnTo>
                      <a:pt x="73" y="539"/>
                    </a:lnTo>
                    <a:lnTo>
                      <a:pt x="74" y="539"/>
                    </a:lnTo>
                    <a:lnTo>
                      <a:pt x="75" y="541"/>
                    </a:lnTo>
                    <a:lnTo>
                      <a:pt x="76" y="541"/>
                    </a:lnTo>
                    <a:lnTo>
                      <a:pt x="77" y="541"/>
                    </a:lnTo>
                    <a:lnTo>
                      <a:pt x="79" y="541"/>
                    </a:lnTo>
                    <a:lnTo>
                      <a:pt x="80" y="541"/>
                    </a:lnTo>
                    <a:lnTo>
                      <a:pt x="81" y="539"/>
                    </a:lnTo>
                    <a:lnTo>
                      <a:pt x="82" y="539"/>
                    </a:lnTo>
                    <a:lnTo>
                      <a:pt x="83" y="538"/>
                    </a:lnTo>
                    <a:lnTo>
                      <a:pt x="85" y="536"/>
                    </a:lnTo>
                    <a:lnTo>
                      <a:pt x="86" y="536"/>
                    </a:lnTo>
                    <a:lnTo>
                      <a:pt x="86" y="535"/>
                    </a:lnTo>
                    <a:lnTo>
                      <a:pt x="87" y="533"/>
                    </a:lnTo>
                    <a:lnTo>
                      <a:pt x="87" y="531"/>
                    </a:lnTo>
                    <a:lnTo>
                      <a:pt x="88" y="531"/>
                    </a:lnTo>
                    <a:lnTo>
                      <a:pt x="88" y="530"/>
                    </a:lnTo>
                    <a:lnTo>
                      <a:pt x="89" y="530"/>
                    </a:lnTo>
                    <a:lnTo>
                      <a:pt x="89" y="528"/>
                    </a:lnTo>
                    <a:lnTo>
                      <a:pt x="89" y="527"/>
                    </a:lnTo>
                    <a:lnTo>
                      <a:pt x="90" y="527"/>
                    </a:lnTo>
                    <a:lnTo>
                      <a:pt x="90" y="525"/>
                    </a:lnTo>
                    <a:lnTo>
                      <a:pt x="92" y="523"/>
                    </a:lnTo>
                    <a:lnTo>
                      <a:pt x="92" y="522"/>
                    </a:lnTo>
                    <a:lnTo>
                      <a:pt x="93" y="520"/>
                    </a:lnTo>
                    <a:lnTo>
                      <a:pt x="93" y="519"/>
                    </a:lnTo>
                    <a:lnTo>
                      <a:pt x="94" y="517"/>
                    </a:lnTo>
                    <a:lnTo>
                      <a:pt x="94" y="515"/>
                    </a:lnTo>
                    <a:lnTo>
                      <a:pt x="95" y="514"/>
                    </a:lnTo>
                    <a:lnTo>
                      <a:pt x="95" y="512"/>
                    </a:lnTo>
                    <a:lnTo>
                      <a:pt x="95" y="511"/>
                    </a:lnTo>
                    <a:lnTo>
                      <a:pt x="96" y="509"/>
                    </a:lnTo>
                    <a:lnTo>
                      <a:pt x="96" y="508"/>
                    </a:lnTo>
                    <a:lnTo>
                      <a:pt x="98" y="506"/>
                    </a:lnTo>
                    <a:lnTo>
                      <a:pt x="98" y="504"/>
                    </a:lnTo>
                    <a:lnTo>
                      <a:pt x="98" y="503"/>
                    </a:lnTo>
                    <a:lnTo>
                      <a:pt x="99" y="501"/>
                    </a:lnTo>
                    <a:lnTo>
                      <a:pt x="99" y="500"/>
                    </a:lnTo>
                    <a:lnTo>
                      <a:pt x="100" y="498"/>
                    </a:lnTo>
                    <a:lnTo>
                      <a:pt x="100" y="495"/>
                    </a:lnTo>
                    <a:lnTo>
                      <a:pt x="100" y="493"/>
                    </a:lnTo>
                    <a:lnTo>
                      <a:pt x="101" y="492"/>
                    </a:lnTo>
                    <a:lnTo>
                      <a:pt x="101" y="490"/>
                    </a:lnTo>
                    <a:lnTo>
                      <a:pt x="102" y="488"/>
                    </a:lnTo>
                    <a:lnTo>
                      <a:pt x="102" y="485"/>
                    </a:lnTo>
                    <a:lnTo>
                      <a:pt x="102" y="484"/>
                    </a:lnTo>
                    <a:lnTo>
                      <a:pt x="104" y="482"/>
                    </a:lnTo>
                    <a:lnTo>
                      <a:pt x="104" y="479"/>
                    </a:lnTo>
                    <a:lnTo>
                      <a:pt x="104" y="477"/>
                    </a:lnTo>
                    <a:lnTo>
                      <a:pt x="105" y="476"/>
                    </a:lnTo>
                    <a:lnTo>
                      <a:pt x="105" y="472"/>
                    </a:lnTo>
                    <a:lnTo>
                      <a:pt x="106" y="471"/>
                    </a:lnTo>
                    <a:lnTo>
                      <a:pt x="106" y="468"/>
                    </a:lnTo>
                    <a:lnTo>
                      <a:pt x="106" y="466"/>
                    </a:lnTo>
                    <a:lnTo>
                      <a:pt x="107" y="463"/>
                    </a:lnTo>
                    <a:lnTo>
                      <a:pt x="107" y="461"/>
                    </a:lnTo>
                    <a:lnTo>
                      <a:pt x="108" y="458"/>
                    </a:lnTo>
                    <a:lnTo>
                      <a:pt x="108" y="456"/>
                    </a:lnTo>
                    <a:lnTo>
                      <a:pt x="108" y="453"/>
                    </a:lnTo>
                    <a:lnTo>
                      <a:pt x="109" y="450"/>
                    </a:lnTo>
                    <a:lnTo>
                      <a:pt x="109" y="448"/>
                    </a:lnTo>
                    <a:lnTo>
                      <a:pt x="111" y="445"/>
                    </a:lnTo>
                    <a:lnTo>
                      <a:pt x="111" y="442"/>
                    </a:lnTo>
                    <a:lnTo>
                      <a:pt x="111" y="441"/>
                    </a:lnTo>
                    <a:lnTo>
                      <a:pt x="112" y="437"/>
                    </a:lnTo>
                    <a:lnTo>
                      <a:pt x="112" y="434"/>
                    </a:lnTo>
                    <a:lnTo>
                      <a:pt x="112" y="431"/>
                    </a:lnTo>
                    <a:lnTo>
                      <a:pt x="113" y="428"/>
                    </a:lnTo>
                    <a:lnTo>
                      <a:pt x="113" y="425"/>
                    </a:lnTo>
                    <a:lnTo>
                      <a:pt x="114" y="423"/>
                    </a:lnTo>
                    <a:lnTo>
                      <a:pt x="114" y="420"/>
                    </a:lnTo>
                    <a:lnTo>
                      <a:pt x="114" y="417"/>
                    </a:lnTo>
                    <a:lnTo>
                      <a:pt x="115" y="413"/>
                    </a:lnTo>
                    <a:lnTo>
                      <a:pt x="115" y="410"/>
                    </a:lnTo>
                    <a:lnTo>
                      <a:pt x="117" y="407"/>
                    </a:lnTo>
                    <a:lnTo>
                      <a:pt x="117" y="404"/>
                    </a:lnTo>
                    <a:lnTo>
                      <a:pt x="117" y="401"/>
                    </a:lnTo>
                    <a:lnTo>
                      <a:pt x="118" y="397"/>
                    </a:lnTo>
                    <a:lnTo>
                      <a:pt x="118" y="394"/>
                    </a:lnTo>
                    <a:lnTo>
                      <a:pt x="118" y="391"/>
                    </a:lnTo>
                    <a:lnTo>
                      <a:pt x="119" y="386"/>
                    </a:lnTo>
                    <a:lnTo>
                      <a:pt x="119" y="383"/>
                    </a:lnTo>
                    <a:lnTo>
                      <a:pt x="120" y="380"/>
                    </a:lnTo>
                    <a:lnTo>
                      <a:pt x="120" y="377"/>
                    </a:lnTo>
                    <a:lnTo>
                      <a:pt x="120" y="374"/>
                    </a:lnTo>
                    <a:lnTo>
                      <a:pt x="121" y="369"/>
                    </a:lnTo>
                    <a:lnTo>
                      <a:pt x="121" y="366"/>
                    </a:lnTo>
                    <a:lnTo>
                      <a:pt x="122" y="362"/>
                    </a:lnTo>
                    <a:lnTo>
                      <a:pt x="122" y="358"/>
                    </a:lnTo>
                    <a:lnTo>
                      <a:pt x="122" y="354"/>
                    </a:lnTo>
                    <a:lnTo>
                      <a:pt x="124" y="351"/>
                    </a:lnTo>
                    <a:lnTo>
                      <a:pt x="124" y="346"/>
                    </a:lnTo>
                    <a:lnTo>
                      <a:pt x="125" y="343"/>
                    </a:lnTo>
                    <a:lnTo>
                      <a:pt x="125" y="338"/>
                    </a:lnTo>
                    <a:lnTo>
                      <a:pt x="125" y="335"/>
                    </a:lnTo>
                    <a:lnTo>
                      <a:pt x="126" y="330"/>
                    </a:lnTo>
                    <a:lnTo>
                      <a:pt x="126" y="327"/>
                    </a:lnTo>
                    <a:lnTo>
                      <a:pt x="126" y="322"/>
                    </a:lnTo>
                    <a:lnTo>
                      <a:pt x="127" y="319"/>
                    </a:lnTo>
                    <a:lnTo>
                      <a:pt x="127" y="314"/>
                    </a:lnTo>
                    <a:lnTo>
                      <a:pt x="128" y="311"/>
                    </a:lnTo>
                    <a:lnTo>
                      <a:pt x="128" y="307"/>
                    </a:lnTo>
                    <a:lnTo>
                      <a:pt x="128" y="302"/>
                    </a:lnTo>
                    <a:lnTo>
                      <a:pt x="130" y="299"/>
                    </a:lnTo>
                    <a:lnTo>
                      <a:pt x="130" y="294"/>
                    </a:lnTo>
                    <a:lnTo>
                      <a:pt x="131" y="289"/>
                    </a:lnTo>
                    <a:lnTo>
                      <a:pt x="131" y="284"/>
                    </a:lnTo>
                    <a:lnTo>
                      <a:pt x="131" y="281"/>
                    </a:lnTo>
                    <a:lnTo>
                      <a:pt x="132" y="276"/>
                    </a:lnTo>
                    <a:lnTo>
                      <a:pt x="132" y="271"/>
                    </a:lnTo>
                    <a:lnTo>
                      <a:pt x="133" y="267"/>
                    </a:lnTo>
                    <a:lnTo>
                      <a:pt x="133" y="262"/>
                    </a:lnTo>
                    <a:lnTo>
                      <a:pt x="133" y="257"/>
                    </a:lnTo>
                    <a:lnTo>
                      <a:pt x="134" y="252"/>
                    </a:lnTo>
                    <a:lnTo>
                      <a:pt x="134" y="247"/>
                    </a:lnTo>
                    <a:lnTo>
                      <a:pt x="134" y="243"/>
                    </a:lnTo>
                    <a:lnTo>
                      <a:pt x="136" y="238"/>
                    </a:lnTo>
                    <a:lnTo>
                      <a:pt x="136" y="233"/>
                    </a:lnTo>
                    <a:lnTo>
                      <a:pt x="137" y="228"/>
                    </a:lnTo>
                    <a:lnTo>
                      <a:pt x="137" y="224"/>
                    </a:lnTo>
                    <a:lnTo>
                      <a:pt x="137" y="219"/>
                    </a:lnTo>
                    <a:lnTo>
                      <a:pt x="138" y="214"/>
                    </a:lnTo>
                    <a:lnTo>
                      <a:pt x="138" y="209"/>
                    </a:lnTo>
                    <a:lnTo>
                      <a:pt x="139" y="204"/>
                    </a:lnTo>
                    <a:lnTo>
                      <a:pt x="139" y="200"/>
                    </a:lnTo>
                    <a:lnTo>
                      <a:pt x="139" y="193"/>
                    </a:lnTo>
                    <a:lnTo>
                      <a:pt x="140" y="188"/>
                    </a:lnTo>
                    <a:lnTo>
                      <a:pt x="140" y="184"/>
                    </a:lnTo>
                    <a:lnTo>
                      <a:pt x="141" y="177"/>
                    </a:lnTo>
                    <a:lnTo>
                      <a:pt x="141" y="173"/>
                    </a:lnTo>
                    <a:lnTo>
                      <a:pt x="141" y="168"/>
                    </a:lnTo>
                    <a:lnTo>
                      <a:pt x="143" y="161"/>
                    </a:lnTo>
                    <a:lnTo>
                      <a:pt x="143" y="157"/>
                    </a:lnTo>
                    <a:lnTo>
                      <a:pt x="143" y="152"/>
                    </a:lnTo>
                    <a:lnTo>
                      <a:pt x="144" y="145"/>
                    </a:lnTo>
                    <a:lnTo>
                      <a:pt x="144" y="141"/>
                    </a:lnTo>
                    <a:lnTo>
                      <a:pt x="145" y="134"/>
                    </a:lnTo>
                    <a:lnTo>
                      <a:pt x="145" y="129"/>
                    </a:lnTo>
                    <a:lnTo>
                      <a:pt x="145" y="123"/>
                    </a:lnTo>
                    <a:lnTo>
                      <a:pt x="146" y="118"/>
                    </a:lnTo>
                    <a:lnTo>
                      <a:pt x="146" y="112"/>
                    </a:lnTo>
                    <a:lnTo>
                      <a:pt x="147" y="107"/>
                    </a:lnTo>
                    <a:lnTo>
                      <a:pt x="147" y="101"/>
                    </a:lnTo>
                    <a:lnTo>
                      <a:pt x="147" y="94"/>
                    </a:lnTo>
                    <a:lnTo>
                      <a:pt x="149" y="90"/>
                    </a:lnTo>
                    <a:lnTo>
                      <a:pt x="149" y="83"/>
                    </a:lnTo>
                    <a:lnTo>
                      <a:pt x="150" y="77"/>
                    </a:lnTo>
                    <a:lnTo>
                      <a:pt x="150" y="70"/>
                    </a:lnTo>
                    <a:lnTo>
                      <a:pt x="150" y="66"/>
                    </a:lnTo>
                    <a:lnTo>
                      <a:pt x="151" y="59"/>
                    </a:lnTo>
                    <a:lnTo>
                      <a:pt x="151" y="53"/>
                    </a:lnTo>
                    <a:lnTo>
                      <a:pt x="151" y="46"/>
                    </a:lnTo>
                    <a:lnTo>
                      <a:pt x="152" y="40"/>
                    </a:lnTo>
                    <a:lnTo>
                      <a:pt x="152" y="34"/>
                    </a:lnTo>
                    <a:lnTo>
                      <a:pt x="153" y="29"/>
                    </a:lnTo>
                    <a:lnTo>
                      <a:pt x="153" y="23"/>
                    </a:lnTo>
                    <a:lnTo>
                      <a:pt x="153" y="16"/>
                    </a:lnTo>
                    <a:lnTo>
                      <a:pt x="155" y="10"/>
                    </a:lnTo>
                    <a:lnTo>
                      <a:pt x="155" y="3"/>
                    </a:lnTo>
                  </a:path>
                </a:pathLst>
              </a:custGeom>
              <a:noFill/>
              <a:ln w="38100">
                <a:solidFill>
                  <a:srgbClr val="FF505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614" name="TextBox 54"/>
            <p:cNvSpPr txBox="1">
              <a:spLocks noChangeArrowheads="1"/>
            </p:cNvSpPr>
            <p:nvPr/>
          </p:nvSpPr>
          <p:spPr bwMode="auto">
            <a:xfrm>
              <a:off x="10715" y="2111"/>
              <a:ext cx="50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15" name="TextBox 55"/>
            <p:cNvSpPr txBox="1">
              <a:spLocks noChangeArrowheads="1"/>
            </p:cNvSpPr>
            <p:nvPr/>
          </p:nvSpPr>
          <p:spPr bwMode="auto">
            <a:xfrm>
              <a:off x="10262" y="2678"/>
              <a:ext cx="642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16" name="TextBox 53"/>
            <p:cNvSpPr txBox="1">
              <a:spLocks noChangeArrowheads="1"/>
            </p:cNvSpPr>
            <p:nvPr/>
          </p:nvSpPr>
          <p:spPr bwMode="auto">
            <a:xfrm>
              <a:off x="11509" y="2225"/>
              <a:ext cx="532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5"/>
          <p:cNvSpPr txBox="1">
            <a:spLocks noChangeArrowheads="1"/>
          </p:cNvSpPr>
          <p:nvPr/>
        </p:nvSpPr>
        <p:spPr bwMode="auto">
          <a:xfrm>
            <a:off x="336550" y="1160463"/>
            <a:ext cx="8199438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（1）判断点A（2，4）在二次函数图像上吗？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（2）请分别写出点A关于x轴的对称点B的坐标，关于y轴的对称点C的坐标，关于原点O的对称点D的坐标；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（3）点B、C、D在二次函数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的图像上吗？在二次函数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dirty="0">
                <a:latin typeface="宋体" panose="02010600030101010101" pitchFamily="2" charset="-122"/>
              </a:rPr>
              <a:t>－</a:t>
            </a:r>
            <a:r>
              <a:rPr lang="zh-CN" alt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的图像上吗？</a:t>
            </a:r>
            <a:endParaRPr lang="zh-CN" altLang="en-US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78" name="圆角矩形 31"/>
          <p:cNvSpPr>
            <a:spLocks noChangeArrowheads="1"/>
          </p:cNvSpPr>
          <p:nvPr/>
        </p:nvSpPr>
        <p:spPr bwMode="auto">
          <a:xfrm>
            <a:off x="336550" y="650875"/>
            <a:ext cx="1476375" cy="50958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5"/>
          <p:cNvSpPr txBox="1">
            <a:spLocks noChangeArrowheads="1"/>
          </p:cNvSpPr>
          <p:nvPr/>
        </p:nvSpPr>
        <p:spPr bwMode="auto">
          <a:xfrm>
            <a:off x="95250" y="623888"/>
            <a:ext cx="84391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（1）判断点A（2，4）在二次函数图像上吗？</a:t>
            </a:r>
            <a:endParaRPr lang="zh-CN" altLang="en-US" sz="28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07975" y="1263650"/>
            <a:ext cx="80137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解：（1）当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所以A（2，4）在二次函数图像上；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38125" y="2543175"/>
            <a:ext cx="8805863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（2）请分别写出点A关于x轴的对称点B的坐标，关于y轴的对称点C的坐标，关于原点O的对称点D的坐标；</a:t>
            </a:r>
            <a:endParaRPr lang="zh-CN" altLang="en-US" sz="28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8" name="文本框 2"/>
          <p:cNvSpPr txBox="1">
            <a:spLocks noChangeArrowheads="1"/>
          </p:cNvSpPr>
          <p:nvPr/>
        </p:nvSpPr>
        <p:spPr bwMode="auto">
          <a:xfrm>
            <a:off x="307975" y="4059238"/>
            <a:ext cx="80137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（2）点A关于x轴的对称点B的坐标为（2，-4），点A关于y轴的对称点C的坐标为（-2，4），点A关于原点O的对称点D的坐标为（-2，-4）；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3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5"/>
          <p:cNvSpPr txBox="1">
            <a:spLocks noChangeArrowheads="1"/>
          </p:cNvSpPr>
          <p:nvPr/>
        </p:nvSpPr>
        <p:spPr bwMode="auto">
          <a:xfrm>
            <a:off x="95250" y="638175"/>
            <a:ext cx="8439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（3）点B、C、D在二次函数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baseline="30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的图像上吗？在二次函数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800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 baseline="30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的图像上吗？</a:t>
            </a:r>
            <a:endParaRPr lang="zh-CN" altLang="en-US" sz="28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25425" y="2022475"/>
            <a:ext cx="705167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所以C点在二次函数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的图像上；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所以B点在二次函数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的图像上；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所以D点在二次函数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的图像上．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3"/>
          <p:cNvGrpSpPr/>
          <p:nvPr/>
        </p:nvGrpSpPr>
        <p:grpSpPr bwMode="auto">
          <a:xfrm>
            <a:off x="541338" y="1304925"/>
            <a:ext cx="7921625" cy="1382713"/>
            <a:chOff x="1077" y="1658"/>
            <a:chExt cx="12475" cy="2178"/>
          </a:xfrm>
        </p:grpSpPr>
        <p:sp>
          <p:nvSpPr>
            <p:cNvPr id="30722" name="文本框 26630"/>
            <p:cNvSpPr txBox="1">
              <a:spLocks noChangeArrowheads="1"/>
            </p:cNvSpPr>
            <p:nvPr/>
          </p:nvSpPr>
          <p:spPr bwMode="auto">
            <a:xfrm>
              <a:off x="1077" y="1658"/>
              <a:ext cx="12475" cy="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已知    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            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是二次函数，且当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＞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时，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随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增大而增大，则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k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en-US" altLang="zh-CN" sz="2800" u="sng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30723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324" y="1771"/>
            <a:ext cx="4062" cy="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6" r:id="rId4" imgW="1069340" imgH="254635" progId="Equation.DSMT4">
                    <p:embed/>
                  </p:oleObj>
                </mc:Choice>
                <mc:Fallback>
                  <p:oleObj r:id="rId4" imgW="1069340" imgH="254635" progId="Equation.DSMT4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4" y="1771"/>
                          <a:ext cx="4062" cy="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/>
          <p:cNvGrpSpPr/>
          <p:nvPr/>
        </p:nvGrpSpPr>
        <p:grpSpPr bwMode="auto">
          <a:xfrm>
            <a:off x="541338" y="2997200"/>
            <a:ext cx="7526337" cy="1736725"/>
            <a:chOff x="1546" y="4135"/>
            <a:chExt cx="11852" cy="2737"/>
          </a:xfrm>
        </p:grpSpPr>
        <p:sp>
          <p:nvSpPr>
            <p:cNvPr id="30725" name="文本框 4"/>
            <p:cNvSpPr txBox="1">
              <a:spLocks noChangeArrowheads="1"/>
            </p:cNvSpPr>
            <p:nvPr/>
          </p:nvSpPr>
          <p:spPr bwMode="auto">
            <a:xfrm>
              <a:off x="1546" y="4135"/>
              <a:ext cx="11852" cy="2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分析：                是二次函数，即二次项的系数不为</a:t>
              </a:r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的指数等于</a:t>
              </a:r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又因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当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＞</a:t>
              </a:r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0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时，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y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随</a:t>
              </a:r>
              <a:r>
                <a:rPr lang="en-US" altLang="zh-CN" sz="24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x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增大而增大</a:t>
              </a:r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,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即说明二次项的系数大于</a:t>
              </a:r>
              <a:r>
                <a:rPr lang="en-US" altLang="zh-CN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0.</a:t>
              </a:r>
              <a:r>
                <a:rPr lang="zh-CN" altLang="en-US" sz="24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因此，</a:t>
              </a:r>
            </a:p>
          </p:txBody>
        </p:sp>
        <p:graphicFrame>
          <p:nvGraphicFramePr>
            <p:cNvPr id="30726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019" y="4267"/>
            <a:ext cx="4062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7" r:id="rId6" imgW="1069340" imgH="254635" progId="Equation.DSMT4">
                    <p:embed/>
                  </p:oleObj>
                </mc:Choice>
                <mc:Fallback>
                  <p:oleObj r:id="rId6" imgW="1069340" imgH="254635" progId="Equation.DSMT4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9" y="4267"/>
                          <a:ext cx="4062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05025" y="4733925"/>
          <a:ext cx="1901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r:id="rId8" imgW="929005" imgH="483235" progId="Equation.DSMT4">
                  <p:embed/>
                </p:oleObj>
              </mc:Choice>
              <mc:Fallback>
                <p:oleObj r:id="rId8" imgW="929005" imgH="483235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733925"/>
                        <a:ext cx="19018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672013" y="5000625"/>
            <a:ext cx="205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  </a:t>
            </a:r>
            <a:r>
              <a:rPr lang="en-US" altLang="zh-CN" sz="2400" i="1">
                <a:solidFill>
                  <a:srgbClr val="00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k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286250" y="1998663"/>
            <a:ext cx="3857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30730" name="圆角矩形 31"/>
          <p:cNvSpPr>
            <a:spLocks noChangeArrowheads="1"/>
          </p:cNvSpPr>
          <p:nvPr/>
        </p:nvSpPr>
        <p:spPr bwMode="auto">
          <a:xfrm>
            <a:off x="541338" y="793750"/>
            <a:ext cx="1192212" cy="5111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99"/>
          <p:cNvSpPr txBox="1">
            <a:spLocks noChangeArrowheads="1"/>
          </p:cNvSpPr>
          <p:nvPr/>
        </p:nvSpPr>
        <p:spPr bwMode="auto">
          <a:xfrm>
            <a:off x="209550" y="492125"/>
            <a:ext cx="8734425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若点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在此二次函数的图像上，则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填“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&gt;”“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＝”或“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&lt;”)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如图，此二次函数的图像经过点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，长方形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的顶点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轴上，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恰好在二次函数的图像上，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点的横坐标为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，求图中阴影部分的面积之和．</a:t>
            </a:r>
          </a:p>
        </p:txBody>
      </p:sp>
      <p:pic>
        <p:nvPicPr>
          <p:cNvPr id="32770" name="图片 -21474826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2801938"/>
            <a:ext cx="2401888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9550" y="3387725"/>
            <a:ext cx="56911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把两点的横坐标代入二次函数表达式求出纵坐标，再比较大小即可得解；</a:t>
            </a: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由于函数图像经过点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，根据点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的横坐标为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，代入表达式可求出点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的纵坐标，再根据二次函数图像关于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轴对称求出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，即图像左边部分与右边部分对称，两个阴影部分面积相加等于右边第一象限内的矩形面积．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937500" y="884238"/>
            <a:ext cx="4984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96850" y="558800"/>
            <a:ext cx="748347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的图像经过点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2×2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抛物线和长方形都是轴对称图形，且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轴为它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们的对称轴，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在长方形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内，左边阴影部分面积等于右边空白部分面积，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阴影部分面积之和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2×8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16.</a:t>
            </a:r>
          </a:p>
        </p:txBody>
      </p:sp>
      <p:pic>
        <p:nvPicPr>
          <p:cNvPr id="33794" name="图片 -21474826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5100" y="3968750"/>
            <a:ext cx="2401888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11560" y="1641475"/>
            <a:ext cx="7843837" cy="401002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二次函数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的图像关于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轴对称，因此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左右两部分折叠可以重合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，在二次函数比较大小中，我们根据图像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中点具有的对称性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转变到同一变化区域中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全部为升或全部为降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，根据图像中函数值高低去比较；对于求不规则的图形面积，采用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等面积割补法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，将不规则图形转化为规则图形以方便求解．</a:t>
            </a:r>
          </a:p>
        </p:txBody>
      </p:sp>
      <p:sp>
        <p:nvSpPr>
          <p:cNvPr id="34818" name="圆角矩形 31"/>
          <p:cNvSpPr>
            <a:spLocks noChangeArrowheads="1"/>
          </p:cNvSpPr>
          <p:nvPr/>
        </p:nvSpPr>
        <p:spPr bwMode="auto">
          <a:xfrm>
            <a:off x="538163" y="765175"/>
            <a:ext cx="1573212" cy="5238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-34925" y="44450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8569325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1.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的图像的开口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对称轴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顶点是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在对称轴的左侧，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的增大而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在对称轴的右侧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的增大而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u="sng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79388" y="3683000"/>
            <a:ext cx="8569325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的图像的开口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对称轴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顶点是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在对称轴的左侧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的增大而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在对称轴的右侧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随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的增大而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u="sng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110038" y="855663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140200" y="3644900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404938" y="1357313"/>
            <a:ext cx="6715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403350" y="4148138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635375" y="1346200"/>
            <a:ext cx="77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(0,0)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348038" y="4149725"/>
            <a:ext cx="77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(0,0)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572000" y="1989138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减小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427538" y="522922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减小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572000" y="249237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增大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498975" y="4725988"/>
            <a:ext cx="80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增大</a:t>
            </a:r>
          </a:p>
        </p:txBody>
      </p:sp>
      <p:grpSp>
        <p:nvGrpSpPr>
          <p:cNvPr id="35854" name="Group 26"/>
          <p:cNvGrpSpPr/>
          <p:nvPr/>
        </p:nvGrpSpPr>
        <p:grpSpPr bwMode="auto">
          <a:xfrm>
            <a:off x="6659563" y="3789363"/>
            <a:ext cx="1825625" cy="1873250"/>
            <a:chOff x="3272" y="2886"/>
            <a:chExt cx="787" cy="817"/>
          </a:xfrm>
        </p:grpSpPr>
        <p:sp>
          <p:nvSpPr>
            <p:cNvPr id="35855" name="Line 27"/>
            <p:cNvSpPr>
              <a:spLocks noChangeShapeType="1"/>
            </p:cNvSpPr>
            <p:nvPr/>
          </p:nvSpPr>
          <p:spPr bwMode="auto">
            <a:xfrm>
              <a:off x="3272" y="3022"/>
              <a:ext cx="787" cy="1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6" name="Line 28"/>
            <p:cNvSpPr>
              <a:spLocks noChangeShapeType="1"/>
            </p:cNvSpPr>
            <p:nvPr/>
          </p:nvSpPr>
          <p:spPr bwMode="auto">
            <a:xfrm rot="10800000" flipV="1">
              <a:off x="3650" y="2886"/>
              <a:ext cx="1" cy="81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7" name="Freeform 29"/>
            <p:cNvSpPr>
              <a:spLocks noChangeArrowheads="1"/>
            </p:cNvSpPr>
            <p:nvPr/>
          </p:nvSpPr>
          <p:spPr bwMode="auto">
            <a:xfrm rot="10800000">
              <a:off x="3361" y="3031"/>
              <a:ext cx="576" cy="541"/>
            </a:xfrm>
            <a:custGeom>
              <a:avLst/>
              <a:gdLst>
                <a:gd name="T0" fmla="*/ 1 w 155"/>
                <a:gd name="T1" fmla="*/ 26 h 541"/>
                <a:gd name="T2" fmla="*/ 4 w 155"/>
                <a:gd name="T3" fmla="*/ 56 h 541"/>
                <a:gd name="T4" fmla="*/ 6 w 155"/>
                <a:gd name="T5" fmla="*/ 86 h 541"/>
                <a:gd name="T6" fmla="*/ 9 w 155"/>
                <a:gd name="T7" fmla="*/ 115 h 541"/>
                <a:gd name="T8" fmla="*/ 11 w 155"/>
                <a:gd name="T9" fmla="*/ 144 h 541"/>
                <a:gd name="T10" fmla="*/ 13 w 155"/>
                <a:gd name="T11" fmla="*/ 171 h 541"/>
                <a:gd name="T12" fmla="*/ 16 w 155"/>
                <a:gd name="T13" fmla="*/ 196 h 541"/>
                <a:gd name="T14" fmla="*/ 18 w 155"/>
                <a:gd name="T15" fmla="*/ 222 h 541"/>
                <a:gd name="T16" fmla="*/ 20 w 155"/>
                <a:gd name="T17" fmla="*/ 246 h 541"/>
                <a:gd name="T18" fmla="*/ 23 w 155"/>
                <a:gd name="T19" fmla="*/ 270 h 541"/>
                <a:gd name="T20" fmla="*/ 25 w 155"/>
                <a:gd name="T21" fmla="*/ 292 h 541"/>
                <a:gd name="T22" fmla="*/ 28 w 155"/>
                <a:gd name="T23" fmla="*/ 313 h 541"/>
                <a:gd name="T24" fmla="*/ 30 w 155"/>
                <a:gd name="T25" fmla="*/ 334 h 541"/>
                <a:gd name="T26" fmla="*/ 31 w 155"/>
                <a:gd name="T27" fmla="*/ 353 h 541"/>
                <a:gd name="T28" fmla="*/ 34 w 155"/>
                <a:gd name="T29" fmla="*/ 372 h 541"/>
                <a:gd name="T30" fmla="*/ 36 w 155"/>
                <a:gd name="T31" fmla="*/ 389 h 541"/>
                <a:gd name="T32" fmla="*/ 38 w 155"/>
                <a:gd name="T33" fmla="*/ 405 h 541"/>
                <a:gd name="T34" fmla="*/ 41 w 155"/>
                <a:gd name="T35" fmla="*/ 421 h 541"/>
                <a:gd name="T36" fmla="*/ 43 w 155"/>
                <a:gd name="T37" fmla="*/ 436 h 541"/>
                <a:gd name="T38" fmla="*/ 45 w 155"/>
                <a:gd name="T39" fmla="*/ 450 h 541"/>
                <a:gd name="T40" fmla="*/ 48 w 155"/>
                <a:gd name="T41" fmla="*/ 463 h 541"/>
                <a:gd name="T42" fmla="*/ 50 w 155"/>
                <a:gd name="T43" fmla="*/ 474 h 541"/>
                <a:gd name="T44" fmla="*/ 52 w 155"/>
                <a:gd name="T45" fmla="*/ 485 h 541"/>
                <a:gd name="T46" fmla="*/ 55 w 155"/>
                <a:gd name="T47" fmla="*/ 495 h 541"/>
                <a:gd name="T48" fmla="*/ 57 w 155"/>
                <a:gd name="T49" fmla="*/ 504 h 541"/>
                <a:gd name="T50" fmla="*/ 60 w 155"/>
                <a:gd name="T51" fmla="*/ 512 h 541"/>
                <a:gd name="T52" fmla="*/ 62 w 155"/>
                <a:gd name="T53" fmla="*/ 519 h 541"/>
                <a:gd name="T54" fmla="*/ 64 w 155"/>
                <a:gd name="T55" fmla="*/ 525 h 541"/>
                <a:gd name="T56" fmla="*/ 68 w 155"/>
                <a:gd name="T57" fmla="*/ 533 h 541"/>
                <a:gd name="T58" fmla="*/ 73 w 155"/>
                <a:gd name="T59" fmla="*/ 538 h 541"/>
                <a:gd name="T60" fmla="*/ 77 w 155"/>
                <a:gd name="T61" fmla="*/ 541 h 541"/>
                <a:gd name="T62" fmla="*/ 83 w 155"/>
                <a:gd name="T63" fmla="*/ 538 h 541"/>
                <a:gd name="T64" fmla="*/ 87 w 155"/>
                <a:gd name="T65" fmla="*/ 531 h 541"/>
                <a:gd name="T66" fmla="*/ 89 w 155"/>
                <a:gd name="T67" fmla="*/ 527 h 541"/>
                <a:gd name="T68" fmla="*/ 93 w 155"/>
                <a:gd name="T69" fmla="*/ 520 h 541"/>
                <a:gd name="T70" fmla="*/ 95 w 155"/>
                <a:gd name="T71" fmla="*/ 512 h 541"/>
                <a:gd name="T72" fmla="*/ 98 w 155"/>
                <a:gd name="T73" fmla="*/ 504 h 541"/>
                <a:gd name="T74" fmla="*/ 100 w 155"/>
                <a:gd name="T75" fmla="*/ 495 h 541"/>
                <a:gd name="T76" fmla="*/ 102 w 155"/>
                <a:gd name="T77" fmla="*/ 485 h 541"/>
                <a:gd name="T78" fmla="*/ 105 w 155"/>
                <a:gd name="T79" fmla="*/ 476 h 541"/>
                <a:gd name="T80" fmla="*/ 107 w 155"/>
                <a:gd name="T81" fmla="*/ 463 h 541"/>
                <a:gd name="T82" fmla="*/ 109 w 155"/>
                <a:gd name="T83" fmla="*/ 450 h 541"/>
                <a:gd name="T84" fmla="*/ 112 w 155"/>
                <a:gd name="T85" fmla="*/ 437 h 541"/>
                <a:gd name="T86" fmla="*/ 114 w 155"/>
                <a:gd name="T87" fmla="*/ 423 h 541"/>
                <a:gd name="T88" fmla="*/ 117 w 155"/>
                <a:gd name="T89" fmla="*/ 407 h 541"/>
                <a:gd name="T90" fmla="*/ 118 w 155"/>
                <a:gd name="T91" fmla="*/ 391 h 541"/>
                <a:gd name="T92" fmla="*/ 120 w 155"/>
                <a:gd name="T93" fmla="*/ 374 h 541"/>
                <a:gd name="T94" fmla="*/ 122 w 155"/>
                <a:gd name="T95" fmla="*/ 354 h 541"/>
                <a:gd name="T96" fmla="*/ 125 w 155"/>
                <a:gd name="T97" fmla="*/ 335 h 541"/>
                <a:gd name="T98" fmla="*/ 127 w 155"/>
                <a:gd name="T99" fmla="*/ 314 h 541"/>
                <a:gd name="T100" fmla="*/ 130 w 155"/>
                <a:gd name="T101" fmla="*/ 294 h 541"/>
                <a:gd name="T102" fmla="*/ 132 w 155"/>
                <a:gd name="T103" fmla="*/ 271 h 541"/>
                <a:gd name="T104" fmla="*/ 134 w 155"/>
                <a:gd name="T105" fmla="*/ 247 h 541"/>
                <a:gd name="T106" fmla="*/ 137 w 155"/>
                <a:gd name="T107" fmla="*/ 224 h 541"/>
                <a:gd name="T108" fmla="*/ 139 w 155"/>
                <a:gd name="T109" fmla="*/ 200 h 541"/>
                <a:gd name="T110" fmla="*/ 141 w 155"/>
                <a:gd name="T111" fmla="*/ 173 h 541"/>
                <a:gd name="T112" fmla="*/ 144 w 155"/>
                <a:gd name="T113" fmla="*/ 145 h 541"/>
                <a:gd name="T114" fmla="*/ 146 w 155"/>
                <a:gd name="T115" fmla="*/ 118 h 541"/>
                <a:gd name="T116" fmla="*/ 149 w 155"/>
                <a:gd name="T117" fmla="*/ 90 h 541"/>
                <a:gd name="T118" fmla="*/ 151 w 155"/>
                <a:gd name="T119" fmla="*/ 59 h 541"/>
                <a:gd name="T120" fmla="*/ 153 w 155"/>
                <a:gd name="T121" fmla="*/ 2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5" h="541">
                  <a:moveTo>
                    <a:pt x="0" y="0"/>
                  </a:moveTo>
                  <a:lnTo>
                    <a:pt x="0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3" y="32"/>
                  </a:lnTo>
                  <a:lnTo>
                    <a:pt x="3" y="39"/>
                  </a:lnTo>
                  <a:lnTo>
                    <a:pt x="3" y="45"/>
                  </a:lnTo>
                  <a:lnTo>
                    <a:pt x="4" y="50"/>
                  </a:lnTo>
                  <a:lnTo>
                    <a:pt x="4" y="56"/>
                  </a:lnTo>
                  <a:lnTo>
                    <a:pt x="5" y="62"/>
                  </a:lnTo>
                  <a:lnTo>
                    <a:pt x="5" y="69"/>
                  </a:lnTo>
                  <a:lnTo>
                    <a:pt x="5" y="75"/>
                  </a:lnTo>
                  <a:lnTo>
                    <a:pt x="6" y="80"/>
                  </a:lnTo>
                  <a:lnTo>
                    <a:pt x="6" y="86"/>
                  </a:lnTo>
                  <a:lnTo>
                    <a:pt x="6" y="93"/>
                  </a:lnTo>
                  <a:lnTo>
                    <a:pt x="7" y="98"/>
                  </a:lnTo>
                  <a:lnTo>
                    <a:pt x="7" y="104"/>
                  </a:lnTo>
                  <a:lnTo>
                    <a:pt x="9" y="110"/>
                  </a:lnTo>
                  <a:lnTo>
                    <a:pt x="9" y="115"/>
                  </a:lnTo>
                  <a:lnTo>
                    <a:pt x="9" y="121"/>
                  </a:lnTo>
                  <a:lnTo>
                    <a:pt x="10" y="126"/>
                  </a:lnTo>
                  <a:lnTo>
                    <a:pt x="10" y="133"/>
                  </a:lnTo>
                  <a:lnTo>
                    <a:pt x="11" y="137"/>
                  </a:lnTo>
                  <a:lnTo>
                    <a:pt x="11" y="144"/>
                  </a:lnTo>
                  <a:lnTo>
                    <a:pt x="11" y="149"/>
                  </a:lnTo>
                  <a:lnTo>
                    <a:pt x="12" y="155"/>
                  </a:lnTo>
                  <a:lnTo>
                    <a:pt x="12" y="160"/>
                  </a:lnTo>
                  <a:lnTo>
                    <a:pt x="13" y="165"/>
                  </a:lnTo>
                  <a:lnTo>
                    <a:pt x="13" y="171"/>
                  </a:lnTo>
                  <a:lnTo>
                    <a:pt x="13" y="176"/>
                  </a:lnTo>
                  <a:lnTo>
                    <a:pt x="15" y="180"/>
                  </a:lnTo>
                  <a:lnTo>
                    <a:pt x="15" y="187"/>
                  </a:lnTo>
                  <a:lnTo>
                    <a:pt x="15" y="192"/>
                  </a:lnTo>
                  <a:lnTo>
                    <a:pt x="16" y="196"/>
                  </a:lnTo>
                  <a:lnTo>
                    <a:pt x="16" y="201"/>
                  </a:lnTo>
                  <a:lnTo>
                    <a:pt x="17" y="208"/>
                  </a:lnTo>
                  <a:lnTo>
                    <a:pt x="17" y="212"/>
                  </a:lnTo>
                  <a:lnTo>
                    <a:pt x="17" y="217"/>
                  </a:lnTo>
                  <a:lnTo>
                    <a:pt x="18" y="222"/>
                  </a:lnTo>
                  <a:lnTo>
                    <a:pt x="18" y="227"/>
                  </a:lnTo>
                  <a:lnTo>
                    <a:pt x="19" y="232"/>
                  </a:lnTo>
                  <a:lnTo>
                    <a:pt x="19" y="236"/>
                  </a:lnTo>
                  <a:lnTo>
                    <a:pt x="19" y="241"/>
                  </a:lnTo>
                  <a:lnTo>
                    <a:pt x="20" y="246"/>
                  </a:lnTo>
                  <a:lnTo>
                    <a:pt x="20" y="251"/>
                  </a:lnTo>
                  <a:lnTo>
                    <a:pt x="22" y="255"/>
                  </a:lnTo>
                  <a:lnTo>
                    <a:pt x="22" y="260"/>
                  </a:lnTo>
                  <a:lnTo>
                    <a:pt x="22" y="265"/>
                  </a:lnTo>
                  <a:lnTo>
                    <a:pt x="23" y="270"/>
                  </a:lnTo>
                  <a:lnTo>
                    <a:pt x="23" y="275"/>
                  </a:lnTo>
                  <a:lnTo>
                    <a:pt x="23" y="278"/>
                  </a:lnTo>
                  <a:lnTo>
                    <a:pt x="24" y="283"/>
                  </a:lnTo>
                  <a:lnTo>
                    <a:pt x="24" y="287"/>
                  </a:lnTo>
                  <a:lnTo>
                    <a:pt x="25" y="292"/>
                  </a:lnTo>
                  <a:lnTo>
                    <a:pt x="25" y="295"/>
                  </a:lnTo>
                  <a:lnTo>
                    <a:pt x="25" y="300"/>
                  </a:lnTo>
                  <a:lnTo>
                    <a:pt x="26" y="305"/>
                  </a:lnTo>
                  <a:lnTo>
                    <a:pt x="26" y="308"/>
                  </a:lnTo>
                  <a:lnTo>
                    <a:pt x="28" y="313"/>
                  </a:lnTo>
                  <a:lnTo>
                    <a:pt x="28" y="318"/>
                  </a:lnTo>
                  <a:lnTo>
                    <a:pt x="28" y="321"/>
                  </a:lnTo>
                  <a:lnTo>
                    <a:pt x="29" y="326"/>
                  </a:lnTo>
                  <a:lnTo>
                    <a:pt x="29" y="329"/>
                  </a:lnTo>
                  <a:lnTo>
                    <a:pt x="30" y="334"/>
                  </a:lnTo>
                  <a:lnTo>
                    <a:pt x="30" y="337"/>
                  </a:lnTo>
                  <a:lnTo>
                    <a:pt x="30" y="342"/>
                  </a:lnTo>
                  <a:lnTo>
                    <a:pt x="31" y="345"/>
                  </a:lnTo>
                  <a:lnTo>
                    <a:pt x="31" y="350"/>
                  </a:lnTo>
                  <a:lnTo>
                    <a:pt x="31" y="353"/>
                  </a:lnTo>
                  <a:lnTo>
                    <a:pt x="32" y="356"/>
                  </a:lnTo>
                  <a:lnTo>
                    <a:pt x="32" y="361"/>
                  </a:lnTo>
                  <a:lnTo>
                    <a:pt x="34" y="364"/>
                  </a:lnTo>
                  <a:lnTo>
                    <a:pt x="34" y="367"/>
                  </a:lnTo>
                  <a:lnTo>
                    <a:pt x="34" y="372"/>
                  </a:lnTo>
                  <a:lnTo>
                    <a:pt x="35" y="375"/>
                  </a:lnTo>
                  <a:lnTo>
                    <a:pt x="35" y="378"/>
                  </a:lnTo>
                  <a:lnTo>
                    <a:pt x="36" y="381"/>
                  </a:lnTo>
                  <a:lnTo>
                    <a:pt x="36" y="385"/>
                  </a:lnTo>
                  <a:lnTo>
                    <a:pt x="36" y="389"/>
                  </a:lnTo>
                  <a:lnTo>
                    <a:pt x="37" y="393"/>
                  </a:lnTo>
                  <a:lnTo>
                    <a:pt x="37" y="396"/>
                  </a:lnTo>
                  <a:lnTo>
                    <a:pt x="38" y="399"/>
                  </a:lnTo>
                  <a:lnTo>
                    <a:pt x="38" y="402"/>
                  </a:lnTo>
                  <a:lnTo>
                    <a:pt x="38" y="405"/>
                  </a:lnTo>
                  <a:lnTo>
                    <a:pt x="39" y="409"/>
                  </a:lnTo>
                  <a:lnTo>
                    <a:pt x="39" y="412"/>
                  </a:lnTo>
                  <a:lnTo>
                    <a:pt x="39" y="415"/>
                  </a:lnTo>
                  <a:lnTo>
                    <a:pt x="41" y="418"/>
                  </a:lnTo>
                  <a:lnTo>
                    <a:pt x="41" y="421"/>
                  </a:lnTo>
                  <a:lnTo>
                    <a:pt x="42" y="425"/>
                  </a:lnTo>
                  <a:lnTo>
                    <a:pt x="42" y="428"/>
                  </a:lnTo>
                  <a:lnTo>
                    <a:pt x="42" y="429"/>
                  </a:lnTo>
                  <a:lnTo>
                    <a:pt x="43" y="433"/>
                  </a:lnTo>
                  <a:lnTo>
                    <a:pt x="43" y="436"/>
                  </a:lnTo>
                  <a:lnTo>
                    <a:pt x="44" y="439"/>
                  </a:lnTo>
                  <a:lnTo>
                    <a:pt x="44" y="442"/>
                  </a:lnTo>
                  <a:lnTo>
                    <a:pt x="44" y="444"/>
                  </a:lnTo>
                  <a:lnTo>
                    <a:pt x="45" y="447"/>
                  </a:lnTo>
                  <a:lnTo>
                    <a:pt x="45" y="450"/>
                  </a:lnTo>
                  <a:lnTo>
                    <a:pt x="45" y="452"/>
                  </a:lnTo>
                  <a:lnTo>
                    <a:pt x="47" y="455"/>
                  </a:lnTo>
                  <a:lnTo>
                    <a:pt x="47" y="456"/>
                  </a:lnTo>
                  <a:lnTo>
                    <a:pt x="48" y="460"/>
                  </a:lnTo>
                  <a:lnTo>
                    <a:pt x="48" y="463"/>
                  </a:lnTo>
                  <a:lnTo>
                    <a:pt x="48" y="464"/>
                  </a:lnTo>
                  <a:lnTo>
                    <a:pt x="49" y="468"/>
                  </a:lnTo>
                  <a:lnTo>
                    <a:pt x="49" y="469"/>
                  </a:lnTo>
                  <a:lnTo>
                    <a:pt x="50" y="472"/>
                  </a:lnTo>
                  <a:lnTo>
                    <a:pt x="50" y="474"/>
                  </a:lnTo>
                  <a:lnTo>
                    <a:pt x="50" y="476"/>
                  </a:lnTo>
                  <a:lnTo>
                    <a:pt x="51" y="479"/>
                  </a:lnTo>
                  <a:lnTo>
                    <a:pt x="51" y="480"/>
                  </a:lnTo>
                  <a:lnTo>
                    <a:pt x="52" y="482"/>
                  </a:lnTo>
                  <a:lnTo>
                    <a:pt x="52" y="485"/>
                  </a:lnTo>
                  <a:lnTo>
                    <a:pt x="52" y="487"/>
                  </a:lnTo>
                  <a:lnTo>
                    <a:pt x="54" y="488"/>
                  </a:lnTo>
                  <a:lnTo>
                    <a:pt x="54" y="492"/>
                  </a:lnTo>
                  <a:lnTo>
                    <a:pt x="54" y="493"/>
                  </a:lnTo>
                  <a:lnTo>
                    <a:pt x="55" y="495"/>
                  </a:lnTo>
                  <a:lnTo>
                    <a:pt x="55" y="496"/>
                  </a:lnTo>
                  <a:lnTo>
                    <a:pt x="56" y="498"/>
                  </a:lnTo>
                  <a:lnTo>
                    <a:pt x="56" y="500"/>
                  </a:lnTo>
                  <a:lnTo>
                    <a:pt x="56" y="503"/>
                  </a:lnTo>
                  <a:lnTo>
                    <a:pt x="57" y="504"/>
                  </a:lnTo>
                  <a:lnTo>
                    <a:pt x="57" y="506"/>
                  </a:lnTo>
                  <a:lnTo>
                    <a:pt x="58" y="508"/>
                  </a:lnTo>
                  <a:lnTo>
                    <a:pt x="58" y="509"/>
                  </a:lnTo>
                  <a:lnTo>
                    <a:pt x="58" y="511"/>
                  </a:lnTo>
                  <a:lnTo>
                    <a:pt x="60" y="512"/>
                  </a:lnTo>
                  <a:lnTo>
                    <a:pt x="60" y="514"/>
                  </a:lnTo>
                  <a:lnTo>
                    <a:pt x="61" y="514"/>
                  </a:lnTo>
                  <a:lnTo>
                    <a:pt x="61" y="515"/>
                  </a:lnTo>
                  <a:lnTo>
                    <a:pt x="61" y="517"/>
                  </a:lnTo>
                  <a:lnTo>
                    <a:pt x="62" y="519"/>
                  </a:lnTo>
                  <a:lnTo>
                    <a:pt x="62" y="520"/>
                  </a:lnTo>
                  <a:lnTo>
                    <a:pt x="62" y="522"/>
                  </a:lnTo>
                  <a:lnTo>
                    <a:pt x="63" y="522"/>
                  </a:lnTo>
                  <a:lnTo>
                    <a:pt x="63" y="523"/>
                  </a:lnTo>
                  <a:lnTo>
                    <a:pt x="64" y="525"/>
                  </a:lnTo>
                  <a:lnTo>
                    <a:pt x="64" y="527"/>
                  </a:lnTo>
                  <a:lnTo>
                    <a:pt x="66" y="528"/>
                  </a:lnTo>
                  <a:lnTo>
                    <a:pt x="67" y="530"/>
                  </a:lnTo>
                  <a:lnTo>
                    <a:pt x="67" y="531"/>
                  </a:lnTo>
                  <a:lnTo>
                    <a:pt x="68" y="533"/>
                  </a:lnTo>
                  <a:lnTo>
                    <a:pt x="69" y="535"/>
                  </a:lnTo>
                  <a:lnTo>
                    <a:pt x="70" y="536"/>
                  </a:lnTo>
                  <a:lnTo>
                    <a:pt x="70" y="538"/>
                  </a:lnTo>
                  <a:lnTo>
                    <a:pt x="71" y="538"/>
                  </a:lnTo>
                  <a:lnTo>
                    <a:pt x="73" y="538"/>
                  </a:lnTo>
                  <a:lnTo>
                    <a:pt x="73" y="539"/>
                  </a:lnTo>
                  <a:lnTo>
                    <a:pt x="74" y="539"/>
                  </a:lnTo>
                  <a:lnTo>
                    <a:pt x="75" y="541"/>
                  </a:lnTo>
                  <a:lnTo>
                    <a:pt x="76" y="541"/>
                  </a:lnTo>
                  <a:lnTo>
                    <a:pt x="77" y="541"/>
                  </a:lnTo>
                  <a:lnTo>
                    <a:pt x="79" y="541"/>
                  </a:lnTo>
                  <a:lnTo>
                    <a:pt x="80" y="541"/>
                  </a:lnTo>
                  <a:lnTo>
                    <a:pt x="81" y="539"/>
                  </a:lnTo>
                  <a:lnTo>
                    <a:pt x="82" y="539"/>
                  </a:lnTo>
                  <a:lnTo>
                    <a:pt x="83" y="538"/>
                  </a:lnTo>
                  <a:lnTo>
                    <a:pt x="85" y="536"/>
                  </a:lnTo>
                  <a:lnTo>
                    <a:pt x="86" y="536"/>
                  </a:lnTo>
                  <a:lnTo>
                    <a:pt x="86" y="535"/>
                  </a:lnTo>
                  <a:lnTo>
                    <a:pt x="87" y="533"/>
                  </a:lnTo>
                  <a:lnTo>
                    <a:pt x="87" y="531"/>
                  </a:lnTo>
                  <a:lnTo>
                    <a:pt x="88" y="531"/>
                  </a:lnTo>
                  <a:lnTo>
                    <a:pt x="88" y="530"/>
                  </a:lnTo>
                  <a:lnTo>
                    <a:pt x="89" y="530"/>
                  </a:lnTo>
                  <a:lnTo>
                    <a:pt x="89" y="528"/>
                  </a:lnTo>
                  <a:lnTo>
                    <a:pt x="89" y="527"/>
                  </a:lnTo>
                  <a:lnTo>
                    <a:pt x="90" y="527"/>
                  </a:lnTo>
                  <a:lnTo>
                    <a:pt x="90" y="525"/>
                  </a:lnTo>
                  <a:lnTo>
                    <a:pt x="92" y="523"/>
                  </a:lnTo>
                  <a:lnTo>
                    <a:pt x="92" y="522"/>
                  </a:lnTo>
                  <a:lnTo>
                    <a:pt x="93" y="520"/>
                  </a:lnTo>
                  <a:lnTo>
                    <a:pt x="93" y="519"/>
                  </a:lnTo>
                  <a:lnTo>
                    <a:pt x="94" y="517"/>
                  </a:lnTo>
                  <a:lnTo>
                    <a:pt x="94" y="515"/>
                  </a:lnTo>
                  <a:lnTo>
                    <a:pt x="95" y="514"/>
                  </a:lnTo>
                  <a:lnTo>
                    <a:pt x="95" y="512"/>
                  </a:lnTo>
                  <a:lnTo>
                    <a:pt x="95" y="511"/>
                  </a:lnTo>
                  <a:lnTo>
                    <a:pt x="96" y="509"/>
                  </a:lnTo>
                  <a:lnTo>
                    <a:pt x="96" y="508"/>
                  </a:lnTo>
                  <a:lnTo>
                    <a:pt x="98" y="506"/>
                  </a:lnTo>
                  <a:lnTo>
                    <a:pt x="98" y="504"/>
                  </a:lnTo>
                  <a:lnTo>
                    <a:pt x="98" y="503"/>
                  </a:lnTo>
                  <a:lnTo>
                    <a:pt x="99" y="501"/>
                  </a:lnTo>
                  <a:lnTo>
                    <a:pt x="99" y="500"/>
                  </a:lnTo>
                  <a:lnTo>
                    <a:pt x="100" y="498"/>
                  </a:lnTo>
                  <a:lnTo>
                    <a:pt x="100" y="495"/>
                  </a:lnTo>
                  <a:lnTo>
                    <a:pt x="100" y="493"/>
                  </a:lnTo>
                  <a:lnTo>
                    <a:pt x="101" y="492"/>
                  </a:lnTo>
                  <a:lnTo>
                    <a:pt x="101" y="490"/>
                  </a:lnTo>
                  <a:lnTo>
                    <a:pt x="102" y="488"/>
                  </a:lnTo>
                  <a:lnTo>
                    <a:pt x="102" y="485"/>
                  </a:lnTo>
                  <a:lnTo>
                    <a:pt x="102" y="484"/>
                  </a:lnTo>
                  <a:lnTo>
                    <a:pt x="104" y="482"/>
                  </a:lnTo>
                  <a:lnTo>
                    <a:pt x="104" y="479"/>
                  </a:lnTo>
                  <a:lnTo>
                    <a:pt x="104" y="477"/>
                  </a:lnTo>
                  <a:lnTo>
                    <a:pt x="105" y="476"/>
                  </a:lnTo>
                  <a:lnTo>
                    <a:pt x="105" y="472"/>
                  </a:lnTo>
                  <a:lnTo>
                    <a:pt x="106" y="471"/>
                  </a:lnTo>
                  <a:lnTo>
                    <a:pt x="106" y="468"/>
                  </a:lnTo>
                  <a:lnTo>
                    <a:pt x="106" y="466"/>
                  </a:lnTo>
                  <a:lnTo>
                    <a:pt x="107" y="463"/>
                  </a:lnTo>
                  <a:lnTo>
                    <a:pt x="107" y="461"/>
                  </a:lnTo>
                  <a:lnTo>
                    <a:pt x="108" y="458"/>
                  </a:lnTo>
                  <a:lnTo>
                    <a:pt x="108" y="456"/>
                  </a:lnTo>
                  <a:lnTo>
                    <a:pt x="108" y="453"/>
                  </a:lnTo>
                  <a:lnTo>
                    <a:pt x="109" y="450"/>
                  </a:lnTo>
                  <a:lnTo>
                    <a:pt x="109" y="448"/>
                  </a:lnTo>
                  <a:lnTo>
                    <a:pt x="111" y="445"/>
                  </a:lnTo>
                  <a:lnTo>
                    <a:pt x="111" y="442"/>
                  </a:lnTo>
                  <a:lnTo>
                    <a:pt x="111" y="441"/>
                  </a:lnTo>
                  <a:lnTo>
                    <a:pt x="112" y="437"/>
                  </a:lnTo>
                  <a:lnTo>
                    <a:pt x="112" y="434"/>
                  </a:lnTo>
                  <a:lnTo>
                    <a:pt x="112" y="431"/>
                  </a:lnTo>
                  <a:lnTo>
                    <a:pt x="113" y="428"/>
                  </a:lnTo>
                  <a:lnTo>
                    <a:pt x="113" y="425"/>
                  </a:lnTo>
                  <a:lnTo>
                    <a:pt x="114" y="423"/>
                  </a:lnTo>
                  <a:lnTo>
                    <a:pt x="114" y="420"/>
                  </a:lnTo>
                  <a:lnTo>
                    <a:pt x="114" y="417"/>
                  </a:lnTo>
                  <a:lnTo>
                    <a:pt x="115" y="413"/>
                  </a:lnTo>
                  <a:lnTo>
                    <a:pt x="115" y="410"/>
                  </a:lnTo>
                  <a:lnTo>
                    <a:pt x="117" y="407"/>
                  </a:lnTo>
                  <a:lnTo>
                    <a:pt x="117" y="404"/>
                  </a:lnTo>
                  <a:lnTo>
                    <a:pt x="117" y="401"/>
                  </a:lnTo>
                  <a:lnTo>
                    <a:pt x="118" y="397"/>
                  </a:lnTo>
                  <a:lnTo>
                    <a:pt x="118" y="394"/>
                  </a:lnTo>
                  <a:lnTo>
                    <a:pt x="118" y="391"/>
                  </a:lnTo>
                  <a:lnTo>
                    <a:pt x="119" y="386"/>
                  </a:lnTo>
                  <a:lnTo>
                    <a:pt x="119" y="383"/>
                  </a:lnTo>
                  <a:lnTo>
                    <a:pt x="120" y="380"/>
                  </a:lnTo>
                  <a:lnTo>
                    <a:pt x="120" y="377"/>
                  </a:lnTo>
                  <a:lnTo>
                    <a:pt x="120" y="374"/>
                  </a:lnTo>
                  <a:lnTo>
                    <a:pt x="121" y="369"/>
                  </a:lnTo>
                  <a:lnTo>
                    <a:pt x="121" y="366"/>
                  </a:lnTo>
                  <a:lnTo>
                    <a:pt x="122" y="362"/>
                  </a:lnTo>
                  <a:lnTo>
                    <a:pt x="122" y="358"/>
                  </a:lnTo>
                  <a:lnTo>
                    <a:pt x="122" y="354"/>
                  </a:lnTo>
                  <a:lnTo>
                    <a:pt x="124" y="351"/>
                  </a:lnTo>
                  <a:lnTo>
                    <a:pt x="124" y="346"/>
                  </a:lnTo>
                  <a:lnTo>
                    <a:pt x="125" y="343"/>
                  </a:lnTo>
                  <a:lnTo>
                    <a:pt x="125" y="338"/>
                  </a:lnTo>
                  <a:lnTo>
                    <a:pt x="125" y="335"/>
                  </a:lnTo>
                  <a:lnTo>
                    <a:pt x="126" y="330"/>
                  </a:lnTo>
                  <a:lnTo>
                    <a:pt x="126" y="327"/>
                  </a:lnTo>
                  <a:lnTo>
                    <a:pt x="126" y="322"/>
                  </a:lnTo>
                  <a:lnTo>
                    <a:pt x="127" y="319"/>
                  </a:lnTo>
                  <a:lnTo>
                    <a:pt x="127" y="314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2"/>
                  </a:lnTo>
                  <a:lnTo>
                    <a:pt x="130" y="299"/>
                  </a:lnTo>
                  <a:lnTo>
                    <a:pt x="130" y="294"/>
                  </a:lnTo>
                  <a:lnTo>
                    <a:pt x="131" y="289"/>
                  </a:lnTo>
                  <a:lnTo>
                    <a:pt x="131" y="284"/>
                  </a:lnTo>
                  <a:lnTo>
                    <a:pt x="131" y="281"/>
                  </a:lnTo>
                  <a:lnTo>
                    <a:pt x="132" y="276"/>
                  </a:lnTo>
                  <a:lnTo>
                    <a:pt x="132" y="271"/>
                  </a:lnTo>
                  <a:lnTo>
                    <a:pt x="133" y="267"/>
                  </a:lnTo>
                  <a:lnTo>
                    <a:pt x="133" y="262"/>
                  </a:lnTo>
                  <a:lnTo>
                    <a:pt x="133" y="257"/>
                  </a:lnTo>
                  <a:lnTo>
                    <a:pt x="134" y="252"/>
                  </a:lnTo>
                  <a:lnTo>
                    <a:pt x="134" y="247"/>
                  </a:lnTo>
                  <a:lnTo>
                    <a:pt x="134" y="243"/>
                  </a:lnTo>
                  <a:lnTo>
                    <a:pt x="136" y="238"/>
                  </a:lnTo>
                  <a:lnTo>
                    <a:pt x="136" y="233"/>
                  </a:lnTo>
                  <a:lnTo>
                    <a:pt x="137" y="228"/>
                  </a:lnTo>
                  <a:lnTo>
                    <a:pt x="137" y="224"/>
                  </a:lnTo>
                  <a:lnTo>
                    <a:pt x="137" y="219"/>
                  </a:lnTo>
                  <a:lnTo>
                    <a:pt x="138" y="214"/>
                  </a:lnTo>
                  <a:lnTo>
                    <a:pt x="138" y="209"/>
                  </a:lnTo>
                  <a:lnTo>
                    <a:pt x="139" y="204"/>
                  </a:lnTo>
                  <a:lnTo>
                    <a:pt x="139" y="200"/>
                  </a:lnTo>
                  <a:lnTo>
                    <a:pt x="139" y="193"/>
                  </a:lnTo>
                  <a:lnTo>
                    <a:pt x="140" y="188"/>
                  </a:lnTo>
                  <a:lnTo>
                    <a:pt x="140" y="184"/>
                  </a:lnTo>
                  <a:lnTo>
                    <a:pt x="141" y="177"/>
                  </a:lnTo>
                  <a:lnTo>
                    <a:pt x="141" y="173"/>
                  </a:lnTo>
                  <a:lnTo>
                    <a:pt x="141" y="168"/>
                  </a:lnTo>
                  <a:lnTo>
                    <a:pt x="143" y="161"/>
                  </a:lnTo>
                  <a:lnTo>
                    <a:pt x="143" y="157"/>
                  </a:lnTo>
                  <a:lnTo>
                    <a:pt x="143" y="152"/>
                  </a:lnTo>
                  <a:lnTo>
                    <a:pt x="144" y="145"/>
                  </a:lnTo>
                  <a:lnTo>
                    <a:pt x="144" y="141"/>
                  </a:lnTo>
                  <a:lnTo>
                    <a:pt x="145" y="134"/>
                  </a:lnTo>
                  <a:lnTo>
                    <a:pt x="145" y="129"/>
                  </a:lnTo>
                  <a:lnTo>
                    <a:pt x="145" y="123"/>
                  </a:lnTo>
                  <a:lnTo>
                    <a:pt x="146" y="118"/>
                  </a:lnTo>
                  <a:lnTo>
                    <a:pt x="146" y="112"/>
                  </a:lnTo>
                  <a:lnTo>
                    <a:pt x="147" y="107"/>
                  </a:lnTo>
                  <a:lnTo>
                    <a:pt x="147" y="101"/>
                  </a:lnTo>
                  <a:lnTo>
                    <a:pt x="147" y="94"/>
                  </a:lnTo>
                  <a:lnTo>
                    <a:pt x="149" y="90"/>
                  </a:lnTo>
                  <a:lnTo>
                    <a:pt x="149" y="83"/>
                  </a:lnTo>
                  <a:lnTo>
                    <a:pt x="150" y="77"/>
                  </a:lnTo>
                  <a:lnTo>
                    <a:pt x="150" y="70"/>
                  </a:lnTo>
                  <a:lnTo>
                    <a:pt x="150" y="66"/>
                  </a:lnTo>
                  <a:lnTo>
                    <a:pt x="151" y="59"/>
                  </a:lnTo>
                  <a:lnTo>
                    <a:pt x="151" y="53"/>
                  </a:lnTo>
                  <a:lnTo>
                    <a:pt x="151" y="46"/>
                  </a:lnTo>
                  <a:lnTo>
                    <a:pt x="152" y="40"/>
                  </a:lnTo>
                  <a:lnTo>
                    <a:pt x="152" y="34"/>
                  </a:lnTo>
                  <a:lnTo>
                    <a:pt x="153" y="29"/>
                  </a:lnTo>
                  <a:lnTo>
                    <a:pt x="153" y="23"/>
                  </a:lnTo>
                  <a:lnTo>
                    <a:pt x="153" y="16"/>
                  </a:lnTo>
                  <a:lnTo>
                    <a:pt x="155" y="10"/>
                  </a:lnTo>
                  <a:lnTo>
                    <a:pt x="155" y="3"/>
                  </a:lnTo>
                </a:path>
              </a:pathLst>
            </a:cu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58" name="Group 30"/>
          <p:cNvGrpSpPr/>
          <p:nvPr/>
        </p:nvGrpSpPr>
        <p:grpSpPr bwMode="auto">
          <a:xfrm>
            <a:off x="6300788" y="981075"/>
            <a:ext cx="1871662" cy="1943100"/>
            <a:chOff x="-575" y="981"/>
            <a:chExt cx="779" cy="816"/>
          </a:xfrm>
        </p:grpSpPr>
        <p:sp>
          <p:nvSpPr>
            <p:cNvPr id="35859" name="Line 31"/>
            <p:cNvSpPr>
              <a:spLocks noChangeShapeType="1"/>
            </p:cNvSpPr>
            <p:nvPr/>
          </p:nvSpPr>
          <p:spPr bwMode="auto">
            <a:xfrm rot="10800000" flipV="1">
              <a:off x="-204" y="981"/>
              <a:ext cx="1" cy="81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0" name="Line 32"/>
            <p:cNvSpPr>
              <a:spLocks noChangeShapeType="1"/>
            </p:cNvSpPr>
            <p:nvPr/>
          </p:nvSpPr>
          <p:spPr bwMode="auto">
            <a:xfrm>
              <a:off x="-575" y="1661"/>
              <a:ext cx="779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1" name="Freeform 33"/>
            <p:cNvSpPr>
              <a:spLocks noChangeArrowheads="1"/>
            </p:cNvSpPr>
            <p:nvPr/>
          </p:nvSpPr>
          <p:spPr bwMode="auto">
            <a:xfrm>
              <a:off x="-495" y="1108"/>
              <a:ext cx="576" cy="541"/>
            </a:xfrm>
            <a:custGeom>
              <a:avLst/>
              <a:gdLst>
                <a:gd name="T0" fmla="*/ 1 w 155"/>
                <a:gd name="T1" fmla="*/ 26 h 541"/>
                <a:gd name="T2" fmla="*/ 4 w 155"/>
                <a:gd name="T3" fmla="*/ 56 h 541"/>
                <a:gd name="T4" fmla="*/ 6 w 155"/>
                <a:gd name="T5" fmla="*/ 86 h 541"/>
                <a:gd name="T6" fmla="*/ 9 w 155"/>
                <a:gd name="T7" fmla="*/ 115 h 541"/>
                <a:gd name="T8" fmla="*/ 11 w 155"/>
                <a:gd name="T9" fmla="*/ 144 h 541"/>
                <a:gd name="T10" fmla="*/ 13 w 155"/>
                <a:gd name="T11" fmla="*/ 171 h 541"/>
                <a:gd name="T12" fmla="*/ 16 w 155"/>
                <a:gd name="T13" fmla="*/ 196 h 541"/>
                <a:gd name="T14" fmla="*/ 18 w 155"/>
                <a:gd name="T15" fmla="*/ 222 h 541"/>
                <a:gd name="T16" fmla="*/ 20 w 155"/>
                <a:gd name="T17" fmla="*/ 246 h 541"/>
                <a:gd name="T18" fmla="*/ 23 w 155"/>
                <a:gd name="T19" fmla="*/ 270 h 541"/>
                <a:gd name="T20" fmla="*/ 25 w 155"/>
                <a:gd name="T21" fmla="*/ 292 h 541"/>
                <a:gd name="T22" fmla="*/ 28 w 155"/>
                <a:gd name="T23" fmla="*/ 313 h 541"/>
                <a:gd name="T24" fmla="*/ 30 w 155"/>
                <a:gd name="T25" fmla="*/ 334 h 541"/>
                <a:gd name="T26" fmla="*/ 31 w 155"/>
                <a:gd name="T27" fmla="*/ 353 h 541"/>
                <a:gd name="T28" fmla="*/ 34 w 155"/>
                <a:gd name="T29" fmla="*/ 372 h 541"/>
                <a:gd name="T30" fmla="*/ 36 w 155"/>
                <a:gd name="T31" fmla="*/ 389 h 541"/>
                <a:gd name="T32" fmla="*/ 38 w 155"/>
                <a:gd name="T33" fmla="*/ 405 h 541"/>
                <a:gd name="T34" fmla="*/ 41 w 155"/>
                <a:gd name="T35" fmla="*/ 421 h 541"/>
                <a:gd name="T36" fmla="*/ 43 w 155"/>
                <a:gd name="T37" fmla="*/ 436 h 541"/>
                <a:gd name="T38" fmla="*/ 45 w 155"/>
                <a:gd name="T39" fmla="*/ 450 h 541"/>
                <a:gd name="T40" fmla="*/ 48 w 155"/>
                <a:gd name="T41" fmla="*/ 463 h 541"/>
                <a:gd name="T42" fmla="*/ 50 w 155"/>
                <a:gd name="T43" fmla="*/ 474 h 541"/>
                <a:gd name="T44" fmla="*/ 52 w 155"/>
                <a:gd name="T45" fmla="*/ 485 h 541"/>
                <a:gd name="T46" fmla="*/ 55 w 155"/>
                <a:gd name="T47" fmla="*/ 495 h 541"/>
                <a:gd name="T48" fmla="*/ 57 w 155"/>
                <a:gd name="T49" fmla="*/ 504 h 541"/>
                <a:gd name="T50" fmla="*/ 60 w 155"/>
                <a:gd name="T51" fmla="*/ 512 h 541"/>
                <a:gd name="T52" fmla="*/ 62 w 155"/>
                <a:gd name="T53" fmla="*/ 519 h 541"/>
                <a:gd name="T54" fmla="*/ 64 w 155"/>
                <a:gd name="T55" fmla="*/ 525 h 541"/>
                <a:gd name="T56" fmla="*/ 68 w 155"/>
                <a:gd name="T57" fmla="*/ 533 h 541"/>
                <a:gd name="T58" fmla="*/ 73 w 155"/>
                <a:gd name="T59" fmla="*/ 538 h 541"/>
                <a:gd name="T60" fmla="*/ 77 w 155"/>
                <a:gd name="T61" fmla="*/ 541 h 541"/>
                <a:gd name="T62" fmla="*/ 83 w 155"/>
                <a:gd name="T63" fmla="*/ 538 h 541"/>
                <a:gd name="T64" fmla="*/ 87 w 155"/>
                <a:gd name="T65" fmla="*/ 531 h 541"/>
                <a:gd name="T66" fmla="*/ 89 w 155"/>
                <a:gd name="T67" fmla="*/ 527 h 541"/>
                <a:gd name="T68" fmla="*/ 93 w 155"/>
                <a:gd name="T69" fmla="*/ 520 h 541"/>
                <a:gd name="T70" fmla="*/ 95 w 155"/>
                <a:gd name="T71" fmla="*/ 512 h 541"/>
                <a:gd name="T72" fmla="*/ 98 w 155"/>
                <a:gd name="T73" fmla="*/ 504 h 541"/>
                <a:gd name="T74" fmla="*/ 100 w 155"/>
                <a:gd name="T75" fmla="*/ 495 h 541"/>
                <a:gd name="T76" fmla="*/ 102 w 155"/>
                <a:gd name="T77" fmla="*/ 485 h 541"/>
                <a:gd name="T78" fmla="*/ 105 w 155"/>
                <a:gd name="T79" fmla="*/ 476 h 541"/>
                <a:gd name="T80" fmla="*/ 107 w 155"/>
                <a:gd name="T81" fmla="*/ 463 h 541"/>
                <a:gd name="T82" fmla="*/ 109 w 155"/>
                <a:gd name="T83" fmla="*/ 450 h 541"/>
                <a:gd name="T84" fmla="*/ 112 w 155"/>
                <a:gd name="T85" fmla="*/ 437 h 541"/>
                <a:gd name="T86" fmla="*/ 114 w 155"/>
                <a:gd name="T87" fmla="*/ 423 h 541"/>
                <a:gd name="T88" fmla="*/ 117 w 155"/>
                <a:gd name="T89" fmla="*/ 407 h 541"/>
                <a:gd name="T90" fmla="*/ 118 w 155"/>
                <a:gd name="T91" fmla="*/ 391 h 541"/>
                <a:gd name="T92" fmla="*/ 120 w 155"/>
                <a:gd name="T93" fmla="*/ 374 h 541"/>
                <a:gd name="T94" fmla="*/ 122 w 155"/>
                <a:gd name="T95" fmla="*/ 354 h 541"/>
                <a:gd name="T96" fmla="*/ 125 w 155"/>
                <a:gd name="T97" fmla="*/ 335 h 541"/>
                <a:gd name="T98" fmla="*/ 127 w 155"/>
                <a:gd name="T99" fmla="*/ 314 h 541"/>
                <a:gd name="T100" fmla="*/ 130 w 155"/>
                <a:gd name="T101" fmla="*/ 294 h 541"/>
                <a:gd name="T102" fmla="*/ 132 w 155"/>
                <a:gd name="T103" fmla="*/ 271 h 541"/>
                <a:gd name="T104" fmla="*/ 134 w 155"/>
                <a:gd name="T105" fmla="*/ 247 h 541"/>
                <a:gd name="T106" fmla="*/ 137 w 155"/>
                <a:gd name="T107" fmla="*/ 224 h 541"/>
                <a:gd name="T108" fmla="*/ 139 w 155"/>
                <a:gd name="T109" fmla="*/ 200 h 541"/>
                <a:gd name="T110" fmla="*/ 141 w 155"/>
                <a:gd name="T111" fmla="*/ 173 h 541"/>
                <a:gd name="T112" fmla="*/ 144 w 155"/>
                <a:gd name="T113" fmla="*/ 145 h 541"/>
                <a:gd name="T114" fmla="*/ 146 w 155"/>
                <a:gd name="T115" fmla="*/ 118 h 541"/>
                <a:gd name="T116" fmla="*/ 149 w 155"/>
                <a:gd name="T117" fmla="*/ 90 h 541"/>
                <a:gd name="T118" fmla="*/ 151 w 155"/>
                <a:gd name="T119" fmla="*/ 59 h 541"/>
                <a:gd name="T120" fmla="*/ 153 w 155"/>
                <a:gd name="T121" fmla="*/ 2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5" h="541">
                  <a:moveTo>
                    <a:pt x="0" y="0"/>
                  </a:moveTo>
                  <a:lnTo>
                    <a:pt x="0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3" y="32"/>
                  </a:lnTo>
                  <a:lnTo>
                    <a:pt x="3" y="39"/>
                  </a:lnTo>
                  <a:lnTo>
                    <a:pt x="3" y="45"/>
                  </a:lnTo>
                  <a:lnTo>
                    <a:pt x="4" y="50"/>
                  </a:lnTo>
                  <a:lnTo>
                    <a:pt x="4" y="56"/>
                  </a:lnTo>
                  <a:lnTo>
                    <a:pt x="5" y="62"/>
                  </a:lnTo>
                  <a:lnTo>
                    <a:pt x="5" y="69"/>
                  </a:lnTo>
                  <a:lnTo>
                    <a:pt x="5" y="75"/>
                  </a:lnTo>
                  <a:lnTo>
                    <a:pt x="6" y="80"/>
                  </a:lnTo>
                  <a:lnTo>
                    <a:pt x="6" y="86"/>
                  </a:lnTo>
                  <a:lnTo>
                    <a:pt x="6" y="93"/>
                  </a:lnTo>
                  <a:lnTo>
                    <a:pt x="7" y="98"/>
                  </a:lnTo>
                  <a:lnTo>
                    <a:pt x="7" y="104"/>
                  </a:lnTo>
                  <a:lnTo>
                    <a:pt x="9" y="110"/>
                  </a:lnTo>
                  <a:lnTo>
                    <a:pt x="9" y="115"/>
                  </a:lnTo>
                  <a:lnTo>
                    <a:pt x="9" y="121"/>
                  </a:lnTo>
                  <a:lnTo>
                    <a:pt x="10" y="126"/>
                  </a:lnTo>
                  <a:lnTo>
                    <a:pt x="10" y="133"/>
                  </a:lnTo>
                  <a:lnTo>
                    <a:pt x="11" y="137"/>
                  </a:lnTo>
                  <a:lnTo>
                    <a:pt x="11" y="144"/>
                  </a:lnTo>
                  <a:lnTo>
                    <a:pt x="11" y="149"/>
                  </a:lnTo>
                  <a:lnTo>
                    <a:pt x="12" y="155"/>
                  </a:lnTo>
                  <a:lnTo>
                    <a:pt x="12" y="160"/>
                  </a:lnTo>
                  <a:lnTo>
                    <a:pt x="13" y="165"/>
                  </a:lnTo>
                  <a:lnTo>
                    <a:pt x="13" y="171"/>
                  </a:lnTo>
                  <a:lnTo>
                    <a:pt x="13" y="176"/>
                  </a:lnTo>
                  <a:lnTo>
                    <a:pt x="15" y="180"/>
                  </a:lnTo>
                  <a:lnTo>
                    <a:pt x="15" y="187"/>
                  </a:lnTo>
                  <a:lnTo>
                    <a:pt x="15" y="192"/>
                  </a:lnTo>
                  <a:lnTo>
                    <a:pt x="16" y="196"/>
                  </a:lnTo>
                  <a:lnTo>
                    <a:pt x="16" y="201"/>
                  </a:lnTo>
                  <a:lnTo>
                    <a:pt x="17" y="208"/>
                  </a:lnTo>
                  <a:lnTo>
                    <a:pt x="17" y="212"/>
                  </a:lnTo>
                  <a:lnTo>
                    <a:pt x="17" y="217"/>
                  </a:lnTo>
                  <a:lnTo>
                    <a:pt x="18" y="222"/>
                  </a:lnTo>
                  <a:lnTo>
                    <a:pt x="18" y="227"/>
                  </a:lnTo>
                  <a:lnTo>
                    <a:pt x="19" y="232"/>
                  </a:lnTo>
                  <a:lnTo>
                    <a:pt x="19" y="236"/>
                  </a:lnTo>
                  <a:lnTo>
                    <a:pt x="19" y="241"/>
                  </a:lnTo>
                  <a:lnTo>
                    <a:pt x="20" y="246"/>
                  </a:lnTo>
                  <a:lnTo>
                    <a:pt x="20" y="251"/>
                  </a:lnTo>
                  <a:lnTo>
                    <a:pt x="22" y="255"/>
                  </a:lnTo>
                  <a:lnTo>
                    <a:pt x="22" y="260"/>
                  </a:lnTo>
                  <a:lnTo>
                    <a:pt x="22" y="265"/>
                  </a:lnTo>
                  <a:lnTo>
                    <a:pt x="23" y="270"/>
                  </a:lnTo>
                  <a:lnTo>
                    <a:pt x="23" y="275"/>
                  </a:lnTo>
                  <a:lnTo>
                    <a:pt x="23" y="278"/>
                  </a:lnTo>
                  <a:lnTo>
                    <a:pt x="24" y="283"/>
                  </a:lnTo>
                  <a:lnTo>
                    <a:pt x="24" y="287"/>
                  </a:lnTo>
                  <a:lnTo>
                    <a:pt x="25" y="292"/>
                  </a:lnTo>
                  <a:lnTo>
                    <a:pt x="25" y="295"/>
                  </a:lnTo>
                  <a:lnTo>
                    <a:pt x="25" y="300"/>
                  </a:lnTo>
                  <a:lnTo>
                    <a:pt x="26" y="305"/>
                  </a:lnTo>
                  <a:lnTo>
                    <a:pt x="26" y="308"/>
                  </a:lnTo>
                  <a:lnTo>
                    <a:pt x="28" y="313"/>
                  </a:lnTo>
                  <a:lnTo>
                    <a:pt x="28" y="318"/>
                  </a:lnTo>
                  <a:lnTo>
                    <a:pt x="28" y="321"/>
                  </a:lnTo>
                  <a:lnTo>
                    <a:pt x="29" y="326"/>
                  </a:lnTo>
                  <a:lnTo>
                    <a:pt x="29" y="329"/>
                  </a:lnTo>
                  <a:lnTo>
                    <a:pt x="30" y="334"/>
                  </a:lnTo>
                  <a:lnTo>
                    <a:pt x="30" y="337"/>
                  </a:lnTo>
                  <a:lnTo>
                    <a:pt x="30" y="342"/>
                  </a:lnTo>
                  <a:lnTo>
                    <a:pt x="31" y="345"/>
                  </a:lnTo>
                  <a:lnTo>
                    <a:pt x="31" y="350"/>
                  </a:lnTo>
                  <a:lnTo>
                    <a:pt x="31" y="353"/>
                  </a:lnTo>
                  <a:lnTo>
                    <a:pt x="32" y="356"/>
                  </a:lnTo>
                  <a:lnTo>
                    <a:pt x="32" y="361"/>
                  </a:lnTo>
                  <a:lnTo>
                    <a:pt x="34" y="364"/>
                  </a:lnTo>
                  <a:lnTo>
                    <a:pt x="34" y="367"/>
                  </a:lnTo>
                  <a:lnTo>
                    <a:pt x="34" y="372"/>
                  </a:lnTo>
                  <a:lnTo>
                    <a:pt x="35" y="375"/>
                  </a:lnTo>
                  <a:lnTo>
                    <a:pt x="35" y="378"/>
                  </a:lnTo>
                  <a:lnTo>
                    <a:pt x="36" y="381"/>
                  </a:lnTo>
                  <a:lnTo>
                    <a:pt x="36" y="385"/>
                  </a:lnTo>
                  <a:lnTo>
                    <a:pt x="36" y="389"/>
                  </a:lnTo>
                  <a:lnTo>
                    <a:pt x="37" y="393"/>
                  </a:lnTo>
                  <a:lnTo>
                    <a:pt x="37" y="396"/>
                  </a:lnTo>
                  <a:lnTo>
                    <a:pt x="38" y="399"/>
                  </a:lnTo>
                  <a:lnTo>
                    <a:pt x="38" y="402"/>
                  </a:lnTo>
                  <a:lnTo>
                    <a:pt x="38" y="405"/>
                  </a:lnTo>
                  <a:lnTo>
                    <a:pt x="39" y="409"/>
                  </a:lnTo>
                  <a:lnTo>
                    <a:pt x="39" y="412"/>
                  </a:lnTo>
                  <a:lnTo>
                    <a:pt x="39" y="415"/>
                  </a:lnTo>
                  <a:lnTo>
                    <a:pt x="41" y="418"/>
                  </a:lnTo>
                  <a:lnTo>
                    <a:pt x="41" y="421"/>
                  </a:lnTo>
                  <a:lnTo>
                    <a:pt x="42" y="425"/>
                  </a:lnTo>
                  <a:lnTo>
                    <a:pt x="42" y="428"/>
                  </a:lnTo>
                  <a:lnTo>
                    <a:pt x="42" y="429"/>
                  </a:lnTo>
                  <a:lnTo>
                    <a:pt x="43" y="433"/>
                  </a:lnTo>
                  <a:lnTo>
                    <a:pt x="43" y="436"/>
                  </a:lnTo>
                  <a:lnTo>
                    <a:pt x="44" y="439"/>
                  </a:lnTo>
                  <a:lnTo>
                    <a:pt x="44" y="442"/>
                  </a:lnTo>
                  <a:lnTo>
                    <a:pt x="44" y="444"/>
                  </a:lnTo>
                  <a:lnTo>
                    <a:pt x="45" y="447"/>
                  </a:lnTo>
                  <a:lnTo>
                    <a:pt x="45" y="450"/>
                  </a:lnTo>
                  <a:lnTo>
                    <a:pt x="45" y="452"/>
                  </a:lnTo>
                  <a:lnTo>
                    <a:pt x="47" y="455"/>
                  </a:lnTo>
                  <a:lnTo>
                    <a:pt x="47" y="456"/>
                  </a:lnTo>
                  <a:lnTo>
                    <a:pt x="48" y="460"/>
                  </a:lnTo>
                  <a:lnTo>
                    <a:pt x="48" y="463"/>
                  </a:lnTo>
                  <a:lnTo>
                    <a:pt x="48" y="464"/>
                  </a:lnTo>
                  <a:lnTo>
                    <a:pt x="49" y="468"/>
                  </a:lnTo>
                  <a:lnTo>
                    <a:pt x="49" y="469"/>
                  </a:lnTo>
                  <a:lnTo>
                    <a:pt x="50" y="472"/>
                  </a:lnTo>
                  <a:lnTo>
                    <a:pt x="50" y="474"/>
                  </a:lnTo>
                  <a:lnTo>
                    <a:pt x="50" y="476"/>
                  </a:lnTo>
                  <a:lnTo>
                    <a:pt x="51" y="479"/>
                  </a:lnTo>
                  <a:lnTo>
                    <a:pt x="51" y="480"/>
                  </a:lnTo>
                  <a:lnTo>
                    <a:pt x="52" y="482"/>
                  </a:lnTo>
                  <a:lnTo>
                    <a:pt x="52" y="485"/>
                  </a:lnTo>
                  <a:lnTo>
                    <a:pt x="52" y="487"/>
                  </a:lnTo>
                  <a:lnTo>
                    <a:pt x="54" y="488"/>
                  </a:lnTo>
                  <a:lnTo>
                    <a:pt x="54" y="492"/>
                  </a:lnTo>
                  <a:lnTo>
                    <a:pt x="54" y="493"/>
                  </a:lnTo>
                  <a:lnTo>
                    <a:pt x="55" y="495"/>
                  </a:lnTo>
                  <a:lnTo>
                    <a:pt x="55" y="496"/>
                  </a:lnTo>
                  <a:lnTo>
                    <a:pt x="56" y="498"/>
                  </a:lnTo>
                  <a:lnTo>
                    <a:pt x="56" y="500"/>
                  </a:lnTo>
                  <a:lnTo>
                    <a:pt x="56" y="503"/>
                  </a:lnTo>
                  <a:lnTo>
                    <a:pt x="57" y="504"/>
                  </a:lnTo>
                  <a:lnTo>
                    <a:pt x="57" y="506"/>
                  </a:lnTo>
                  <a:lnTo>
                    <a:pt x="58" y="508"/>
                  </a:lnTo>
                  <a:lnTo>
                    <a:pt x="58" y="509"/>
                  </a:lnTo>
                  <a:lnTo>
                    <a:pt x="58" y="511"/>
                  </a:lnTo>
                  <a:lnTo>
                    <a:pt x="60" y="512"/>
                  </a:lnTo>
                  <a:lnTo>
                    <a:pt x="60" y="514"/>
                  </a:lnTo>
                  <a:lnTo>
                    <a:pt x="61" y="514"/>
                  </a:lnTo>
                  <a:lnTo>
                    <a:pt x="61" y="515"/>
                  </a:lnTo>
                  <a:lnTo>
                    <a:pt x="61" y="517"/>
                  </a:lnTo>
                  <a:lnTo>
                    <a:pt x="62" y="519"/>
                  </a:lnTo>
                  <a:lnTo>
                    <a:pt x="62" y="520"/>
                  </a:lnTo>
                  <a:lnTo>
                    <a:pt x="62" y="522"/>
                  </a:lnTo>
                  <a:lnTo>
                    <a:pt x="63" y="522"/>
                  </a:lnTo>
                  <a:lnTo>
                    <a:pt x="63" y="523"/>
                  </a:lnTo>
                  <a:lnTo>
                    <a:pt x="64" y="525"/>
                  </a:lnTo>
                  <a:lnTo>
                    <a:pt x="64" y="527"/>
                  </a:lnTo>
                  <a:lnTo>
                    <a:pt x="66" y="528"/>
                  </a:lnTo>
                  <a:lnTo>
                    <a:pt x="67" y="530"/>
                  </a:lnTo>
                  <a:lnTo>
                    <a:pt x="67" y="531"/>
                  </a:lnTo>
                  <a:lnTo>
                    <a:pt x="68" y="533"/>
                  </a:lnTo>
                  <a:lnTo>
                    <a:pt x="69" y="535"/>
                  </a:lnTo>
                  <a:lnTo>
                    <a:pt x="70" y="536"/>
                  </a:lnTo>
                  <a:lnTo>
                    <a:pt x="70" y="538"/>
                  </a:lnTo>
                  <a:lnTo>
                    <a:pt x="71" y="538"/>
                  </a:lnTo>
                  <a:lnTo>
                    <a:pt x="73" y="538"/>
                  </a:lnTo>
                  <a:lnTo>
                    <a:pt x="73" y="539"/>
                  </a:lnTo>
                  <a:lnTo>
                    <a:pt x="74" y="539"/>
                  </a:lnTo>
                  <a:lnTo>
                    <a:pt x="75" y="541"/>
                  </a:lnTo>
                  <a:lnTo>
                    <a:pt x="76" y="541"/>
                  </a:lnTo>
                  <a:lnTo>
                    <a:pt x="77" y="541"/>
                  </a:lnTo>
                  <a:lnTo>
                    <a:pt x="79" y="541"/>
                  </a:lnTo>
                  <a:lnTo>
                    <a:pt x="80" y="541"/>
                  </a:lnTo>
                  <a:lnTo>
                    <a:pt x="81" y="539"/>
                  </a:lnTo>
                  <a:lnTo>
                    <a:pt x="82" y="539"/>
                  </a:lnTo>
                  <a:lnTo>
                    <a:pt x="83" y="538"/>
                  </a:lnTo>
                  <a:lnTo>
                    <a:pt x="85" y="536"/>
                  </a:lnTo>
                  <a:lnTo>
                    <a:pt x="86" y="536"/>
                  </a:lnTo>
                  <a:lnTo>
                    <a:pt x="86" y="535"/>
                  </a:lnTo>
                  <a:lnTo>
                    <a:pt x="87" y="533"/>
                  </a:lnTo>
                  <a:lnTo>
                    <a:pt x="87" y="531"/>
                  </a:lnTo>
                  <a:lnTo>
                    <a:pt x="88" y="531"/>
                  </a:lnTo>
                  <a:lnTo>
                    <a:pt x="88" y="530"/>
                  </a:lnTo>
                  <a:lnTo>
                    <a:pt x="89" y="530"/>
                  </a:lnTo>
                  <a:lnTo>
                    <a:pt x="89" y="528"/>
                  </a:lnTo>
                  <a:lnTo>
                    <a:pt x="89" y="527"/>
                  </a:lnTo>
                  <a:lnTo>
                    <a:pt x="90" y="527"/>
                  </a:lnTo>
                  <a:lnTo>
                    <a:pt x="90" y="525"/>
                  </a:lnTo>
                  <a:lnTo>
                    <a:pt x="92" y="523"/>
                  </a:lnTo>
                  <a:lnTo>
                    <a:pt x="92" y="522"/>
                  </a:lnTo>
                  <a:lnTo>
                    <a:pt x="93" y="520"/>
                  </a:lnTo>
                  <a:lnTo>
                    <a:pt x="93" y="519"/>
                  </a:lnTo>
                  <a:lnTo>
                    <a:pt x="94" y="517"/>
                  </a:lnTo>
                  <a:lnTo>
                    <a:pt x="94" y="515"/>
                  </a:lnTo>
                  <a:lnTo>
                    <a:pt x="95" y="514"/>
                  </a:lnTo>
                  <a:lnTo>
                    <a:pt x="95" y="512"/>
                  </a:lnTo>
                  <a:lnTo>
                    <a:pt x="95" y="511"/>
                  </a:lnTo>
                  <a:lnTo>
                    <a:pt x="96" y="509"/>
                  </a:lnTo>
                  <a:lnTo>
                    <a:pt x="96" y="508"/>
                  </a:lnTo>
                  <a:lnTo>
                    <a:pt x="98" y="506"/>
                  </a:lnTo>
                  <a:lnTo>
                    <a:pt x="98" y="504"/>
                  </a:lnTo>
                  <a:lnTo>
                    <a:pt x="98" y="503"/>
                  </a:lnTo>
                  <a:lnTo>
                    <a:pt x="99" y="501"/>
                  </a:lnTo>
                  <a:lnTo>
                    <a:pt x="99" y="500"/>
                  </a:lnTo>
                  <a:lnTo>
                    <a:pt x="100" y="498"/>
                  </a:lnTo>
                  <a:lnTo>
                    <a:pt x="100" y="495"/>
                  </a:lnTo>
                  <a:lnTo>
                    <a:pt x="100" y="493"/>
                  </a:lnTo>
                  <a:lnTo>
                    <a:pt x="101" y="492"/>
                  </a:lnTo>
                  <a:lnTo>
                    <a:pt x="101" y="490"/>
                  </a:lnTo>
                  <a:lnTo>
                    <a:pt x="102" y="488"/>
                  </a:lnTo>
                  <a:lnTo>
                    <a:pt x="102" y="485"/>
                  </a:lnTo>
                  <a:lnTo>
                    <a:pt x="102" y="484"/>
                  </a:lnTo>
                  <a:lnTo>
                    <a:pt x="104" y="482"/>
                  </a:lnTo>
                  <a:lnTo>
                    <a:pt x="104" y="479"/>
                  </a:lnTo>
                  <a:lnTo>
                    <a:pt x="104" y="477"/>
                  </a:lnTo>
                  <a:lnTo>
                    <a:pt x="105" y="476"/>
                  </a:lnTo>
                  <a:lnTo>
                    <a:pt x="105" y="472"/>
                  </a:lnTo>
                  <a:lnTo>
                    <a:pt x="106" y="471"/>
                  </a:lnTo>
                  <a:lnTo>
                    <a:pt x="106" y="468"/>
                  </a:lnTo>
                  <a:lnTo>
                    <a:pt x="106" y="466"/>
                  </a:lnTo>
                  <a:lnTo>
                    <a:pt x="107" y="463"/>
                  </a:lnTo>
                  <a:lnTo>
                    <a:pt x="107" y="461"/>
                  </a:lnTo>
                  <a:lnTo>
                    <a:pt x="108" y="458"/>
                  </a:lnTo>
                  <a:lnTo>
                    <a:pt x="108" y="456"/>
                  </a:lnTo>
                  <a:lnTo>
                    <a:pt x="108" y="453"/>
                  </a:lnTo>
                  <a:lnTo>
                    <a:pt x="109" y="450"/>
                  </a:lnTo>
                  <a:lnTo>
                    <a:pt x="109" y="448"/>
                  </a:lnTo>
                  <a:lnTo>
                    <a:pt x="111" y="445"/>
                  </a:lnTo>
                  <a:lnTo>
                    <a:pt x="111" y="442"/>
                  </a:lnTo>
                  <a:lnTo>
                    <a:pt x="111" y="441"/>
                  </a:lnTo>
                  <a:lnTo>
                    <a:pt x="112" y="437"/>
                  </a:lnTo>
                  <a:lnTo>
                    <a:pt x="112" y="434"/>
                  </a:lnTo>
                  <a:lnTo>
                    <a:pt x="112" y="431"/>
                  </a:lnTo>
                  <a:lnTo>
                    <a:pt x="113" y="428"/>
                  </a:lnTo>
                  <a:lnTo>
                    <a:pt x="113" y="425"/>
                  </a:lnTo>
                  <a:lnTo>
                    <a:pt x="114" y="423"/>
                  </a:lnTo>
                  <a:lnTo>
                    <a:pt x="114" y="420"/>
                  </a:lnTo>
                  <a:lnTo>
                    <a:pt x="114" y="417"/>
                  </a:lnTo>
                  <a:lnTo>
                    <a:pt x="115" y="413"/>
                  </a:lnTo>
                  <a:lnTo>
                    <a:pt x="115" y="410"/>
                  </a:lnTo>
                  <a:lnTo>
                    <a:pt x="117" y="407"/>
                  </a:lnTo>
                  <a:lnTo>
                    <a:pt x="117" y="404"/>
                  </a:lnTo>
                  <a:lnTo>
                    <a:pt x="117" y="401"/>
                  </a:lnTo>
                  <a:lnTo>
                    <a:pt x="118" y="397"/>
                  </a:lnTo>
                  <a:lnTo>
                    <a:pt x="118" y="394"/>
                  </a:lnTo>
                  <a:lnTo>
                    <a:pt x="118" y="391"/>
                  </a:lnTo>
                  <a:lnTo>
                    <a:pt x="119" y="386"/>
                  </a:lnTo>
                  <a:lnTo>
                    <a:pt x="119" y="383"/>
                  </a:lnTo>
                  <a:lnTo>
                    <a:pt x="120" y="380"/>
                  </a:lnTo>
                  <a:lnTo>
                    <a:pt x="120" y="377"/>
                  </a:lnTo>
                  <a:lnTo>
                    <a:pt x="120" y="374"/>
                  </a:lnTo>
                  <a:lnTo>
                    <a:pt x="121" y="369"/>
                  </a:lnTo>
                  <a:lnTo>
                    <a:pt x="121" y="366"/>
                  </a:lnTo>
                  <a:lnTo>
                    <a:pt x="122" y="362"/>
                  </a:lnTo>
                  <a:lnTo>
                    <a:pt x="122" y="358"/>
                  </a:lnTo>
                  <a:lnTo>
                    <a:pt x="122" y="354"/>
                  </a:lnTo>
                  <a:lnTo>
                    <a:pt x="124" y="351"/>
                  </a:lnTo>
                  <a:lnTo>
                    <a:pt x="124" y="346"/>
                  </a:lnTo>
                  <a:lnTo>
                    <a:pt x="125" y="343"/>
                  </a:lnTo>
                  <a:lnTo>
                    <a:pt x="125" y="338"/>
                  </a:lnTo>
                  <a:lnTo>
                    <a:pt x="125" y="335"/>
                  </a:lnTo>
                  <a:lnTo>
                    <a:pt x="126" y="330"/>
                  </a:lnTo>
                  <a:lnTo>
                    <a:pt x="126" y="327"/>
                  </a:lnTo>
                  <a:lnTo>
                    <a:pt x="126" y="322"/>
                  </a:lnTo>
                  <a:lnTo>
                    <a:pt x="127" y="319"/>
                  </a:lnTo>
                  <a:lnTo>
                    <a:pt x="127" y="314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2"/>
                  </a:lnTo>
                  <a:lnTo>
                    <a:pt x="130" y="299"/>
                  </a:lnTo>
                  <a:lnTo>
                    <a:pt x="130" y="294"/>
                  </a:lnTo>
                  <a:lnTo>
                    <a:pt x="131" y="289"/>
                  </a:lnTo>
                  <a:lnTo>
                    <a:pt x="131" y="284"/>
                  </a:lnTo>
                  <a:lnTo>
                    <a:pt x="131" y="281"/>
                  </a:lnTo>
                  <a:lnTo>
                    <a:pt x="132" y="276"/>
                  </a:lnTo>
                  <a:lnTo>
                    <a:pt x="132" y="271"/>
                  </a:lnTo>
                  <a:lnTo>
                    <a:pt x="133" y="267"/>
                  </a:lnTo>
                  <a:lnTo>
                    <a:pt x="133" y="262"/>
                  </a:lnTo>
                  <a:lnTo>
                    <a:pt x="133" y="257"/>
                  </a:lnTo>
                  <a:lnTo>
                    <a:pt x="134" y="252"/>
                  </a:lnTo>
                  <a:lnTo>
                    <a:pt x="134" y="247"/>
                  </a:lnTo>
                  <a:lnTo>
                    <a:pt x="134" y="243"/>
                  </a:lnTo>
                  <a:lnTo>
                    <a:pt x="136" y="238"/>
                  </a:lnTo>
                  <a:lnTo>
                    <a:pt x="136" y="233"/>
                  </a:lnTo>
                  <a:lnTo>
                    <a:pt x="137" y="228"/>
                  </a:lnTo>
                  <a:lnTo>
                    <a:pt x="137" y="224"/>
                  </a:lnTo>
                  <a:lnTo>
                    <a:pt x="137" y="219"/>
                  </a:lnTo>
                  <a:lnTo>
                    <a:pt x="138" y="214"/>
                  </a:lnTo>
                  <a:lnTo>
                    <a:pt x="138" y="209"/>
                  </a:lnTo>
                  <a:lnTo>
                    <a:pt x="139" y="204"/>
                  </a:lnTo>
                  <a:lnTo>
                    <a:pt x="139" y="200"/>
                  </a:lnTo>
                  <a:lnTo>
                    <a:pt x="139" y="193"/>
                  </a:lnTo>
                  <a:lnTo>
                    <a:pt x="140" y="188"/>
                  </a:lnTo>
                  <a:lnTo>
                    <a:pt x="140" y="184"/>
                  </a:lnTo>
                  <a:lnTo>
                    <a:pt x="141" y="177"/>
                  </a:lnTo>
                  <a:lnTo>
                    <a:pt x="141" y="173"/>
                  </a:lnTo>
                  <a:lnTo>
                    <a:pt x="141" y="168"/>
                  </a:lnTo>
                  <a:lnTo>
                    <a:pt x="143" y="161"/>
                  </a:lnTo>
                  <a:lnTo>
                    <a:pt x="143" y="157"/>
                  </a:lnTo>
                  <a:lnTo>
                    <a:pt x="143" y="152"/>
                  </a:lnTo>
                  <a:lnTo>
                    <a:pt x="144" y="145"/>
                  </a:lnTo>
                  <a:lnTo>
                    <a:pt x="144" y="141"/>
                  </a:lnTo>
                  <a:lnTo>
                    <a:pt x="145" y="134"/>
                  </a:lnTo>
                  <a:lnTo>
                    <a:pt x="145" y="129"/>
                  </a:lnTo>
                  <a:lnTo>
                    <a:pt x="145" y="123"/>
                  </a:lnTo>
                  <a:lnTo>
                    <a:pt x="146" y="118"/>
                  </a:lnTo>
                  <a:lnTo>
                    <a:pt x="146" y="112"/>
                  </a:lnTo>
                  <a:lnTo>
                    <a:pt x="147" y="107"/>
                  </a:lnTo>
                  <a:lnTo>
                    <a:pt x="147" y="101"/>
                  </a:lnTo>
                  <a:lnTo>
                    <a:pt x="147" y="94"/>
                  </a:lnTo>
                  <a:lnTo>
                    <a:pt x="149" y="90"/>
                  </a:lnTo>
                  <a:lnTo>
                    <a:pt x="149" y="83"/>
                  </a:lnTo>
                  <a:lnTo>
                    <a:pt x="150" y="77"/>
                  </a:lnTo>
                  <a:lnTo>
                    <a:pt x="150" y="70"/>
                  </a:lnTo>
                  <a:lnTo>
                    <a:pt x="150" y="66"/>
                  </a:lnTo>
                  <a:lnTo>
                    <a:pt x="151" y="59"/>
                  </a:lnTo>
                  <a:lnTo>
                    <a:pt x="151" y="53"/>
                  </a:lnTo>
                  <a:lnTo>
                    <a:pt x="151" y="46"/>
                  </a:lnTo>
                  <a:lnTo>
                    <a:pt x="152" y="40"/>
                  </a:lnTo>
                  <a:lnTo>
                    <a:pt x="152" y="34"/>
                  </a:lnTo>
                  <a:lnTo>
                    <a:pt x="153" y="29"/>
                  </a:lnTo>
                  <a:lnTo>
                    <a:pt x="153" y="23"/>
                  </a:lnTo>
                  <a:lnTo>
                    <a:pt x="153" y="16"/>
                  </a:lnTo>
                  <a:lnTo>
                    <a:pt x="155" y="10"/>
                  </a:lnTo>
                  <a:lnTo>
                    <a:pt x="155" y="3"/>
                  </a:lnTo>
                </a:path>
              </a:pathLst>
            </a:cu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62" name="TextBox 53"/>
          <p:cNvSpPr txBox="1">
            <a:spLocks noChangeArrowheads="1"/>
          </p:cNvSpPr>
          <p:nvPr/>
        </p:nvSpPr>
        <p:spPr bwMode="auto">
          <a:xfrm>
            <a:off x="8172450" y="2420938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63" name="TextBox 53"/>
          <p:cNvSpPr txBox="1">
            <a:spLocks noChangeArrowheads="1"/>
          </p:cNvSpPr>
          <p:nvPr/>
        </p:nvSpPr>
        <p:spPr bwMode="auto">
          <a:xfrm>
            <a:off x="8604250" y="3933825"/>
            <a:ext cx="338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64" name="TextBox 54"/>
          <p:cNvSpPr txBox="1">
            <a:spLocks noChangeArrowheads="1"/>
          </p:cNvSpPr>
          <p:nvPr/>
        </p:nvSpPr>
        <p:spPr bwMode="auto">
          <a:xfrm>
            <a:off x="7596188" y="3429000"/>
            <a:ext cx="32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65" name="TextBox 54"/>
          <p:cNvSpPr txBox="1">
            <a:spLocks noChangeArrowheads="1"/>
          </p:cNvSpPr>
          <p:nvPr/>
        </p:nvSpPr>
        <p:spPr bwMode="auto">
          <a:xfrm>
            <a:off x="7308850" y="836613"/>
            <a:ext cx="322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y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66" name="TextBox 55"/>
          <p:cNvSpPr txBox="1">
            <a:spLocks noChangeArrowheads="1"/>
          </p:cNvSpPr>
          <p:nvPr/>
        </p:nvSpPr>
        <p:spPr bwMode="auto">
          <a:xfrm>
            <a:off x="7164388" y="2493963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67" name="TextBox 55"/>
          <p:cNvSpPr txBox="1">
            <a:spLocks noChangeArrowheads="1"/>
          </p:cNvSpPr>
          <p:nvPr/>
        </p:nvSpPr>
        <p:spPr bwMode="auto">
          <a:xfrm>
            <a:off x="7453313" y="414972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ChangeArrowheads="1"/>
          </p:cNvSpPr>
          <p:nvPr/>
        </p:nvSpPr>
        <p:spPr bwMode="auto">
          <a:xfrm>
            <a:off x="107950" y="692150"/>
            <a:ext cx="59039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如右图，观察函数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的图像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的取值范围是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6866" name="Group 6"/>
          <p:cNvGrpSpPr/>
          <p:nvPr/>
        </p:nvGrpSpPr>
        <p:grpSpPr bwMode="auto">
          <a:xfrm>
            <a:off x="6516688" y="415925"/>
            <a:ext cx="2016125" cy="1933575"/>
            <a:chOff x="2592" y="2400"/>
            <a:chExt cx="1558" cy="1536"/>
          </a:xfrm>
        </p:grpSpPr>
        <p:sp>
          <p:nvSpPr>
            <p:cNvPr id="36867" name="Line 7"/>
            <p:cNvSpPr>
              <a:spLocks noChangeShapeType="1"/>
            </p:cNvSpPr>
            <p:nvPr/>
          </p:nvSpPr>
          <p:spPr bwMode="auto">
            <a:xfrm>
              <a:off x="2592" y="350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8" name="Line 8"/>
            <p:cNvSpPr>
              <a:spLocks noChangeShapeType="1"/>
            </p:cNvSpPr>
            <p:nvPr/>
          </p:nvSpPr>
          <p:spPr bwMode="auto">
            <a:xfrm flipV="1">
              <a:off x="3312" y="2496"/>
              <a:ext cx="0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9" name="Text Box 9"/>
            <p:cNvSpPr txBox="1">
              <a:spLocks noChangeArrowheads="1"/>
            </p:cNvSpPr>
            <p:nvPr/>
          </p:nvSpPr>
          <p:spPr bwMode="auto">
            <a:xfrm>
              <a:off x="3887" y="3503"/>
              <a:ext cx="263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6870" name="Text Box 10"/>
            <p:cNvSpPr txBox="1">
              <a:spLocks noChangeArrowheads="1"/>
            </p:cNvSpPr>
            <p:nvPr/>
          </p:nvSpPr>
          <p:spPr bwMode="auto">
            <a:xfrm>
              <a:off x="3360" y="2400"/>
              <a:ext cx="624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6871" name="Freeform 12"/>
            <p:cNvSpPr>
              <a:spLocks noChangeArrowheads="1"/>
            </p:cNvSpPr>
            <p:nvPr/>
          </p:nvSpPr>
          <p:spPr bwMode="auto">
            <a:xfrm>
              <a:off x="2880" y="2614"/>
              <a:ext cx="864" cy="877"/>
            </a:xfrm>
            <a:custGeom>
              <a:avLst/>
              <a:gdLst>
                <a:gd name="T0" fmla="*/ 1 w 155"/>
                <a:gd name="T1" fmla="*/ 26 h 541"/>
                <a:gd name="T2" fmla="*/ 4 w 155"/>
                <a:gd name="T3" fmla="*/ 56 h 541"/>
                <a:gd name="T4" fmla="*/ 6 w 155"/>
                <a:gd name="T5" fmla="*/ 86 h 541"/>
                <a:gd name="T6" fmla="*/ 9 w 155"/>
                <a:gd name="T7" fmla="*/ 115 h 541"/>
                <a:gd name="T8" fmla="*/ 11 w 155"/>
                <a:gd name="T9" fmla="*/ 144 h 541"/>
                <a:gd name="T10" fmla="*/ 13 w 155"/>
                <a:gd name="T11" fmla="*/ 171 h 541"/>
                <a:gd name="T12" fmla="*/ 16 w 155"/>
                <a:gd name="T13" fmla="*/ 196 h 541"/>
                <a:gd name="T14" fmla="*/ 18 w 155"/>
                <a:gd name="T15" fmla="*/ 222 h 541"/>
                <a:gd name="T16" fmla="*/ 20 w 155"/>
                <a:gd name="T17" fmla="*/ 246 h 541"/>
                <a:gd name="T18" fmla="*/ 23 w 155"/>
                <a:gd name="T19" fmla="*/ 270 h 541"/>
                <a:gd name="T20" fmla="*/ 25 w 155"/>
                <a:gd name="T21" fmla="*/ 292 h 541"/>
                <a:gd name="T22" fmla="*/ 28 w 155"/>
                <a:gd name="T23" fmla="*/ 313 h 541"/>
                <a:gd name="T24" fmla="*/ 30 w 155"/>
                <a:gd name="T25" fmla="*/ 334 h 541"/>
                <a:gd name="T26" fmla="*/ 31 w 155"/>
                <a:gd name="T27" fmla="*/ 353 h 541"/>
                <a:gd name="T28" fmla="*/ 34 w 155"/>
                <a:gd name="T29" fmla="*/ 372 h 541"/>
                <a:gd name="T30" fmla="*/ 36 w 155"/>
                <a:gd name="T31" fmla="*/ 389 h 541"/>
                <a:gd name="T32" fmla="*/ 38 w 155"/>
                <a:gd name="T33" fmla="*/ 405 h 541"/>
                <a:gd name="T34" fmla="*/ 41 w 155"/>
                <a:gd name="T35" fmla="*/ 421 h 541"/>
                <a:gd name="T36" fmla="*/ 43 w 155"/>
                <a:gd name="T37" fmla="*/ 436 h 541"/>
                <a:gd name="T38" fmla="*/ 45 w 155"/>
                <a:gd name="T39" fmla="*/ 450 h 541"/>
                <a:gd name="T40" fmla="*/ 48 w 155"/>
                <a:gd name="T41" fmla="*/ 463 h 541"/>
                <a:gd name="T42" fmla="*/ 50 w 155"/>
                <a:gd name="T43" fmla="*/ 474 h 541"/>
                <a:gd name="T44" fmla="*/ 52 w 155"/>
                <a:gd name="T45" fmla="*/ 485 h 541"/>
                <a:gd name="T46" fmla="*/ 55 w 155"/>
                <a:gd name="T47" fmla="*/ 495 h 541"/>
                <a:gd name="T48" fmla="*/ 57 w 155"/>
                <a:gd name="T49" fmla="*/ 504 h 541"/>
                <a:gd name="T50" fmla="*/ 60 w 155"/>
                <a:gd name="T51" fmla="*/ 512 h 541"/>
                <a:gd name="T52" fmla="*/ 62 w 155"/>
                <a:gd name="T53" fmla="*/ 519 h 541"/>
                <a:gd name="T54" fmla="*/ 64 w 155"/>
                <a:gd name="T55" fmla="*/ 525 h 541"/>
                <a:gd name="T56" fmla="*/ 68 w 155"/>
                <a:gd name="T57" fmla="*/ 533 h 541"/>
                <a:gd name="T58" fmla="*/ 73 w 155"/>
                <a:gd name="T59" fmla="*/ 538 h 541"/>
                <a:gd name="T60" fmla="*/ 77 w 155"/>
                <a:gd name="T61" fmla="*/ 541 h 541"/>
                <a:gd name="T62" fmla="*/ 83 w 155"/>
                <a:gd name="T63" fmla="*/ 538 h 541"/>
                <a:gd name="T64" fmla="*/ 87 w 155"/>
                <a:gd name="T65" fmla="*/ 531 h 541"/>
                <a:gd name="T66" fmla="*/ 89 w 155"/>
                <a:gd name="T67" fmla="*/ 527 h 541"/>
                <a:gd name="T68" fmla="*/ 93 w 155"/>
                <a:gd name="T69" fmla="*/ 520 h 541"/>
                <a:gd name="T70" fmla="*/ 95 w 155"/>
                <a:gd name="T71" fmla="*/ 512 h 541"/>
                <a:gd name="T72" fmla="*/ 98 w 155"/>
                <a:gd name="T73" fmla="*/ 504 h 541"/>
                <a:gd name="T74" fmla="*/ 100 w 155"/>
                <a:gd name="T75" fmla="*/ 495 h 541"/>
                <a:gd name="T76" fmla="*/ 102 w 155"/>
                <a:gd name="T77" fmla="*/ 485 h 541"/>
                <a:gd name="T78" fmla="*/ 105 w 155"/>
                <a:gd name="T79" fmla="*/ 476 h 541"/>
                <a:gd name="T80" fmla="*/ 107 w 155"/>
                <a:gd name="T81" fmla="*/ 463 h 541"/>
                <a:gd name="T82" fmla="*/ 109 w 155"/>
                <a:gd name="T83" fmla="*/ 450 h 541"/>
                <a:gd name="T84" fmla="*/ 112 w 155"/>
                <a:gd name="T85" fmla="*/ 437 h 541"/>
                <a:gd name="T86" fmla="*/ 114 w 155"/>
                <a:gd name="T87" fmla="*/ 423 h 541"/>
                <a:gd name="T88" fmla="*/ 117 w 155"/>
                <a:gd name="T89" fmla="*/ 407 h 541"/>
                <a:gd name="T90" fmla="*/ 118 w 155"/>
                <a:gd name="T91" fmla="*/ 391 h 541"/>
                <a:gd name="T92" fmla="*/ 120 w 155"/>
                <a:gd name="T93" fmla="*/ 374 h 541"/>
                <a:gd name="T94" fmla="*/ 122 w 155"/>
                <a:gd name="T95" fmla="*/ 354 h 541"/>
                <a:gd name="T96" fmla="*/ 125 w 155"/>
                <a:gd name="T97" fmla="*/ 335 h 541"/>
                <a:gd name="T98" fmla="*/ 127 w 155"/>
                <a:gd name="T99" fmla="*/ 314 h 541"/>
                <a:gd name="T100" fmla="*/ 130 w 155"/>
                <a:gd name="T101" fmla="*/ 294 h 541"/>
                <a:gd name="T102" fmla="*/ 132 w 155"/>
                <a:gd name="T103" fmla="*/ 271 h 541"/>
                <a:gd name="T104" fmla="*/ 134 w 155"/>
                <a:gd name="T105" fmla="*/ 247 h 541"/>
                <a:gd name="T106" fmla="*/ 137 w 155"/>
                <a:gd name="T107" fmla="*/ 224 h 541"/>
                <a:gd name="T108" fmla="*/ 139 w 155"/>
                <a:gd name="T109" fmla="*/ 200 h 541"/>
                <a:gd name="T110" fmla="*/ 141 w 155"/>
                <a:gd name="T111" fmla="*/ 173 h 541"/>
                <a:gd name="T112" fmla="*/ 144 w 155"/>
                <a:gd name="T113" fmla="*/ 145 h 541"/>
                <a:gd name="T114" fmla="*/ 146 w 155"/>
                <a:gd name="T115" fmla="*/ 118 h 541"/>
                <a:gd name="T116" fmla="*/ 149 w 155"/>
                <a:gd name="T117" fmla="*/ 90 h 541"/>
                <a:gd name="T118" fmla="*/ 151 w 155"/>
                <a:gd name="T119" fmla="*/ 59 h 541"/>
                <a:gd name="T120" fmla="*/ 153 w 155"/>
                <a:gd name="T121" fmla="*/ 2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5" h="541">
                  <a:moveTo>
                    <a:pt x="0" y="0"/>
                  </a:moveTo>
                  <a:lnTo>
                    <a:pt x="0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1" y="26"/>
                  </a:lnTo>
                  <a:lnTo>
                    <a:pt x="3" y="32"/>
                  </a:lnTo>
                  <a:lnTo>
                    <a:pt x="3" y="39"/>
                  </a:lnTo>
                  <a:lnTo>
                    <a:pt x="3" y="45"/>
                  </a:lnTo>
                  <a:lnTo>
                    <a:pt x="4" y="50"/>
                  </a:lnTo>
                  <a:lnTo>
                    <a:pt x="4" y="56"/>
                  </a:lnTo>
                  <a:lnTo>
                    <a:pt x="5" y="62"/>
                  </a:lnTo>
                  <a:lnTo>
                    <a:pt x="5" y="69"/>
                  </a:lnTo>
                  <a:lnTo>
                    <a:pt x="5" y="75"/>
                  </a:lnTo>
                  <a:lnTo>
                    <a:pt x="6" y="80"/>
                  </a:lnTo>
                  <a:lnTo>
                    <a:pt x="6" y="86"/>
                  </a:lnTo>
                  <a:lnTo>
                    <a:pt x="6" y="93"/>
                  </a:lnTo>
                  <a:lnTo>
                    <a:pt x="7" y="98"/>
                  </a:lnTo>
                  <a:lnTo>
                    <a:pt x="7" y="104"/>
                  </a:lnTo>
                  <a:lnTo>
                    <a:pt x="9" y="110"/>
                  </a:lnTo>
                  <a:lnTo>
                    <a:pt x="9" y="115"/>
                  </a:lnTo>
                  <a:lnTo>
                    <a:pt x="9" y="121"/>
                  </a:lnTo>
                  <a:lnTo>
                    <a:pt x="10" y="126"/>
                  </a:lnTo>
                  <a:lnTo>
                    <a:pt x="10" y="133"/>
                  </a:lnTo>
                  <a:lnTo>
                    <a:pt x="11" y="137"/>
                  </a:lnTo>
                  <a:lnTo>
                    <a:pt x="11" y="144"/>
                  </a:lnTo>
                  <a:lnTo>
                    <a:pt x="11" y="149"/>
                  </a:lnTo>
                  <a:lnTo>
                    <a:pt x="12" y="155"/>
                  </a:lnTo>
                  <a:lnTo>
                    <a:pt x="12" y="160"/>
                  </a:lnTo>
                  <a:lnTo>
                    <a:pt x="13" y="165"/>
                  </a:lnTo>
                  <a:lnTo>
                    <a:pt x="13" y="171"/>
                  </a:lnTo>
                  <a:lnTo>
                    <a:pt x="13" y="176"/>
                  </a:lnTo>
                  <a:lnTo>
                    <a:pt x="15" y="180"/>
                  </a:lnTo>
                  <a:lnTo>
                    <a:pt x="15" y="187"/>
                  </a:lnTo>
                  <a:lnTo>
                    <a:pt x="15" y="192"/>
                  </a:lnTo>
                  <a:lnTo>
                    <a:pt x="16" y="196"/>
                  </a:lnTo>
                  <a:lnTo>
                    <a:pt x="16" y="201"/>
                  </a:lnTo>
                  <a:lnTo>
                    <a:pt x="17" y="208"/>
                  </a:lnTo>
                  <a:lnTo>
                    <a:pt x="17" y="212"/>
                  </a:lnTo>
                  <a:lnTo>
                    <a:pt x="17" y="217"/>
                  </a:lnTo>
                  <a:lnTo>
                    <a:pt x="18" y="222"/>
                  </a:lnTo>
                  <a:lnTo>
                    <a:pt x="18" y="227"/>
                  </a:lnTo>
                  <a:lnTo>
                    <a:pt x="19" y="232"/>
                  </a:lnTo>
                  <a:lnTo>
                    <a:pt x="19" y="236"/>
                  </a:lnTo>
                  <a:lnTo>
                    <a:pt x="19" y="241"/>
                  </a:lnTo>
                  <a:lnTo>
                    <a:pt x="20" y="246"/>
                  </a:lnTo>
                  <a:lnTo>
                    <a:pt x="20" y="251"/>
                  </a:lnTo>
                  <a:lnTo>
                    <a:pt x="22" y="255"/>
                  </a:lnTo>
                  <a:lnTo>
                    <a:pt x="22" y="260"/>
                  </a:lnTo>
                  <a:lnTo>
                    <a:pt x="22" y="265"/>
                  </a:lnTo>
                  <a:lnTo>
                    <a:pt x="23" y="270"/>
                  </a:lnTo>
                  <a:lnTo>
                    <a:pt x="23" y="275"/>
                  </a:lnTo>
                  <a:lnTo>
                    <a:pt x="23" y="278"/>
                  </a:lnTo>
                  <a:lnTo>
                    <a:pt x="24" y="283"/>
                  </a:lnTo>
                  <a:lnTo>
                    <a:pt x="24" y="287"/>
                  </a:lnTo>
                  <a:lnTo>
                    <a:pt x="25" y="292"/>
                  </a:lnTo>
                  <a:lnTo>
                    <a:pt x="25" y="295"/>
                  </a:lnTo>
                  <a:lnTo>
                    <a:pt x="25" y="300"/>
                  </a:lnTo>
                  <a:lnTo>
                    <a:pt x="26" y="305"/>
                  </a:lnTo>
                  <a:lnTo>
                    <a:pt x="26" y="308"/>
                  </a:lnTo>
                  <a:lnTo>
                    <a:pt x="28" y="313"/>
                  </a:lnTo>
                  <a:lnTo>
                    <a:pt x="28" y="318"/>
                  </a:lnTo>
                  <a:lnTo>
                    <a:pt x="28" y="321"/>
                  </a:lnTo>
                  <a:lnTo>
                    <a:pt x="29" y="326"/>
                  </a:lnTo>
                  <a:lnTo>
                    <a:pt x="29" y="329"/>
                  </a:lnTo>
                  <a:lnTo>
                    <a:pt x="30" y="334"/>
                  </a:lnTo>
                  <a:lnTo>
                    <a:pt x="30" y="337"/>
                  </a:lnTo>
                  <a:lnTo>
                    <a:pt x="30" y="342"/>
                  </a:lnTo>
                  <a:lnTo>
                    <a:pt x="31" y="345"/>
                  </a:lnTo>
                  <a:lnTo>
                    <a:pt x="31" y="350"/>
                  </a:lnTo>
                  <a:lnTo>
                    <a:pt x="31" y="353"/>
                  </a:lnTo>
                  <a:lnTo>
                    <a:pt x="32" y="356"/>
                  </a:lnTo>
                  <a:lnTo>
                    <a:pt x="32" y="361"/>
                  </a:lnTo>
                  <a:lnTo>
                    <a:pt x="34" y="364"/>
                  </a:lnTo>
                  <a:lnTo>
                    <a:pt x="34" y="367"/>
                  </a:lnTo>
                  <a:lnTo>
                    <a:pt x="34" y="372"/>
                  </a:lnTo>
                  <a:lnTo>
                    <a:pt x="35" y="375"/>
                  </a:lnTo>
                  <a:lnTo>
                    <a:pt x="35" y="378"/>
                  </a:lnTo>
                  <a:lnTo>
                    <a:pt x="36" y="381"/>
                  </a:lnTo>
                  <a:lnTo>
                    <a:pt x="36" y="385"/>
                  </a:lnTo>
                  <a:lnTo>
                    <a:pt x="36" y="389"/>
                  </a:lnTo>
                  <a:lnTo>
                    <a:pt x="37" y="393"/>
                  </a:lnTo>
                  <a:lnTo>
                    <a:pt x="37" y="396"/>
                  </a:lnTo>
                  <a:lnTo>
                    <a:pt x="38" y="399"/>
                  </a:lnTo>
                  <a:lnTo>
                    <a:pt x="38" y="402"/>
                  </a:lnTo>
                  <a:lnTo>
                    <a:pt x="38" y="405"/>
                  </a:lnTo>
                  <a:lnTo>
                    <a:pt x="39" y="409"/>
                  </a:lnTo>
                  <a:lnTo>
                    <a:pt x="39" y="412"/>
                  </a:lnTo>
                  <a:lnTo>
                    <a:pt x="39" y="415"/>
                  </a:lnTo>
                  <a:lnTo>
                    <a:pt x="41" y="418"/>
                  </a:lnTo>
                  <a:lnTo>
                    <a:pt x="41" y="421"/>
                  </a:lnTo>
                  <a:lnTo>
                    <a:pt x="42" y="425"/>
                  </a:lnTo>
                  <a:lnTo>
                    <a:pt x="42" y="428"/>
                  </a:lnTo>
                  <a:lnTo>
                    <a:pt x="42" y="429"/>
                  </a:lnTo>
                  <a:lnTo>
                    <a:pt x="43" y="433"/>
                  </a:lnTo>
                  <a:lnTo>
                    <a:pt x="43" y="436"/>
                  </a:lnTo>
                  <a:lnTo>
                    <a:pt x="44" y="439"/>
                  </a:lnTo>
                  <a:lnTo>
                    <a:pt x="44" y="442"/>
                  </a:lnTo>
                  <a:lnTo>
                    <a:pt x="44" y="444"/>
                  </a:lnTo>
                  <a:lnTo>
                    <a:pt x="45" y="447"/>
                  </a:lnTo>
                  <a:lnTo>
                    <a:pt x="45" y="450"/>
                  </a:lnTo>
                  <a:lnTo>
                    <a:pt x="45" y="452"/>
                  </a:lnTo>
                  <a:lnTo>
                    <a:pt x="47" y="455"/>
                  </a:lnTo>
                  <a:lnTo>
                    <a:pt x="47" y="456"/>
                  </a:lnTo>
                  <a:lnTo>
                    <a:pt x="48" y="460"/>
                  </a:lnTo>
                  <a:lnTo>
                    <a:pt x="48" y="463"/>
                  </a:lnTo>
                  <a:lnTo>
                    <a:pt x="48" y="464"/>
                  </a:lnTo>
                  <a:lnTo>
                    <a:pt x="49" y="468"/>
                  </a:lnTo>
                  <a:lnTo>
                    <a:pt x="49" y="469"/>
                  </a:lnTo>
                  <a:lnTo>
                    <a:pt x="50" y="472"/>
                  </a:lnTo>
                  <a:lnTo>
                    <a:pt x="50" y="474"/>
                  </a:lnTo>
                  <a:lnTo>
                    <a:pt x="50" y="476"/>
                  </a:lnTo>
                  <a:lnTo>
                    <a:pt x="51" y="479"/>
                  </a:lnTo>
                  <a:lnTo>
                    <a:pt x="51" y="480"/>
                  </a:lnTo>
                  <a:lnTo>
                    <a:pt x="52" y="482"/>
                  </a:lnTo>
                  <a:lnTo>
                    <a:pt x="52" y="485"/>
                  </a:lnTo>
                  <a:lnTo>
                    <a:pt x="52" y="487"/>
                  </a:lnTo>
                  <a:lnTo>
                    <a:pt x="54" y="488"/>
                  </a:lnTo>
                  <a:lnTo>
                    <a:pt x="54" y="492"/>
                  </a:lnTo>
                  <a:lnTo>
                    <a:pt x="54" y="493"/>
                  </a:lnTo>
                  <a:lnTo>
                    <a:pt x="55" y="495"/>
                  </a:lnTo>
                  <a:lnTo>
                    <a:pt x="55" y="496"/>
                  </a:lnTo>
                  <a:lnTo>
                    <a:pt x="56" y="498"/>
                  </a:lnTo>
                  <a:lnTo>
                    <a:pt x="56" y="500"/>
                  </a:lnTo>
                  <a:lnTo>
                    <a:pt x="56" y="503"/>
                  </a:lnTo>
                  <a:lnTo>
                    <a:pt x="57" y="504"/>
                  </a:lnTo>
                  <a:lnTo>
                    <a:pt x="57" y="506"/>
                  </a:lnTo>
                  <a:lnTo>
                    <a:pt x="58" y="508"/>
                  </a:lnTo>
                  <a:lnTo>
                    <a:pt x="58" y="509"/>
                  </a:lnTo>
                  <a:lnTo>
                    <a:pt x="58" y="511"/>
                  </a:lnTo>
                  <a:lnTo>
                    <a:pt x="60" y="512"/>
                  </a:lnTo>
                  <a:lnTo>
                    <a:pt x="60" y="514"/>
                  </a:lnTo>
                  <a:lnTo>
                    <a:pt x="61" y="514"/>
                  </a:lnTo>
                  <a:lnTo>
                    <a:pt x="61" y="515"/>
                  </a:lnTo>
                  <a:lnTo>
                    <a:pt x="61" y="517"/>
                  </a:lnTo>
                  <a:lnTo>
                    <a:pt x="62" y="519"/>
                  </a:lnTo>
                  <a:lnTo>
                    <a:pt x="62" y="520"/>
                  </a:lnTo>
                  <a:lnTo>
                    <a:pt x="62" y="522"/>
                  </a:lnTo>
                  <a:lnTo>
                    <a:pt x="63" y="522"/>
                  </a:lnTo>
                  <a:lnTo>
                    <a:pt x="63" y="523"/>
                  </a:lnTo>
                  <a:lnTo>
                    <a:pt x="64" y="525"/>
                  </a:lnTo>
                  <a:lnTo>
                    <a:pt x="64" y="527"/>
                  </a:lnTo>
                  <a:lnTo>
                    <a:pt x="66" y="528"/>
                  </a:lnTo>
                  <a:lnTo>
                    <a:pt x="67" y="530"/>
                  </a:lnTo>
                  <a:lnTo>
                    <a:pt x="67" y="531"/>
                  </a:lnTo>
                  <a:lnTo>
                    <a:pt x="68" y="533"/>
                  </a:lnTo>
                  <a:lnTo>
                    <a:pt x="69" y="535"/>
                  </a:lnTo>
                  <a:lnTo>
                    <a:pt x="70" y="536"/>
                  </a:lnTo>
                  <a:lnTo>
                    <a:pt x="70" y="538"/>
                  </a:lnTo>
                  <a:lnTo>
                    <a:pt x="71" y="538"/>
                  </a:lnTo>
                  <a:lnTo>
                    <a:pt x="73" y="538"/>
                  </a:lnTo>
                  <a:lnTo>
                    <a:pt x="73" y="539"/>
                  </a:lnTo>
                  <a:lnTo>
                    <a:pt x="74" y="539"/>
                  </a:lnTo>
                  <a:lnTo>
                    <a:pt x="75" y="541"/>
                  </a:lnTo>
                  <a:lnTo>
                    <a:pt x="76" y="541"/>
                  </a:lnTo>
                  <a:lnTo>
                    <a:pt x="77" y="541"/>
                  </a:lnTo>
                  <a:lnTo>
                    <a:pt x="79" y="541"/>
                  </a:lnTo>
                  <a:lnTo>
                    <a:pt x="80" y="541"/>
                  </a:lnTo>
                  <a:lnTo>
                    <a:pt x="81" y="539"/>
                  </a:lnTo>
                  <a:lnTo>
                    <a:pt x="82" y="539"/>
                  </a:lnTo>
                  <a:lnTo>
                    <a:pt x="83" y="538"/>
                  </a:lnTo>
                  <a:lnTo>
                    <a:pt x="85" y="536"/>
                  </a:lnTo>
                  <a:lnTo>
                    <a:pt x="86" y="536"/>
                  </a:lnTo>
                  <a:lnTo>
                    <a:pt x="86" y="535"/>
                  </a:lnTo>
                  <a:lnTo>
                    <a:pt x="87" y="533"/>
                  </a:lnTo>
                  <a:lnTo>
                    <a:pt x="87" y="531"/>
                  </a:lnTo>
                  <a:lnTo>
                    <a:pt x="88" y="531"/>
                  </a:lnTo>
                  <a:lnTo>
                    <a:pt x="88" y="530"/>
                  </a:lnTo>
                  <a:lnTo>
                    <a:pt x="89" y="530"/>
                  </a:lnTo>
                  <a:lnTo>
                    <a:pt x="89" y="528"/>
                  </a:lnTo>
                  <a:lnTo>
                    <a:pt x="89" y="527"/>
                  </a:lnTo>
                  <a:lnTo>
                    <a:pt x="90" y="527"/>
                  </a:lnTo>
                  <a:lnTo>
                    <a:pt x="90" y="525"/>
                  </a:lnTo>
                  <a:lnTo>
                    <a:pt x="92" y="523"/>
                  </a:lnTo>
                  <a:lnTo>
                    <a:pt x="92" y="522"/>
                  </a:lnTo>
                  <a:lnTo>
                    <a:pt x="93" y="520"/>
                  </a:lnTo>
                  <a:lnTo>
                    <a:pt x="93" y="519"/>
                  </a:lnTo>
                  <a:lnTo>
                    <a:pt x="94" y="517"/>
                  </a:lnTo>
                  <a:lnTo>
                    <a:pt x="94" y="515"/>
                  </a:lnTo>
                  <a:lnTo>
                    <a:pt x="95" y="514"/>
                  </a:lnTo>
                  <a:lnTo>
                    <a:pt x="95" y="512"/>
                  </a:lnTo>
                  <a:lnTo>
                    <a:pt x="95" y="511"/>
                  </a:lnTo>
                  <a:lnTo>
                    <a:pt x="96" y="509"/>
                  </a:lnTo>
                  <a:lnTo>
                    <a:pt x="96" y="508"/>
                  </a:lnTo>
                  <a:lnTo>
                    <a:pt x="98" y="506"/>
                  </a:lnTo>
                  <a:lnTo>
                    <a:pt x="98" y="504"/>
                  </a:lnTo>
                  <a:lnTo>
                    <a:pt x="98" y="503"/>
                  </a:lnTo>
                  <a:lnTo>
                    <a:pt x="99" y="501"/>
                  </a:lnTo>
                  <a:lnTo>
                    <a:pt x="99" y="500"/>
                  </a:lnTo>
                  <a:lnTo>
                    <a:pt x="100" y="498"/>
                  </a:lnTo>
                  <a:lnTo>
                    <a:pt x="100" y="495"/>
                  </a:lnTo>
                  <a:lnTo>
                    <a:pt x="100" y="493"/>
                  </a:lnTo>
                  <a:lnTo>
                    <a:pt x="101" y="492"/>
                  </a:lnTo>
                  <a:lnTo>
                    <a:pt x="101" y="490"/>
                  </a:lnTo>
                  <a:lnTo>
                    <a:pt x="102" y="488"/>
                  </a:lnTo>
                  <a:lnTo>
                    <a:pt x="102" y="485"/>
                  </a:lnTo>
                  <a:lnTo>
                    <a:pt x="102" y="484"/>
                  </a:lnTo>
                  <a:lnTo>
                    <a:pt x="104" y="482"/>
                  </a:lnTo>
                  <a:lnTo>
                    <a:pt x="104" y="479"/>
                  </a:lnTo>
                  <a:lnTo>
                    <a:pt x="104" y="477"/>
                  </a:lnTo>
                  <a:lnTo>
                    <a:pt x="105" y="476"/>
                  </a:lnTo>
                  <a:lnTo>
                    <a:pt x="105" y="472"/>
                  </a:lnTo>
                  <a:lnTo>
                    <a:pt x="106" y="471"/>
                  </a:lnTo>
                  <a:lnTo>
                    <a:pt x="106" y="468"/>
                  </a:lnTo>
                  <a:lnTo>
                    <a:pt x="106" y="466"/>
                  </a:lnTo>
                  <a:lnTo>
                    <a:pt x="107" y="463"/>
                  </a:lnTo>
                  <a:lnTo>
                    <a:pt x="107" y="461"/>
                  </a:lnTo>
                  <a:lnTo>
                    <a:pt x="108" y="458"/>
                  </a:lnTo>
                  <a:lnTo>
                    <a:pt x="108" y="456"/>
                  </a:lnTo>
                  <a:lnTo>
                    <a:pt x="108" y="453"/>
                  </a:lnTo>
                  <a:lnTo>
                    <a:pt x="109" y="450"/>
                  </a:lnTo>
                  <a:lnTo>
                    <a:pt x="109" y="448"/>
                  </a:lnTo>
                  <a:lnTo>
                    <a:pt x="111" y="445"/>
                  </a:lnTo>
                  <a:lnTo>
                    <a:pt x="111" y="442"/>
                  </a:lnTo>
                  <a:lnTo>
                    <a:pt x="111" y="441"/>
                  </a:lnTo>
                  <a:lnTo>
                    <a:pt x="112" y="437"/>
                  </a:lnTo>
                  <a:lnTo>
                    <a:pt x="112" y="434"/>
                  </a:lnTo>
                  <a:lnTo>
                    <a:pt x="112" y="431"/>
                  </a:lnTo>
                  <a:lnTo>
                    <a:pt x="113" y="428"/>
                  </a:lnTo>
                  <a:lnTo>
                    <a:pt x="113" y="425"/>
                  </a:lnTo>
                  <a:lnTo>
                    <a:pt x="114" y="423"/>
                  </a:lnTo>
                  <a:lnTo>
                    <a:pt x="114" y="420"/>
                  </a:lnTo>
                  <a:lnTo>
                    <a:pt x="114" y="417"/>
                  </a:lnTo>
                  <a:lnTo>
                    <a:pt x="115" y="413"/>
                  </a:lnTo>
                  <a:lnTo>
                    <a:pt x="115" y="410"/>
                  </a:lnTo>
                  <a:lnTo>
                    <a:pt x="117" y="407"/>
                  </a:lnTo>
                  <a:lnTo>
                    <a:pt x="117" y="404"/>
                  </a:lnTo>
                  <a:lnTo>
                    <a:pt x="117" y="401"/>
                  </a:lnTo>
                  <a:lnTo>
                    <a:pt x="118" y="397"/>
                  </a:lnTo>
                  <a:lnTo>
                    <a:pt x="118" y="394"/>
                  </a:lnTo>
                  <a:lnTo>
                    <a:pt x="118" y="391"/>
                  </a:lnTo>
                  <a:lnTo>
                    <a:pt x="119" y="386"/>
                  </a:lnTo>
                  <a:lnTo>
                    <a:pt x="119" y="383"/>
                  </a:lnTo>
                  <a:lnTo>
                    <a:pt x="120" y="380"/>
                  </a:lnTo>
                  <a:lnTo>
                    <a:pt x="120" y="377"/>
                  </a:lnTo>
                  <a:lnTo>
                    <a:pt x="120" y="374"/>
                  </a:lnTo>
                  <a:lnTo>
                    <a:pt x="121" y="369"/>
                  </a:lnTo>
                  <a:lnTo>
                    <a:pt x="121" y="366"/>
                  </a:lnTo>
                  <a:lnTo>
                    <a:pt x="122" y="362"/>
                  </a:lnTo>
                  <a:lnTo>
                    <a:pt x="122" y="358"/>
                  </a:lnTo>
                  <a:lnTo>
                    <a:pt x="122" y="354"/>
                  </a:lnTo>
                  <a:lnTo>
                    <a:pt x="124" y="351"/>
                  </a:lnTo>
                  <a:lnTo>
                    <a:pt x="124" y="346"/>
                  </a:lnTo>
                  <a:lnTo>
                    <a:pt x="125" y="343"/>
                  </a:lnTo>
                  <a:lnTo>
                    <a:pt x="125" y="338"/>
                  </a:lnTo>
                  <a:lnTo>
                    <a:pt x="125" y="335"/>
                  </a:lnTo>
                  <a:lnTo>
                    <a:pt x="126" y="330"/>
                  </a:lnTo>
                  <a:lnTo>
                    <a:pt x="126" y="327"/>
                  </a:lnTo>
                  <a:lnTo>
                    <a:pt x="126" y="322"/>
                  </a:lnTo>
                  <a:lnTo>
                    <a:pt x="127" y="319"/>
                  </a:lnTo>
                  <a:lnTo>
                    <a:pt x="127" y="314"/>
                  </a:lnTo>
                  <a:lnTo>
                    <a:pt x="128" y="311"/>
                  </a:lnTo>
                  <a:lnTo>
                    <a:pt x="128" y="307"/>
                  </a:lnTo>
                  <a:lnTo>
                    <a:pt x="128" y="302"/>
                  </a:lnTo>
                  <a:lnTo>
                    <a:pt x="130" y="299"/>
                  </a:lnTo>
                  <a:lnTo>
                    <a:pt x="130" y="294"/>
                  </a:lnTo>
                  <a:lnTo>
                    <a:pt x="131" y="289"/>
                  </a:lnTo>
                  <a:lnTo>
                    <a:pt x="131" y="284"/>
                  </a:lnTo>
                  <a:lnTo>
                    <a:pt x="131" y="281"/>
                  </a:lnTo>
                  <a:lnTo>
                    <a:pt x="132" y="276"/>
                  </a:lnTo>
                  <a:lnTo>
                    <a:pt x="132" y="271"/>
                  </a:lnTo>
                  <a:lnTo>
                    <a:pt x="133" y="267"/>
                  </a:lnTo>
                  <a:lnTo>
                    <a:pt x="133" y="262"/>
                  </a:lnTo>
                  <a:lnTo>
                    <a:pt x="133" y="257"/>
                  </a:lnTo>
                  <a:lnTo>
                    <a:pt x="134" y="252"/>
                  </a:lnTo>
                  <a:lnTo>
                    <a:pt x="134" y="247"/>
                  </a:lnTo>
                  <a:lnTo>
                    <a:pt x="134" y="243"/>
                  </a:lnTo>
                  <a:lnTo>
                    <a:pt x="136" y="238"/>
                  </a:lnTo>
                  <a:lnTo>
                    <a:pt x="136" y="233"/>
                  </a:lnTo>
                  <a:lnTo>
                    <a:pt x="137" y="228"/>
                  </a:lnTo>
                  <a:lnTo>
                    <a:pt x="137" y="224"/>
                  </a:lnTo>
                  <a:lnTo>
                    <a:pt x="137" y="219"/>
                  </a:lnTo>
                  <a:lnTo>
                    <a:pt x="138" y="214"/>
                  </a:lnTo>
                  <a:lnTo>
                    <a:pt x="138" y="209"/>
                  </a:lnTo>
                  <a:lnTo>
                    <a:pt x="139" y="204"/>
                  </a:lnTo>
                  <a:lnTo>
                    <a:pt x="139" y="200"/>
                  </a:lnTo>
                  <a:lnTo>
                    <a:pt x="139" y="193"/>
                  </a:lnTo>
                  <a:lnTo>
                    <a:pt x="140" y="188"/>
                  </a:lnTo>
                  <a:lnTo>
                    <a:pt x="140" y="184"/>
                  </a:lnTo>
                  <a:lnTo>
                    <a:pt x="141" y="177"/>
                  </a:lnTo>
                  <a:lnTo>
                    <a:pt x="141" y="173"/>
                  </a:lnTo>
                  <a:lnTo>
                    <a:pt x="141" y="168"/>
                  </a:lnTo>
                  <a:lnTo>
                    <a:pt x="143" y="161"/>
                  </a:lnTo>
                  <a:lnTo>
                    <a:pt x="143" y="157"/>
                  </a:lnTo>
                  <a:lnTo>
                    <a:pt x="143" y="152"/>
                  </a:lnTo>
                  <a:lnTo>
                    <a:pt x="144" y="145"/>
                  </a:lnTo>
                  <a:lnTo>
                    <a:pt x="144" y="141"/>
                  </a:lnTo>
                  <a:lnTo>
                    <a:pt x="145" y="134"/>
                  </a:lnTo>
                  <a:lnTo>
                    <a:pt x="145" y="129"/>
                  </a:lnTo>
                  <a:lnTo>
                    <a:pt x="145" y="123"/>
                  </a:lnTo>
                  <a:lnTo>
                    <a:pt x="146" y="118"/>
                  </a:lnTo>
                  <a:lnTo>
                    <a:pt x="146" y="112"/>
                  </a:lnTo>
                  <a:lnTo>
                    <a:pt x="147" y="107"/>
                  </a:lnTo>
                  <a:lnTo>
                    <a:pt x="147" y="101"/>
                  </a:lnTo>
                  <a:lnTo>
                    <a:pt x="147" y="94"/>
                  </a:lnTo>
                  <a:lnTo>
                    <a:pt x="149" y="90"/>
                  </a:lnTo>
                  <a:lnTo>
                    <a:pt x="149" y="83"/>
                  </a:lnTo>
                  <a:lnTo>
                    <a:pt x="150" y="77"/>
                  </a:lnTo>
                  <a:lnTo>
                    <a:pt x="150" y="70"/>
                  </a:lnTo>
                  <a:lnTo>
                    <a:pt x="150" y="66"/>
                  </a:lnTo>
                  <a:lnTo>
                    <a:pt x="151" y="59"/>
                  </a:lnTo>
                  <a:lnTo>
                    <a:pt x="151" y="53"/>
                  </a:lnTo>
                  <a:lnTo>
                    <a:pt x="151" y="46"/>
                  </a:lnTo>
                  <a:lnTo>
                    <a:pt x="152" y="40"/>
                  </a:lnTo>
                  <a:lnTo>
                    <a:pt x="152" y="34"/>
                  </a:lnTo>
                  <a:lnTo>
                    <a:pt x="153" y="29"/>
                  </a:lnTo>
                  <a:lnTo>
                    <a:pt x="153" y="23"/>
                  </a:lnTo>
                  <a:lnTo>
                    <a:pt x="153" y="16"/>
                  </a:lnTo>
                  <a:lnTo>
                    <a:pt x="155" y="10"/>
                  </a:lnTo>
                  <a:lnTo>
                    <a:pt x="155" y="3"/>
                  </a:lnTo>
                </a:path>
              </a:pathLst>
            </a:cu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843213" y="12684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&gt;1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3" name="矩形 89"/>
          <p:cNvSpPr>
            <a:spLocks noChangeArrowheads="1"/>
          </p:cNvSpPr>
          <p:nvPr/>
        </p:nvSpPr>
        <p:spPr bwMode="auto">
          <a:xfrm>
            <a:off x="179388" y="1990725"/>
            <a:ext cx="6696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说出下列抛物线的开口方向、对称轴和顶点：</a:t>
            </a:r>
          </a:p>
        </p:txBody>
      </p:sp>
      <p:graphicFrame>
        <p:nvGraphicFramePr>
          <p:cNvPr id="36874" name="Object 42"/>
          <p:cNvGraphicFramePr>
            <a:graphicFrameLocks noChangeAspect="1"/>
          </p:cNvGraphicFramePr>
          <p:nvPr/>
        </p:nvGraphicFramePr>
        <p:xfrm>
          <a:off x="898525" y="3284538"/>
          <a:ext cx="129698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0" r:id="rId4" imgW="510540" imgH="229870" progId="Equations">
                  <p:embed/>
                </p:oleObj>
              </mc:Choice>
              <mc:Fallback>
                <p:oleObj r:id="rId4" imgW="510540" imgH="229870" progId="Equations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284538"/>
                        <a:ext cx="1296988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43"/>
          <p:cNvGraphicFramePr>
            <a:graphicFrameLocks noChangeAspect="1"/>
          </p:cNvGraphicFramePr>
          <p:nvPr/>
        </p:nvGraphicFramePr>
        <p:xfrm>
          <a:off x="827088" y="4135438"/>
          <a:ext cx="13493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1" r:id="rId6" imgW="600075" imgH="229870" progId="Equations">
                  <p:embed/>
                </p:oleObj>
              </mc:Choice>
              <mc:Fallback>
                <p:oleObj r:id="rId6" imgW="600075" imgH="229870" progId="Equations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135438"/>
                        <a:ext cx="13493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44"/>
          <p:cNvGraphicFramePr>
            <a:graphicFrameLocks noChangeAspect="1"/>
          </p:cNvGraphicFramePr>
          <p:nvPr/>
        </p:nvGraphicFramePr>
        <p:xfrm>
          <a:off x="971550" y="4560888"/>
          <a:ext cx="12239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2" r:id="rId8" imgW="548640" imgH="395605" progId="Equations">
                  <p:embed/>
                </p:oleObj>
              </mc:Choice>
              <mc:Fallback>
                <p:oleObj r:id="rId8" imgW="548640" imgH="395605" progId="Equations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60888"/>
                        <a:ext cx="1223963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45"/>
          <p:cNvGraphicFramePr>
            <a:graphicFrameLocks noChangeAspect="1"/>
          </p:cNvGraphicFramePr>
          <p:nvPr/>
        </p:nvGraphicFramePr>
        <p:xfrm>
          <a:off x="855663" y="5421313"/>
          <a:ext cx="12255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3" r:id="rId10" imgW="650875" imgH="395605" progId="Equations">
                  <p:embed/>
                </p:oleObj>
              </mc:Choice>
              <mc:Fallback>
                <p:oleObj r:id="rId10" imgW="650875" imgH="395605" progId="Equations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5421313"/>
                        <a:ext cx="12255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Group 11"/>
          <p:cNvGraphicFramePr>
            <a:graphicFrameLocks noGrp="1"/>
          </p:cNvGraphicFramePr>
          <p:nvPr/>
        </p:nvGraphicFramePr>
        <p:xfrm>
          <a:off x="2409825" y="2779713"/>
          <a:ext cx="3743325" cy="3378201"/>
        </p:xfrm>
        <a:graphic>
          <a:graphicData uri="http://schemas.openxmlformats.org/drawingml/2006/table">
            <a:tbl>
              <a:tblPr/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6904" name="组合 111"/>
          <p:cNvGrpSpPr/>
          <p:nvPr/>
        </p:nvGrpSpPr>
        <p:grpSpPr bwMode="auto">
          <a:xfrm>
            <a:off x="2328863" y="2871788"/>
            <a:ext cx="4024312" cy="457200"/>
            <a:chOff x="2329359" y="2871242"/>
            <a:chExt cx="4024312" cy="457200"/>
          </a:xfrm>
        </p:grpSpPr>
        <p:sp>
          <p:nvSpPr>
            <p:cNvPr id="36905" name="Text Box 45"/>
            <p:cNvSpPr txBox="1">
              <a:spLocks noChangeArrowheads="1"/>
            </p:cNvSpPr>
            <p:nvPr/>
          </p:nvSpPr>
          <p:spPr bwMode="auto">
            <a:xfrm>
              <a:off x="2329359" y="2871242"/>
              <a:ext cx="14509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开口方向</a:t>
              </a:r>
            </a:p>
          </p:txBody>
        </p:sp>
        <p:sp>
          <p:nvSpPr>
            <p:cNvPr id="36906" name="Text Box 46"/>
            <p:cNvSpPr txBox="1">
              <a:spLocks noChangeArrowheads="1"/>
            </p:cNvSpPr>
            <p:nvPr/>
          </p:nvSpPr>
          <p:spPr bwMode="auto">
            <a:xfrm>
              <a:off x="3691434" y="2871242"/>
              <a:ext cx="12985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对称轴</a:t>
              </a:r>
            </a:p>
          </p:txBody>
        </p:sp>
        <p:sp>
          <p:nvSpPr>
            <p:cNvPr id="36907" name="Text Box 47"/>
            <p:cNvSpPr txBox="1">
              <a:spLocks noChangeArrowheads="1"/>
            </p:cNvSpPr>
            <p:nvPr/>
          </p:nvSpPr>
          <p:spPr bwMode="auto">
            <a:xfrm>
              <a:off x="5055096" y="2871242"/>
              <a:ext cx="12985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顶点</a:t>
              </a:r>
            </a:p>
          </p:txBody>
        </p:sp>
      </p:grpSp>
      <p:sp>
        <p:nvSpPr>
          <p:cNvPr id="100" name="Text Box 48"/>
          <p:cNvSpPr txBox="1">
            <a:spLocks noChangeArrowheads="1"/>
          </p:cNvSpPr>
          <p:nvPr/>
        </p:nvSpPr>
        <p:spPr bwMode="auto">
          <a:xfrm>
            <a:off x="2543175" y="34448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101" name="Text Box 49"/>
          <p:cNvSpPr txBox="1">
            <a:spLocks noChangeArrowheads="1"/>
          </p:cNvSpPr>
          <p:nvPr/>
        </p:nvSpPr>
        <p:spPr bwMode="auto">
          <a:xfrm>
            <a:off x="2543175" y="4235450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102" name="Text Box 50"/>
          <p:cNvSpPr txBox="1">
            <a:spLocks noChangeArrowheads="1"/>
          </p:cNvSpPr>
          <p:nvPr/>
        </p:nvSpPr>
        <p:spPr bwMode="auto">
          <a:xfrm>
            <a:off x="2471738" y="5670550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向下</a:t>
            </a:r>
          </a:p>
        </p:txBody>
      </p:sp>
      <p:sp>
        <p:nvSpPr>
          <p:cNvPr id="103" name="Text Box 51"/>
          <p:cNvSpPr txBox="1">
            <a:spLocks noChangeArrowheads="1"/>
          </p:cNvSpPr>
          <p:nvPr/>
        </p:nvSpPr>
        <p:spPr bwMode="auto">
          <a:xfrm>
            <a:off x="2543175" y="48799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835400" y="34448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3817938" y="4217988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06" name="Text Box 54"/>
          <p:cNvSpPr txBox="1">
            <a:spLocks noChangeArrowheads="1"/>
          </p:cNvSpPr>
          <p:nvPr/>
        </p:nvSpPr>
        <p:spPr bwMode="auto">
          <a:xfrm>
            <a:off x="3817938" y="4935538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07" name="Text Box 55"/>
          <p:cNvSpPr txBox="1">
            <a:spLocks noChangeArrowheads="1"/>
          </p:cNvSpPr>
          <p:nvPr/>
        </p:nvSpPr>
        <p:spPr bwMode="auto">
          <a:xfrm>
            <a:off x="3817938" y="5653088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108" name="Text Box 56"/>
          <p:cNvSpPr txBox="1">
            <a:spLocks noChangeArrowheads="1"/>
          </p:cNvSpPr>
          <p:nvPr/>
        </p:nvSpPr>
        <p:spPr bwMode="auto">
          <a:xfrm>
            <a:off x="4894263" y="35718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（0,0）</a:t>
            </a:r>
          </a:p>
        </p:txBody>
      </p:sp>
      <p:sp>
        <p:nvSpPr>
          <p:cNvPr id="109" name="Text Box 57"/>
          <p:cNvSpPr txBox="1">
            <a:spLocks noChangeArrowheads="1"/>
          </p:cNvSpPr>
          <p:nvPr/>
        </p:nvSpPr>
        <p:spPr bwMode="auto">
          <a:xfrm>
            <a:off x="4878388" y="4202113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（0,0）</a:t>
            </a:r>
          </a:p>
        </p:txBody>
      </p:sp>
      <p:sp>
        <p:nvSpPr>
          <p:cNvPr id="110" name="Text Box 58"/>
          <p:cNvSpPr txBox="1">
            <a:spLocks noChangeArrowheads="1"/>
          </p:cNvSpPr>
          <p:nvPr/>
        </p:nvSpPr>
        <p:spPr bwMode="auto">
          <a:xfrm>
            <a:off x="4878388" y="4919663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（0,0）</a:t>
            </a:r>
          </a:p>
        </p:txBody>
      </p:sp>
      <p:sp>
        <p:nvSpPr>
          <p:cNvPr id="111" name="Text Box 59"/>
          <p:cNvSpPr txBox="1">
            <a:spLocks noChangeArrowheads="1"/>
          </p:cNvSpPr>
          <p:nvPr/>
        </p:nvSpPr>
        <p:spPr bwMode="auto">
          <a:xfrm>
            <a:off x="4878388" y="5708650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（0,0）</a:t>
            </a:r>
          </a:p>
        </p:txBody>
      </p:sp>
      <p:sp>
        <p:nvSpPr>
          <p:cNvPr id="36920" name="TextBox 55"/>
          <p:cNvSpPr txBox="1">
            <a:spLocks noChangeArrowheads="1"/>
          </p:cNvSpPr>
          <p:nvPr/>
        </p:nvSpPr>
        <p:spPr bwMode="auto">
          <a:xfrm>
            <a:off x="7035800" y="17097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zh-CN" alt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00" grpId="0" bldLvl="0"/>
      <p:bldP spid="101" grpId="0" bldLvl="0"/>
      <p:bldP spid="102" grpId="0" bldLvl="0"/>
      <p:bldP spid="103" grpId="0" bldLvl="0"/>
      <p:bldP spid="104" grpId="0" bldLvl="0"/>
      <p:bldP spid="105" grpId="0" bldLvl="0"/>
      <p:bldP spid="106" grpId="0" bldLvl="0"/>
      <p:bldP spid="107" grpId="0" bldLvl="0"/>
      <p:bldP spid="108" grpId="0" bldLvl="0"/>
      <p:bldP spid="109" grpId="0" bldLvl="0"/>
      <p:bldP spid="110" grpId="0" bldLvl="0"/>
      <p:bldP spid="111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图片 4" descr="BVE%20YFJTL[Z9U[R~8QQ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375" y="1489075"/>
            <a:ext cx="6551613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圆角矩形 31"/>
          <p:cNvSpPr>
            <a:spLocks noChangeArrowheads="1"/>
          </p:cNvSpPr>
          <p:nvPr/>
        </p:nvSpPr>
        <p:spPr bwMode="auto">
          <a:xfrm>
            <a:off x="539750" y="727075"/>
            <a:ext cx="1520825" cy="56991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pic>
        <p:nvPicPr>
          <p:cNvPr id="6" name="图片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0750" y="1489075"/>
            <a:ext cx="6645275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平面几何--抛物线2"/>
          <p:cNvSpPr>
            <a:spLocks noChangeArrowheads="1"/>
          </p:cNvSpPr>
          <p:nvPr/>
        </p:nvSpPr>
        <p:spPr bwMode="auto">
          <a:xfrm rot="10020000">
            <a:off x="1927225" y="1758950"/>
            <a:ext cx="4268788" cy="1438275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38100">
            <a:solidFill>
              <a:srgbClr val="0000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5"/>
          <p:cNvSpPr txBox="1">
            <a:spLocks noChangeArrowheads="1"/>
          </p:cNvSpPr>
          <p:nvPr/>
        </p:nvSpPr>
        <p:spPr bwMode="auto">
          <a:xfrm>
            <a:off x="157163" y="612775"/>
            <a:ext cx="90773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5.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若抛物线</a:t>
            </a:r>
            <a:r>
              <a: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），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过点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的值是</a:t>
            </a:r>
            <a:r>
              <a:rPr lang="zh-CN" altLang="en-US" sz="2800" u="sng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对称轴是</a:t>
            </a:r>
            <a:r>
              <a:rPr lang="zh-CN" altLang="en-US" sz="2800" u="sng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，开口</a:t>
            </a:r>
            <a:r>
              <a:rPr lang="zh-CN" altLang="en-US" sz="2800" u="sng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顶点坐标是</a:t>
            </a:r>
            <a:r>
              <a:rPr lang="zh-CN" altLang="en-US" sz="2800" u="sng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，顶点是抛物线上的最</a:t>
            </a:r>
            <a:r>
              <a:rPr lang="zh-CN" altLang="en-US" sz="2800" u="sng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值 </a:t>
            </a:r>
            <a:r>
              <a:rPr lang="en-US" altLang="zh-CN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抛物线在</a:t>
            </a:r>
            <a:r>
              <a:rPr lang="en-US" altLang="zh-CN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轴的</a:t>
            </a:r>
            <a:r>
              <a:rPr lang="zh-CN" altLang="en-US" sz="2800" u="sng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方（除顶点外）</a:t>
            </a:r>
            <a:r>
              <a:rPr lang="en-US" altLang="zh-CN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(4)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在这条抛物线上，且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-24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&lt;0,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</a:p>
          <a:p>
            <a:pPr>
              <a:lnSpc>
                <a:spcPct val="150000"/>
              </a:lnSpc>
            </a:pPr>
            <a:endParaRPr lang="zh-CN" altLang="en-US" sz="28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468688" y="1295400"/>
            <a:ext cx="361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133725" y="1931988"/>
            <a:ext cx="6969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314950" y="1931988"/>
            <a:ext cx="8937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向上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133725" y="2613025"/>
            <a:ext cx="12763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0,0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7853363" y="2613025"/>
            <a:ext cx="5381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379788" y="3292475"/>
            <a:ext cx="539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512888" y="4541838"/>
            <a:ext cx="3857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ChangeArrowheads="1"/>
          </p:cNvSpPr>
          <p:nvPr/>
        </p:nvSpPr>
        <p:spPr bwMode="auto">
          <a:xfrm>
            <a:off x="365125" y="703263"/>
            <a:ext cx="82184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已知二次函数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，若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≥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最小值为0，求实数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的取值范围</a:t>
            </a:r>
            <a:r>
              <a:rPr lang="zh-CN" altLang="en-US" sz="2800"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365125" y="2241550"/>
            <a:ext cx="66421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解：∵二次函数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有最小值，且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∵当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最小值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≤0．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框 99"/>
          <p:cNvSpPr txBox="1">
            <a:spLocks noChangeArrowheads="1"/>
          </p:cNvSpPr>
          <p:nvPr/>
        </p:nvSpPr>
        <p:spPr bwMode="auto">
          <a:xfrm>
            <a:off x="293688" y="547688"/>
            <a:ext cx="8556625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与抛物线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交于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两点，求出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两点的坐标，并求出两交点与原点所围成的三角形的面积．</a:t>
            </a:r>
          </a:p>
        </p:txBody>
      </p:sp>
      <p:pic>
        <p:nvPicPr>
          <p:cNvPr id="40962" name="Picture 109" descr="C:\Documents and Settings\Administrator\桌面\BS九下教案（五改）9.5\BS9XC-73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5835650" y="1703388"/>
            <a:ext cx="3014663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1"/>
          <p:cNvSpPr txBox="1">
            <a:spLocks noChangeArrowheads="1"/>
          </p:cNvSpPr>
          <p:nvPr/>
        </p:nvSpPr>
        <p:spPr bwMode="auto">
          <a:xfrm>
            <a:off x="293688" y="2200275"/>
            <a:ext cx="869315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解：由题意得      </a:t>
            </a:r>
          </a:p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</a:p>
          <a:p>
            <a:pPr>
              <a:lnSpc>
                <a:spcPct val="20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所以此两函数的交点坐标为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轴相交于点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·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×4×1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10.</a:t>
            </a:r>
          </a:p>
        </p:txBody>
      </p:sp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13050" y="1987550"/>
          <a:ext cx="16160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r:id="rId5" imgW="762000" imgH="469900" progId="Equation.KSEE3">
                  <p:embed/>
                </p:oleObj>
              </mc:Choice>
              <mc:Fallback>
                <p:oleObj r:id="rId5" imgW="762000" imgH="4699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0" y="1987550"/>
                        <a:ext cx="161607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06525" y="2941638"/>
          <a:ext cx="25923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r:id="rId7" imgW="1219200" imgH="457200" progId="Equation.KSEE3">
                  <p:embed/>
                </p:oleObj>
              </mc:Choice>
              <mc:Fallback>
                <p:oleObj r:id="rId7" imgW="1219200" imgH="4572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941638"/>
                        <a:ext cx="259238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22500" y="4973638"/>
          <a:ext cx="3254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973638"/>
                        <a:ext cx="3254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80075" y="4973638"/>
          <a:ext cx="3238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r:id="rId11" imgW="152400" imgH="393700" progId="Equation.KSEE3">
                  <p:embed/>
                </p:oleObj>
              </mc:Choice>
              <mc:Fallback>
                <p:oleObj r:id="rId11" imgW="152400" imgH="3937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4973638"/>
                        <a:ext cx="3238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459" name="TextBox 10"/>
          <p:cNvSpPr txBox="1">
            <a:spLocks noChangeArrowheads="1"/>
          </p:cNvSpPr>
          <p:nvPr/>
        </p:nvSpPr>
        <p:spPr bwMode="auto">
          <a:xfrm>
            <a:off x="250825" y="2803525"/>
            <a:ext cx="2160588" cy="830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y=ax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图像及性质</a:t>
            </a: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2843213" y="1219200"/>
            <a:ext cx="1223962" cy="460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画法</a:t>
            </a:r>
          </a:p>
        </p:txBody>
      </p:sp>
      <p:sp>
        <p:nvSpPr>
          <p:cNvPr id="19461" name="TextBox 12"/>
          <p:cNvSpPr txBox="1">
            <a:spLocks noChangeArrowheads="1"/>
          </p:cNvSpPr>
          <p:nvPr/>
        </p:nvSpPr>
        <p:spPr bwMode="auto">
          <a:xfrm>
            <a:off x="4427538" y="1219200"/>
            <a:ext cx="1223962" cy="460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描点法</a:t>
            </a:r>
          </a:p>
        </p:txBody>
      </p:sp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6011863" y="1003300"/>
            <a:ext cx="2160587" cy="830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以对称轴为中心对称取点</a:t>
            </a:r>
          </a:p>
        </p:txBody>
      </p:sp>
      <p:sp>
        <p:nvSpPr>
          <p:cNvPr id="19463" name="TextBox 14"/>
          <p:cNvSpPr txBox="1">
            <a:spLocks noChangeArrowheads="1"/>
          </p:cNvSpPr>
          <p:nvPr/>
        </p:nvSpPr>
        <p:spPr bwMode="auto">
          <a:xfrm>
            <a:off x="2843213" y="2844800"/>
            <a:ext cx="1223962" cy="460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图像</a:t>
            </a: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4500563" y="2844800"/>
            <a:ext cx="1223962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抛物线</a:t>
            </a:r>
          </a:p>
        </p:txBody>
      </p:sp>
      <p:sp>
        <p:nvSpPr>
          <p:cNvPr id="19465" name="TextBox 16"/>
          <p:cNvSpPr txBox="1">
            <a:spLocks noChangeArrowheads="1"/>
          </p:cNvSpPr>
          <p:nvPr/>
        </p:nvSpPr>
        <p:spPr bwMode="auto">
          <a:xfrm>
            <a:off x="6156325" y="2773363"/>
            <a:ext cx="2160588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轴对称图形</a:t>
            </a:r>
          </a:p>
        </p:txBody>
      </p:sp>
      <p:sp>
        <p:nvSpPr>
          <p:cNvPr id="19466" name="TextBox 17"/>
          <p:cNvSpPr txBox="1">
            <a:spLocks noChangeArrowheads="1"/>
          </p:cNvSpPr>
          <p:nvPr/>
        </p:nvSpPr>
        <p:spPr bwMode="auto">
          <a:xfrm>
            <a:off x="2843213" y="4433888"/>
            <a:ext cx="1223962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9467" name="TextBox 18"/>
          <p:cNvSpPr txBox="1">
            <a:spLocks noChangeArrowheads="1"/>
          </p:cNvSpPr>
          <p:nvPr/>
        </p:nvSpPr>
        <p:spPr bwMode="auto">
          <a:xfrm>
            <a:off x="4500563" y="4243388"/>
            <a:ext cx="1439862" cy="830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重点关注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个方面</a:t>
            </a:r>
          </a:p>
        </p:txBody>
      </p:sp>
      <p:sp>
        <p:nvSpPr>
          <p:cNvPr id="19468" name="TextBox 19"/>
          <p:cNvSpPr txBox="1">
            <a:spLocks noChangeArrowheads="1"/>
          </p:cNvSpPr>
          <p:nvPr/>
        </p:nvSpPr>
        <p:spPr bwMode="auto">
          <a:xfrm>
            <a:off x="6156325" y="3451225"/>
            <a:ext cx="2376488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开口方向及大小</a:t>
            </a:r>
          </a:p>
        </p:txBody>
      </p:sp>
      <p:sp>
        <p:nvSpPr>
          <p:cNvPr id="19469" name="TextBox 20"/>
          <p:cNvSpPr txBox="1">
            <a:spLocks noChangeArrowheads="1"/>
          </p:cNvSpPr>
          <p:nvPr/>
        </p:nvSpPr>
        <p:spPr bwMode="auto">
          <a:xfrm>
            <a:off x="6237288" y="4098925"/>
            <a:ext cx="1655762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对称轴</a:t>
            </a:r>
          </a:p>
        </p:txBody>
      </p:sp>
      <p:sp>
        <p:nvSpPr>
          <p:cNvPr id="19470" name="TextBox 22"/>
          <p:cNvSpPr txBox="1">
            <a:spLocks noChangeArrowheads="1"/>
          </p:cNvSpPr>
          <p:nvPr/>
        </p:nvSpPr>
        <p:spPr bwMode="auto">
          <a:xfrm>
            <a:off x="6227763" y="4789488"/>
            <a:ext cx="1657350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顶点坐标</a:t>
            </a:r>
          </a:p>
        </p:txBody>
      </p:sp>
      <p:sp>
        <p:nvSpPr>
          <p:cNvPr id="19471" name="TextBox 23"/>
          <p:cNvSpPr txBox="1">
            <a:spLocks noChangeArrowheads="1"/>
          </p:cNvSpPr>
          <p:nvPr/>
        </p:nvSpPr>
        <p:spPr bwMode="auto">
          <a:xfrm>
            <a:off x="6227763" y="5414963"/>
            <a:ext cx="1657350" cy="461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增减性</a:t>
            </a:r>
          </a:p>
        </p:txBody>
      </p:sp>
      <p:sp>
        <p:nvSpPr>
          <p:cNvPr id="19472" name="左大括号 24"/>
          <p:cNvSpPr/>
          <p:nvPr/>
        </p:nvSpPr>
        <p:spPr bwMode="auto">
          <a:xfrm>
            <a:off x="2484438" y="1435100"/>
            <a:ext cx="215900" cy="3384550"/>
          </a:xfrm>
          <a:prstGeom prst="leftBrace">
            <a:avLst>
              <a:gd name="adj1" fmla="val 7185"/>
              <a:gd name="adj2" fmla="val 50000"/>
            </a:avLst>
          </a:prstGeom>
          <a:solidFill>
            <a:schemeClr val="accent1"/>
          </a:solidFill>
          <a:ln w="28575">
            <a:solidFill>
              <a:srgbClr val="CC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3" name="右箭头 25"/>
          <p:cNvSpPr>
            <a:spLocks noChangeArrowheads="1"/>
          </p:cNvSpPr>
          <p:nvPr/>
        </p:nvSpPr>
        <p:spPr bwMode="auto">
          <a:xfrm>
            <a:off x="4140200" y="1362075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62626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4" name="右箭头 26"/>
          <p:cNvSpPr>
            <a:spLocks noChangeArrowheads="1"/>
          </p:cNvSpPr>
          <p:nvPr/>
        </p:nvSpPr>
        <p:spPr bwMode="auto">
          <a:xfrm>
            <a:off x="5724525" y="1338263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62626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5" name="右箭头 27"/>
          <p:cNvSpPr>
            <a:spLocks noChangeArrowheads="1"/>
          </p:cNvSpPr>
          <p:nvPr/>
        </p:nvSpPr>
        <p:spPr bwMode="auto">
          <a:xfrm>
            <a:off x="4198938" y="2962275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62626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6" name="右箭头 28"/>
          <p:cNvSpPr>
            <a:spLocks noChangeArrowheads="1"/>
          </p:cNvSpPr>
          <p:nvPr/>
        </p:nvSpPr>
        <p:spPr bwMode="auto">
          <a:xfrm>
            <a:off x="5821363" y="2959100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62626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7" name="右箭头 29"/>
          <p:cNvSpPr>
            <a:spLocks noChangeArrowheads="1"/>
          </p:cNvSpPr>
          <p:nvPr/>
        </p:nvSpPr>
        <p:spPr bwMode="auto">
          <a:xfrm>
            <a:off x="4175125" y="4543425"/>
            <a:ext cx="2159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262626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8" name="左大括号 30"/>
          <p:cNvSpPr/>
          <p:nvPr/>
        </p:nvSpPr>
        <p:spPr bwMode="auto">
          <a:xfrm>
            <a:off x="5976938" y="3667125"/>
            <a:ext cx="107950" cy="2160588"/>
          </a:xfrm>
          <a:prstGeom prst="leftBrace">
            <a:avLst>
              <a:gd name="adj1" fmla="val 6764"/>
              <a:gd name="adj2" fmla="val 50000"/>
            </a:avLst>
          </a:prstGeom>
          <a:solidFill>
            <a:schemeClr val="accent1"/>
          </a:solidFill>
          <a:ln w="28575">
            <a:solidFill>
              <a:srgbClr val="CC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ldLvl="0" animBg="1"/>
      <p:bldP spid="19460" grpId="0" bldLvl="0" animBg="1"/>
      <p:bldP spid="19461" grpId="0" bldLvl="0" animBg="1"/>
      <p:bldP spid="19462" grpId="0" bldLvl="0" animBg="1"/>
      <p:bldP spid="19463" grpId="0" bldLvl="0" animBg="1"/>
      <p:bldP spid="19464" grpId="0" bldLvl="0" animBg="1"/>
      <p:bldP spid="19465" grpId="0" bldLvl="0" animBg="1"/>
      <p:bldP spid="19466" grpId="0" bldLvl="0" animBg="1"/>
      <p:bldP spid="19467" grpId="0" bldLvl="0" animBg="1"/>
      <p:bldP spid="19468" grpId="0" bldLvl="0" animBg="1"/>
      <p:bldP spid="19469" grpId="0" bldLvl="0" animBg="1"/>
      <p:bldP spid="19470" grpId="0" bldLvl="0" animBg="1"/>
      <p:bldP spid="19471" grpId="0" bldLvl="0" animBg="1"/>
      <p:bldP spid="19472" grpId="0" bldLvl="0" animBg="1"/>
      <p:bldP spid="19473" grpId="0" bldLvl="0" animBg="1"/>
      <p:bldP spid="19474" grpId="0" bldLvl="0" animBg="1"/>
      <p:bldP spid="19475" grpId="0" bldLvl="0" animBg="1"/>
      <p:bldP spid="19476" grpId="0" bldLvl="0" animBg="1"/>
      <p:bldP spid="19477" grpId="0" bldLvl="0" animBg="1"/>
      <p:bldP spid="1947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170" name="组合 6147"/>
          <p:cNvGrpSpPr/>
          <p:nvPr/>
        </p:nvGrpSpPr>
        <p:grpSpPr bwMode="auto">
          <a:xfrm>
            <a:off x="325438" y="260350"/>
            <a:ext cx="4156075" cy="806450"/>
            <a:chOff x="0" y="0"/>
            <a:chExt cx="6544" cy="1269"/>
          </a:xfrm>
        </p:grpSpPr>
        <p:sp>
          <p:nvSpPr>
            <p:cNvPr id="717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17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667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二次函数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y</a:t>
              </a:r>
              <a:r>
                <a:rPr lang="en-US" altLang="zh-CN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ax</a:t>
              </a:r>
              <a:r>
                <a:rPr lang="en-US" altLang="zh-CN" sz="2800" b="1" baseline="300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的图像</a:t>
              </a:r>
            </a:p>
          </p:txBody>
        </p:sp>
        <p:sp>
          <p:nvSpPr>
            <p:cNvPr id="717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graphicFrame>
        <p:nvGraphicFramePr>
          <p:cNvPr id="56" name="Group 43"/>
          <p:cNvGraphicFramePr>
            <a:graphicFrameLocks noGrp="1"/>
          </p:cNvGraphicFramePr>
          <p:nvPr/>
        </p:nvGraphicFramePr>
        <p:xfrm>
          <a:off x="666750" y="4376738"/>
          <a:ext cx="8081962" cy="1439862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5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0000" marR="90000" marT="46790" marB="467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y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=</a:t>
                      </a: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x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2</a:t>
                      </a:r>
                      <a:endParaRPr kumimoji="0" lang="en-US" altLang="zh-CN" sz="24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隶书" panose="020105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790" marB="467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1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…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隶书" panose="020105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1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790" marB="46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11" name="Rectangle 115"/>
          <p:cNvSpPr>
            <a:spLocks noChangeArrowheads="1"/>
          </p:cNvSpPr>
          <p:nvPr/>
        </p:nvSpPr>
        <p:spPr bwMode="auto">
          <a:xfrm>
            <a:off x="611188" y="1916113"/>
            <a:ext cx="5103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画出二次函数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的图像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" name="Text Box 118"/>
          <p:cNvSpPr txBox="1">
            <a:spLocks noChangeArrowheads="1"/>
          </p:cNvSpPr>
          <p:nvPr/>
        </p:nvSpPr>
        <p:spPr bwMode="auto">
          <a:xfrm>
            <a:off x="2774950" y="521176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119"/>
          <p:cNvSpPr txBox="1">
            <a:spLocks noChangeArrowheads="1"/>
          </p:cNvSpPr>
          <p:nvPr/>
        </p:nvSpPr>
        <p:spPr bwMode="auto">
          <a:xfrm>
            <a:off x="3548063" y="52117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 Box 120"/>
          <p:cNvSpPr txBox="1">
            <a:spLocks noChangeArrowheads="1"/>
          </p:cNvSpPr>
          <p:nvPr/>
        </p:nvSpPr>
        <p:spPr bwMode="auto">
          <a:xfrm>
            <a:off x="4283075" y="5211763"/>
            <a:ext cx="649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121"/>
          <p:cNvSpPr txBox="1">
            <a:spLocks noChangeArrowheads="1"/>
          </p:cNvSpPr>
          <p:nvPr/>
        </p:nvSpPr>
        <p:spPr bwMode="auto">
          <a:xfrm>
            <a:off x="5076825" y="52117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 Box 122"/>
          <p:cNvSpPr txBox="1">
            <a:spLocks noChangeArrowheads="1"/>
          </p:cNvSpPr>
          <p:nvPr/>
        </p:nvSpPr>
        <p:spPr bwMode="auto">
          <a:xfrm>
            <a:off x="5872163" y="51816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123"/>
          <p:cNvSpPr txBox="1">
            <a:spLocks noChangeArrowheads="1"/>
          </p:cNvSpPr>
          <p:nvPr/>
        </p:nvSpPr>
        <p:spPr bwMode="auto">
          <a:xfrm>
            <a:off x="7383463" y="521176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125"/>
          <p:cNvSpPr txBox="1">
            <a:spLocks noChangeArrowheads="1"/>
          </p:cNvSpPr>
          <p:nvPr/>
        </p:nvSpPr>
        <p:spPr bwMode="auto">
          <a:xfrm>
            <a:off x="6591300" y="5211763"/>
            <a:ext cx="33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19" name="圆角矩形 31"/>
          <p:cNvSpPr>
            <a:spLocks noChangeArrowheads="1"/>
          </p:cNvSpPr>
          <p:nvPr/>
        </p:nvSpPr>
        <p:spPr bwMode="auto">
          <a:xfrm>
            <a:off x="325438" y="1285875"/>
            <a:ext cx="1517650" cy="503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539750" y="2530475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列表：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中自变量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可以是任意实数，列表表示几组对应值：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任意多边形 99"/>
          <p:cNvSpPr>
            <a:spLocks noChangeArrowheads="1"/>
          </p:cNvSpPr>
          <p:nvPr/>
        </p:nvSpPr>
        <p:spPr bwMode="auto">
          <a:xfrm>
            <a:off x="3711575" y="3041650"/>
            <a:ext cx="1516063" cy="2524125"/>
          </a:xfrm>
          <a:custGeom>
            <a:avLst/>
            <a:gdLst>
              <a:gd name="T0" fmla="*/ 0 w 1515650"/>
              <a:gd name="T1" fmla="*/ 0 h 2523994"/>
              <a:gd name="T2" fmla="*/ 776614 w 1515650"/>
              <a:gd name="T3" fmla="*/ 2517731 h 2523994"/>
              <a:gd name="T4" fmla="*/ 1515650 w 1515650"/>
              <a:gd name="T5" fmla="*/ 37578 h 252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5650" h="2523994">
                <a:moveTo>
                  <a:pt x="0" y="0"/>
                </a:moveTo>
                <a:cubicBezTo>
                  <a:pt x="262003" y="1255734"/>
                  <a:pt x="524006" y="2511468"/>
                  <a:pt x="776614" y="2517731"/>
                </a:cubicBezTo>
                <a:cubicBezTo>
                  <a:pt x="1029222" y="2523994"/>
                  <a:pt x="1272436" y="1280786"/>
                  <a:pt x="1515650" y="37578"/>
                </a:cubicBezTo>
              </a:path>
            </a:pathLst>
          </a:custGeom>
          <a:solidFill>
            <a:schemeClr val="accent1"/>
          </a:solidFill>
          <a:ln w="38100">
            <a:solidFill>
              <a:srgbClr val="000099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7" name="椭圆 72"/>
          <p:cNvSpPr>
            <a:spLocks noChangeArrowheads="1"/>
          </p:cNvSpPr>
          <p:nvPr/>
        </p:nvSpPr>
        <p:spPr bwMode="auto">
          <a:xfrm>
            <a:off x="3690938" y="32178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171" name="组合 85"/>
          <p:cNvGrpSpPr/>
          <p:nvPr/>
        </p:nvGrpSpPr>
        <p:grpSpPr bwMode="auto">
          <a:xfrm>
            <a:off x="3078163" y="2662238"/>
            <a:ext cx="3095625" cy="3248025"/>
            <a:chOff x="4572000" y="1300698"/>
            <a:chExt cx="3096344" cy="3248237"/>
          </a:xfrm>
        </p:grpSpPr>
        <p:cxnSp>
          <p:nvCxnSpPr>
            <p:cNvPr id="8196" name="直接箭头连接符 23"/>
            <p:cNvCxnSpPr>
              <a:cxnSpLocks noChangeShapeType="1"/>
            </p:cNvCxnSpPr>
            <p:nvPr/>
          </p:nvCxnSpPr>
          <p:spPr bwMode="auto">
            <a:xfrm>
              <a:off x="4572000" y="4149080"/>
              <a:ext cx="280831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7" name="直接箭头连接符 25"/>
            <p:cNvCxnSpPr>
              <a:cxnSpLocks noChangeShapeType="1"/>
            </p:cNvCxnSpPr>
            <p:nvPr/>
          </p:nvCxnSpPr>
          <p:spPr bwMode="auto">
            <a:xfrm flipV="1">
              <a:off x="5999634" y="1484784"/>
              <a:ext cx="0" cy="2880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8" name="直接连接符 27"/>
            <p:cNvCxnSpPr>
              <a:cxnSpLocks noChangeShapeType="1"/>
            </p:cNvCxnSpPr>
            <p:nvPr/>
          </p:nvCxnSpPr>
          <p:spPr bwMode="auto">
            <a:xfrm>
              <a:off x="6012160" y="3908004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9" name="直接连接符 30"/>
            <p:cNvCxnSpPr>
              <a:cxnSpLocks noChangeShapeType="1"/>
            </p:cNvCxnSpPr>
            <p:nvPr/>
          </p:nvCxnSpPr>
          <p:spPr bwMode="auto">
            <a:xfrm>
              <a:off x="5999634" y="3657550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0" name="直接连接符 35"/>
            <p:cNvCxnSpPr>
              <a:cxnSpLocks noChangeShapeType="1"/>
            </p:cNvCxnSpPr>
            <p:nvPr/>
          </p:nvCxnSpPr>
          <p:spPr bwMode="auto">
            <a:xfrm>
              <a:off x="6024686" y="3654402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1" name="直接连接符 36"/>
            <p:cNvCxnSpPr>
              <a:cxnSpLocks noChangeShapeType="1"/>
            </p:cNvCxnSpPr>
            <p:nvPr/>
          </p:nvCxnSpPr>
          <p:spPr bwMode="auto">
            <a:xfrm>
              <a:off x="6012160" y="3403948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2" name="直接连接符 37"/>
            <p:cNvCxnSpPr>
              <a:cxnSpLocks noChangeShapeType="1"/>
            </p:cNvCxnSpPr>
            <p:nvPr/>
          </p:nvCxnSpPr>
          <p:spPr bwMode="auto">
            <a:xfrm>
              <a:off x="5999634" y="3403948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直接连接符 38"/>
            <p:cNvCxnSpPr>
              <a:cxnSpLocks noChangeShapeType="1"/>
            </p:cNvCxnSpPr>
            <p:nvPr/>
          </p:nvCxnSpPr>
          <p:spPr bwMode="auto">
            <a:xfrm>
              <a:off x="6012160" y="3150346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直接连接符 39"/>
            <p:cNvCxnSpPr>
              <a:cxnSpLocks noChangeShapeType="1"/>
            </p:cNvCxnSpPr>
            <p:nvPr/>
          </p:nvCxnSpPr>
          <p:spPr bwMode="auto">
            <a:xfrm>
              <a:off x="5999634" y="2899892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直接连接符 40"/>
            <p:cNvCxnSpPr>
              <a:cxnSpLocks noChangeShapeType="1"/>
            </p:cNvCxnSpPr>
            <p:nvPr/>
          </p:nvCxnSpPr>
          <p:spPr bwMode="auto">
            <a:xfrm>
              <a:off x="6012160" y="2899892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直接连接符 41"/>
            <p:cNvCxnSpPr>
              <a:cxnSpLocks noChangeShapeType="1"/>
            </p:cNvCxnSpPr>
            <p:nvPr/>
          </p:nvCxnSpPr>
          <p:spPr bwMode="auto">
            <a:xfrm>
              <a:off x="5999634" y="2646290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7" name="直接连接符 42"/>
            <p:cNvCxnSpPr>
              <a:cxnSpLocks noChangeShapeType="1"/>
            </p:cNvCxnSpPr>
            <p:nvPr/>
          </p:nvCxnSpPr>
          <p:spPr bwMode="auto">
            <a:xfrm>
              <a:off x="6012160" y="2395836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8" name="直接连接符 43"/>
            <p:cNvCxnSpPr>
              <a:cxnSpLocks noChangeShapeType="1"/>
            </p:cNvCxnSpPr>
            <p:nvPr/>
          </p:nvCxnSpPr>
          <p:spPr bwMode="auto">
            <a:xfrm>
              <a:off x="6012160" y="2142234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9" name="直接连接符 44"/>
            <p:cNvCxnSpPr>
              <a:cxnSpLocks noChangeShapeType="1"/>
            </p:cNvCxnSpPr>
            <p:nvPr/>
          </p:nvCxnSpPr>
          <p:spPr bwMode="auto">
            <a:xfrm>
              <a:off x="5999634" y="1891780"/>
              <a:ext cx="1440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0" name="直接连接符 48"/>
            <p:cNvCxnSpPr>
              <a:cxnSpLocks noChangeShapeType="1"/>
            </p:cNvCxnSpPr>
            <p:nvPr/>
          </p:nvCxnSpPr>
          <p:spPr bwMode="auto">
            <a:xfrm>
              <a:off x="6228184" y="399876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直接连接符 56"/>
            <p:cNvCxnSpPr>
              <a:cxnSpLocks noChangeShapeType="1"/>
            </p:cNvCxnSpPr>
            <p:nvPr/>
          </p:nvCxnSpPr>
          <p:spPr bwMode="auto">
            <a:xfrm>
              <a:off x="6456734" y="399253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2" name="直接连接符 57"/>
            <p:cNvCxnSpPr>
              <a:cxnSpLocks noChangeShapeType="1"/>
            </p:cNvCxnSpPr>
            <p:nvPr/>
          </p:nvCxnSpPr>
          <p:spPr bwMode="auto">
            <a:xfrm>
              <a:off x="6228184" y="402854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直接连接符 63"/>
            <p:cNvCxnSpPr>
              <a:cxnSpLocks noChangeShapeType="1"/>
            </p:cNvCxnSpPr>
            <p:nvPr/>
          </p:nvCxnSpPr>
          <p:spPr bwMode="auto">
            <a:xfrm>
              <a:off x="6456734" y="399876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直接连接符 64"/>
            <p:cNvCxnSpPr>
              <a:cxnSpLocks noChangeShapeType="1"/>
            </p:cNvCxnSpPr>
            <p:nvPr/>
          </p:nvCxnSpPr>
          <p:spPr bwMode="auto">
            <a:xfrm>
              <a:off x="6685284" y="399253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5" name="直接连接符 65"/>
            <p:cNvCxnSpPr>
              <a:cxnSpLocks noChangeShapeType="1"/>
            </p:cNvCxnSpPr>
            <p:nvPr/>
          </p:nvCxnSpPr>
          <p:spPr bwMode="auto">
            <a:xfrm>
              <a:off x="6694662" y="4011294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6" name="直接连接符 66"/>
            <p:cNvCxnSpPr>
              <a:cxnSpLocks noChangeShapeType="1"/>
            </p:cNvCxnSpPr>
            <p:nvPr/>
          </p:nvCxnSpPr>
          <p:spPr bwMode="auto">
            <a:xfrm>
              <a:off x="6923212" y="4005064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7" name="直接连接符 67"/>
            <p:cNvCxnSpPr>
              <a:cxnSpLocks noChangeShapeType="1"/>
            </p:cNvCxnSpPr>
            <p:nvPr/>
          </p:nvCxnSpPr>
          <p:spPr bwMode="auto">
            <a:xfrm>
              <a:off x="5317132" y="4014442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8" name="直接连接符 68"/>
            <p:cNvCxnSpPr>
              <a:cxnSpLocks noChangeShapeType="1"/>
            </p:cNvCxnSpPr>
            <p:nvPr/>
          </p:nvCxnSpPr>
          <p:spPr bwMode="auto">
            <a:xfrm>
              <a:off x="5545682" y="4014442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9" name="直接连接符 69"/>
            <p:cNvCxnSpPr>
              <a:cxnSpLocks noChangeShapeType="1"/>
            </p:cNvCxnSpPr>
            <p:nvPr/>
          </p:nvCxnSpPr>
          <p:spPr bwMode="auto">
            <a:xfrm>
              <a:off x="5783610" y="402696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0" name="TextBox 73"/>
            <p:cNvSpPr txBox="1">
              <a:spLocks noChangeArrowheads="1"/>
            </p:cNvSpPr>
            <p:nvPr/>
          </p:nvSpPr>
          <p:spPr bwMode="auto">
            <a:xfrm>
              <a:off x="6322096" y="4148825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anose="02020603050405020304" pitchFamily="18" charset="0"/>
                </a:rPr>
                <a:t>2</a:t>
              </a: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1" name="TextBox 74"/>
            <p:cNvSpPr txBox="1">
              <a:spLocks noChangeArrowheads="1"/>
            </p:cNvSpPr>
            <p:nvPr/>
          </p:nvSpPr>
          <p:spPr bwMode="auto">
            <a:xfrm>
              <a:off x="6766848" y="4136299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anose="02020603050405020304" pitchFamily="18" charset="0"/>
                </a:rPr>
                <a:t>4</a:t>
              </a: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2" name="TextBox 75"/>
            <p:cNvSpPr txBox="1">
              <a:spLocks noChangeArrowheads="1"/>
            </p:cNvSpPr>
            <p:nvPr/>
          </p:nvSpPr>
          <p:spPr bwMode="auto">
            <a:xfrm>
              <a:off x="5376614" y="4145677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</a:rPr>
                <a:t>-2</a:t>
              </a:r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23" name="直接连接符 76"/>
            <p:cNvCxnSpPr>
              <a:cxnSpLocks noChangeShapeType="1"/>
            </p:cNvCxnSpPr>
            <p:nvPr/>
          </p:nvCxnSpPr>
          <p:spPr bwMode="auto">
            <a:xfrm>
              <a:off x="5088582" y="402696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直接连接符 77"/>
            <p:cNvCxnSpPr>
              <a:cxnSpLocks noChangeShapeType="1"/>
            </p:cNvCxnSpPr>
            <p:nvPr/>
          </p:nvCxnSpPr>
          <p:spPr bwMode="auto">
            <a:xfrm>
              <a:off x="5317132" y="4026968"/>
              <a:ext cx="0" cy="144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5" name="TextBox 78"/>
            <p:cNvSpPr txBox="1">
              <a:spLocks noChangeArrowheads="1"/>
            </p:cNvSpPr>
            <p:nvPr/>
          </p:nvSpPr>
          <p:spPr bwMode="auto">
            <a:xfrm>
              <a:off x="4847742" y="4126921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</a:rPr>
                <a:t>-4</a:t>
              </a:r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6" name="TextBox 79"/>
            <p:cNvSpPr txBox="1">
              <a:spLocks noChangeArrowheads="1"/>
            </p:cNvSpPr>
            <p:nvPr/>
          </p:nvSpPr>
          <p:spPr bwMode="auto">
            <a:xfrm>
              <a:off x="5689860" y="3993010"/>
              <a:ext cx="322020" cy="518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o</a:t>
              </a:r>
              <a:endPara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7" name="TextBox 80"/>
            <p:cNvSpPr txBox="1">
              <a:spLocks noChangeArrowheads="1"/>
            </p:cNvSpPr>
            <p:nvPr/>
          </p:nvSpPr>
          <p:spPr bwMode="auto">
            <a:xfrm>
              <a:off x="5724128" y="3225502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anose="02020603050405020304" pitchFamily="18" charset="0"/>
                </a:rPr>
                <a:t>3</a:t>
              </a: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8" name="TextBox 81"/>
            <p:cNvSpPr txBox="1">
              <a:spLocks noChangeArrowheads="1"/>
            </p:cNvSpPr>
            <p:nvPr/>
          </p:nvSpPr>
          <p:spPr bwMode="auto">
            <a:xfrm>
              <a:off x="5711602" y="2467844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anose="02020603050405020304" pitchFamily="18" charset="0"/>
                </a:rPr>
                <a:t>6</a:t>
              </a: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9" name="TextBox 82"/>
            <p:cNvSpPr txBox="1">
              <a:spLocks noChangeArrowheads="1"/>
            </p:cNvSpPr>
            <p:nvPr/>
          </p:nvSpPr>
          <p:spPr bwMode="auto">
            <a:xfrm>
              <a:off x="5689698" y="170080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Times New Roman" panose="02020603050405020304" pitchFamily="18" charset="0"/>
                </a:rPr>
                <a:t>9</a:t>
              </a: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30" name="TextBox 83"/>
            <p:cNvSpPr txBox="1">
              <a:spLocks noChangeArrowheads="1"/>
            </p:cNvSpPr>
            <p:nvPr/>
          </p:nvSpPr>
          <p:spPr bwMode="auto">
            <a:xfrm>
              <a:off x="7355438" y="4005064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x</a:t>
              </a:r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31" name="TextBox 84"/>
            <p:cNvSpPr txBox="1">
              <a:spLocks noChangeArrowheads="1"/>
            </p:cNvSpPr>
            <p:nvPr/>
          </p:nvSpPr>
          <p:spPr bwMode="auto">
            <a:xfrm>
              <a:off x="6012160" y="1300698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y</a:t>
              </a:r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69" name="椭圆 86"/>
          <p:cNvSpPr>
            <a:spLocks noChangeArrowheads="1"/>
          </p:cNvSpPr>
          <p:nvPr/>
        </p:nvSpPr>
        <p:spPr bwMode="auto">
          <a:xfrm>
            <a:off x="3984625" y="44831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0" name="椭圆 87"/>
          <p:cNvSpPr>
            <a:spLocks noChangeArrowheads="1"/>
          </p:cNvSpPr>
          <p:nvPr/>
        </p:nvSpPr>
        <p:spPr bwMode="auto">
          <a:xfrm>
            <a:off x="4203700" y="52181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1" name="椭圆 88"/>
          <p:cNvSpPr>
            <a:spLocks noChangeArrowheads="1"/>
          </p:cNvSpPr>
          <p:nvPr/>
        </p:nvSpPr>
        <p:spPr bwMode="auto">
          <a:xfrm>
            <a:off x="4432300" y="54387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2" name="椭圆 89"/>
          <p:cNvSpPr>
            <a:spLocks noChangeArrowheads="1"/>
          </p:cNvSpPr>
          <p:nvPr/>
        </p:nvSpPr>
        <p:spPr bwMode="auto">
          <a:xfrm>
            <a:off x="4629150" y="52022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3" name="椭圆 90"/>
          <p:cNvSpPr>
            <a:spLocks noChangeArrowheads="1"/>
          </p:cNvSpPr>
          <p:nvPr/>
        </p:nvSpPr>
        <p:spPr bwMode="auto">
          <a:xfrm>
            <a:off x="4841875" y="44831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4" name="椭圆 91"/>
          <p:cNvSpPr>
            <a:spLocks noChangeArrowheads="1"/>
          </p:cNvSpPr>
          <p:nvPr/>
        </p:nvSpPr>
        <p:spPr bwMode="auto">
          <a:xfrm>
            <a:off x="5111750" y="32210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8" name="Text Box 38"/>
          <p:cNvSpPr txBox="1">
            <a:spLocks noChangeArrowheads="1"/>
          </p:cNvSpPr>
          <p:nvPr/>
        </p:nvSpPr>
        <p:spPr bwMode="auto">
          <a:xfrm>
            <a:off x="469900" y="839788"/>
            <a:ext cx="8529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描点：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根据表中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的数值在坐标平面中描点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x,y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09" name="Rectangle 82"/>
          <p:cNvSpPr/>
          <p:nvPr/>
        </p:nvSpPr>
        <p:spPr>
          <a:xfrm>
            <a:off x="342900" y="1463675"/>
            <a:ext cx="8458200" cy="13843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</a:t>
            </a:r>
            <a:r>
              <a:rPr lang="en-US" altLang="zh-CN" sz="2800" b="1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3. </a:t>
            </a:r>
            <a:r>
              <a:rPr lang="zh-CN" altLang="en-US" sz="2800" noProof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连线：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如图，再用平滑曲线顺次连接各点，就得到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y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= 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的图像．</a:t>
            </a:r>
            <a:endParaRPr lang="zh-CN" altLang="en-US" sz="28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/>
      <p:bldP spid="11269" grpId="0" bldLvl="0" animBg="1"/>
      <p:bldP spid="11270" grpId="0" bldLvl="0" animBg="1"/>
      <p:bldP spid="11271" grpId="0" bldLvl="0" animBg="1"/>
      <p:bldP spid="11272" grpId="0" bldLvl="0" animBg="1"/>
      <p:bldP spid="11273" grpId="0" bldLvl="0" animBg="1"/>
      <p:bldP spid="11274" grpId="0" bldLvl="0" animBg="1"/>
      <p:bldP spid="108" grpId="0"/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64"/>
          <p:cNvSpPr txBox="1">
            <a:spLocks noChangeArrowheads="1"/>
          </p:cNvSpPr>
          <p:nvPr/>
        </p:nvSpPr>
        <p:spPr bwMode="auto">
          <a:xfrm>
            <a:off x="3689350" y="4184650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</a:p>
        </p:txBody>
      </p:sp>
      <p:sp>
        <p:nvSpPr>
          <p:cNvPr id="9218" name="Text Box 65"/>
          <p:cNvSpPr txBox="1">
            <a:spLocks noChangeArrowheads="1"/>
          </p:cNvSpPr>
          <p:nvPr/>
        </p:nvSpPr>
        <p:spPr bwMode="auto">
          <a:xfrm>
            <a:off x="5133975" y="4183063"/>
            <a:ext cx="877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8316" name="Text Box 68"/>
          <p:cNvSpPr txBox="1">
            <a:spLocks noChangeArrowheads="1"/>
          </p:cNvSpPr>
          <p:nvPr/>
        </p:nvSpPr>
        <p:spPr bwMode="auto">
          <a:xfrm>
            <a:off x="4283075" y="4024313"/>
            <a:ext cx="5762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" name="平面几何--抛物线2"/>
          <p:cNvSpPr>
            <a:spLocks noChangeArrowheads="1"/>
          </p:cNvSpPr>
          <p:nvPr/>
        </p:nvSpPr>
        <p:spPr bwMode="auto">
          <a:xfrm>
            <a:off x="3625850" y="1347788"/>
            <a:ext cx="1893888" cy="2836862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381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d82Line 2"/>
          <p:cNvSpPr>
            <a:spLocks noChangeShapeType="1"/>
          </p:cNvSpPr>
          <p:nvPr/>
        </p:nvSpPr>
        <p:spPr bwMode="auto">
          <a:xfrm>
            <a:off x="2789238" y="4217988"/>
            <a:ext cx="3511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2" name="d82Line 3"/>
          <p:cNvSpPr>
            <a:spLocks noChangeShapeType="1"/>
          </p:cNvSpPr>
          <p:nvPr/>
        </p:nvSpPr>
        <p:spPr bwMode="auto">
          <a:xfrm flipV="1">
            <a:off x="4565650" y="1635125"/>
            <a:ext cx="0" cy="277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3" name="d82Line 4"/>
          <p:cNvSpPr>
            <a:spLocks noChangeShapeType="1"/>
          </p:cNvSpPr>
          <p:nvPr/>
        </p:nvSpPr>
        <p:spPr bwMode="auto">
          <a:xfrm flipV="1">
            <a:off x="4859338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4" name="d82Line 5"/>
          <p:cNvSpPr>
            <a:spLocks noChangeShapeType="1"/>
          </p:cNvSpPr>
          <p:nvPr/>
        </p:nvSpPr>
        <p:spPr bwMode="auto">
          <a:xfrm flipV="1">
            <a:off x="5076825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5" name="d82Line 6"/>
          <p:cNvSpPr>
            <a:spLocks noChangeShapeType="1"/>
          </p:cNvSpPr>
          <p:nvPr/>
        </p:nvSpPr>
        <p:spPr bwMode="auto">
          <a:xfrm flipV="1">
            <a:off x="5292725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6" name="d82Line 7"/>
          <p:cNvSpPr>
            <a:spLocks noChangeShapeType="1"/>
          </p:cNvSpPr>
          <p:nvPr/>
        </p:nvSpPr>
        <p:spPr bwMode="auto">
          <a:xfrm flipV="1">
            <a:off x="5508625" y="4149725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7" name="d82Line 10"/>
          <p:cNvSpPr>
            <a:spLocks noChangeShapeType="1"/>
          </p:cNvSpPr>
          <p:nvPr/>
        </p:nvSpPr>
        <p:spPr bwMode="auto">
          <a:xfrm flipV="1">
            <a:off x="4284663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8" name="d82Line 11"/>
          <p:cNvSpPr>
            <a:spLocks noChangeShapeType="1"/>
          </p:cNvSpPr>
          <p:nvPr/>
        </p:nvSpPr>
        <p:spPr bwMode="auto">
          <a:xfrm flipV="1">
            <a:off x="4067175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9" name="d82Line 12"/>
          <p:cNvSpPr>
            <a:spLocks noChangeShapeType="1"/>
          </p:cNvSpPr>
          <p:nvPr/>
        </p:nvSpPr>
        <p:spPr bwMode="auto">
          <a:xfrm flipV="1">
            <a:off x="3851275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0" name="d82Line 14"/>
          <p:cNvSpPr>
            <a:spLocks noChangeShapeType="1"/>
          </p:cNvSpPr>
          <p:nvPr/>
        </p:nvSpPr>
        <p:spPr bwMode="auto">
          <a:xfrm flipV="1">
            <a:off x="3635375" y="4152900"/>
            <a:ext cx="0" cy="65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1" name="d82Line 16"/>
          <p:cNvSpPr>
            <a:spLocks noChangeShapeType="1"/>
          </p:cNvSpPr>
          <p:nvPr/>
        </p:nvSpPr>
        <p:spPr bwMode="auto">
          <a:xfrm>
            <a:off x="4565650" y="3186113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2" name="d82Line 17"/>
          <p:cNvSpPr>
            <a:spLocks noChangeShapeType="1"/>
          </p:cNvSpPr>
          <p:nvPr/>
        </p:nvSpPr>
        <p:spPr bwMode="auto">
          <a:xfrm>
            <a:off x="4565650" y="2927350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3" name="d82Line 18"/>
          <p:cNvSpPr>
            <a:spLocks noChangeShapeType="1"/>
          </p:cNvSpPr>
          <p:nvPr/>
        </p:nvSpPr>
        <p:spPr bwMode="auto">
          <a:xfrm>
            <a:off x="4565650" y="2670175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4" name="d82Line 19"/>
          <p:cNvSpPr>
            <a:spLocks noChangeShapeType="1"/>
          </p:cNvSpPr>
          <p:nvPr/>
        </p:nvSpPr>
        <p:spPr bwMode="auto">
          <a:xfrm>
            <a:off x="4565650" y="2409825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5" name="d82Line 20"/>
          <p:cNvSpPr>
            <a:spLocks noChangeShapeType="1"/>
          </p:cNvSpPr>
          <p:nvPr/>
        </p:nvSpPr>
        <p:spPr bwMode="auto">
          <a:xfrm>
            <a:off x="4565650" y="2152650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6" name="d82Line 21"/>
          <p:cNvSpPr>
            <a:spLocks noChangeShapeType="1"/>
          </p:cNvSpPr>
          <p:nvPr/>
        </p:nvSpPr>
        <p:spPr bwMode="auto">
          <a:xfrm>
            <a:off x="4565650" y="3702050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7" name="d82Line 22"/>
          <p:cNvSpPr>
            <a:spLocks noChangeShapeType="1"/>
          </p:cNvSpPr>
          <p:nvPr/>
        </p:nvSpPr>
        <p:spPr bwMode="auto">
          <a:xfrm>
            <a:off x="4565650" y="3960813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8" name="d82Line 23"/>
          <p:cNvSpPr>
            <a:spLocks noChangeShapeType="1"/>
          </p:cNvSpPr>
          <p:nvPr/>
        </p:nvSpPr>
        <p:spPr bwMode="auto">
          <a:xfrm>
            <a:off x="4565650" y="4217988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9" name="d82Line 24"/>
          <p:cNvSpPr>
            <a:spLocks noChangeShapeType="1"/>
          </p:cNvSpPr>
          <p:nvPr/>
        </p:nvSpPr>
        <p:spPr bwMode="auto">
          <a:xfrm>
            <a:off x="4565650" y="1895475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0" name="d82Line 25"/>
          <p:cNvSpPr>
            <a:spLocks noChangeShapeType="1"/>
          </p:cNvSpPr>
          <p:nvPr/>
        </p:nvSpPr>
        <p:spPr bwMode="auto">
          <a:xfrm>
            <a:off x="4565650" y="3443288"/>
            <a:ext cx="92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1" name="Text Box 66"/>
          <p:cNvSpPr txBox="1">
            <a:spLocks noChangeArrowheads="1"/>
          </p:cNvSpPr>
          <p:nvPr/>
        </p:nvSpPr>
        <p:spPr bwMode="auto">
          <a:xfrm>
            <a:off x="4256088" y="3224213"/>
            <a:ext cx="877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9242" name="Text Box 67"/>
          <p:cNvSpPr txBox="1">
            <a:spLocks noChangeArrowheads="1"/>
          </p:cNvSpPr>
          <p:nvPr/>
        </p:nvSpPr>
        <p:spPr bwMode="auto">
          <a:xfrm>
            <a:off x="4260850" y="2422525"/>
            <a:ext cx="877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9243" name="Text Box 68"/>
          <p:cNvSpPr txBox="1">
            <a:spLocks noChangeArrowheads="1"/>
          </p:cNvSpPr>
          <p:nvPr/>
        </p:nvSpPr>
        <p:spPr bwMode="auto">
          <a:xfrm>
            <a:off x="4279900" y="1738313"/>
            <a:ext cx="879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9244" name="Oval 73"/>
          <p:cNvSpPr>
            <a:spLocks noChangeArrowheads="1"/>
          </p:cNvSpPr>
          <p:nvPr/>
        </p:nvSpPr>
        <p:spPr bwMode="auto">
          <a:xfrm>
            <a:off x="3671888" y="1855788"/>
            <a:ext cx="11112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5" name="Oval 74"/>
          <p:cNvSpPr>
            <a:spLocks noChangeArrowheads="1"/>
          </p:cNvSpPr>
          <p:nvPr/>
        </p:nvSpPr>
        <p:spPr bwMode="auto">
          <a:xfrm>
            <a:off x="5332413" y="1895475"/>
            <a:ext cx="106362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6" name="Oval 71"/>
          <p:cNvSpPr>
            <a:spLocks noChangeArrowheads="1"/>
          </p:cNvSpPr>
          <p:nvPr/>
        </p:nvSpPr>
        <p:spPr bwMode="auto">
          <a:xfrm>
            <a:off x="3925888" y="3154363"/>
            <a:ext cx="98425" cy="87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7" name="Oval 72"/>
          <p:cNvSpPr>
            <a:spLocks noChangeArrowheads="1"/>
          </p:cNvSpPr>
          <p:nvPr/>
        </p:nvSpPr>
        <p:spPr bwMode="auto">
          <a:xfrm>
            <a:off x="5046663" y="3154363"/>
            <a:ext cx="11112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8" name="Oval 70"/>
          <p:cNvSpPr>
            <a:spLocks noChangeArrowheads="1"/>
          </p:cNvSpPr>
          <p:nvPr/>
        </p:nvSpPr>
        <p:spPr bwMode="auto">
          <a:xfrm>
            <a:off x="4760913" y="3940175"/>
            <a:ext cx="93662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49" name="Oval 69"/>
          <p:cNvSpPr>
            <a:spLocks noChangeArrowheads="1"/>
          </p:cNvSpPr>
          <p:nvPr/>
        </p:nvSpPr>
        <p:spPr bwMode="auto">
          <a:xfrm>
            <a:off x="4243388" y="3849688"/>
            <a:ext cx="11112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0" name="Oval 72"/>
          <p:cNvSpPr>
            <a:spLocks noChangeArrowheads="1"/>
          </p:cNvSpPr>
          <p:nvPr/>
        </p:nvSpPr>
        <p:spPr bwMode="auto">
          <a:xfrm>
            <a:off x="4530725" y="4167188"/>
            <a:ext cx="71438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1" name="Oval 70"/>
          <p:cNvSpPr>
            <a:spLocks noChangeArrowheads="1"/>
          </p:cNvSpPr>
          <p:nvPr/>
        </p:nvSpPr>
        <p:spPr bwMode="auto">
          <a:xfrm>
            <a:off x="4975225" y="3424238"/>
            <a:ext cx="93663" cy="87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2" name="Oval 70"/>
          <p:cNvSpPr>
            <a:spLocks noChangeArrowheads="1"/>
          </p:cNvSpPr>
          <p:nvPr/>
        </p:nvSpPr>
        <p:spPr bwMode="auto">
          <a:xfrm>
            <a:off x="4140200" y="3654425"/>
            <a:ext cx="93663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3" name="Oval 70"/>
          <p:cNvSpPr>
            <a:spLocks noChangeArrowheads="1"/>
          </p:cNvSpPr>
          <p:nvPr/>
        </p:nvSpPr>
        <p:spPr bwMode="auto">
          <a:xfrm>
            <a:off x="4711700" y="4083050"/>
            <a:ext cx="93663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4" name="Oval 70"/>
          <p:cNvSpPr>
            <a:spLocks noChangeArrowheads="1"/>
          </p:cNvSpPr>
          <p:nvPr/>
        </p:nvSpPr>
        <p:spPr bwMode="auto">
          <a:xfrm>
            <a:off x="4354513" y="4083050"/>
            <a:ext cx="93662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5" name="Oval 70"/>
          <p:cNvSpPr>
            <a:spLocks noChangeArrowheads="1"/>
          </p:cNvSpPr>
          <p:nvPr/>
        </p:nvSpPr>
        <p:spPr bwMode="auto">
          <a:xfrm>
            <a:off x="4903788" y="3725863"/>
            <a:ext cx="93662" cy="87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6" name="Oval 70"/>
          <p:cNvSpPr>
            <a:spLocks noChangeArrowheads="1"/>
          </p:cNvSpPr>
          <p:nvPr/>
        </p:nvSpPr>
        <p:spPr bwMode="auto">
          <a:xfrm>
            <a:off x="5189538" y="2725738"/>
            <a:ext cx="93662" cy="87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7" name="Oval 70"/>
          <p:cNvSpPr>
            <a:spLocks noChangeArrowheads="1"/>
          </p:cNvSpPr>
          <p:nvPr/>
        </p:nvSpPr>
        <p:spPr bwMode="auto">
          <a:xfrm>
            <a:off x="3854450" y="2654300"/>
            <a:ext cx="93663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8" name="Oval 70"/>
          <p:cNvSpPr>
            <a:spLocks noChangeArrowheads="1"/>
          </p:cNvSpPr>
          <p:nvPr/>
        </p:nvSpPr>
        <p:spPr bwMode="auto">
          <a:xfrm>
            <a:off x="5283200" y="2297113"/>
            <a:ext cx="93663" cy="87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59" name="Oval 70"/>
          <p:cNvSpPr>
            <a:spLocks noChangeArrowheads="1"/>
          </p:cNvSpPr>
          <p:nvPr/>
        </p:nvSpPr>
        <p:spPr bwMode="auto">
          <a:xfrm>
            <a:off x="3760788" y="2225675"/>
            <a:ext cx="93662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60" name="Oval 70"/>
          <p:cNvSpPr>
            <a:spLocks noChangeArrowheads="1"/>
          </p:cNvSpPr>
          <p:nvPr/>
        </p:nvSpPr>
        <p:spPr bwMode="auto">
          <a:xfrm>
            <a:off x="3997325" y="3368675"/>
            <a:ext cx="93663" cy="873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61" name="TextBox 109"/>
          <p:cNvSpPr txBox="1">
            <a:spLocks noChangeArrowheads="1"/>
          </p:cNvSpPr>
          <p:nvPr/>
        </p:nvSpPr>
        <p:spPr bwMode="auto">
          <a:xfrm>
            <a:off x="852488" y="615950"/>
            <a:ext cx="6734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当取更多个点时，函数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的图像如下：</a:t>
            </a:r>
          </a:p>
        </p:txBody>
      </p:sp>
      <p:sp>
        <p:nvSpPr>
          <p:cNvPr id="3" name="Text Box 68"/>
          <p:cNvSpPr txBox="1">
            <a:spLocks noChangeArrowheads="1"/>
          </p:cNvSpPr>
          <p:nvPr/>
        </p:nvSpPr>
        <p:spPr bwMode="auto">
          <a:xfrm>
            <a:off x="6370638" y="395287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4" name="Text Box 68"/>
          <p:cNvSpPr txBox="1">
            <a:spLocks noChangeArrowheads="1"/>
          </p:cNvSpPr>
          <p:nvPr/>
        </p:nvSpPr>
        <p:spPr bwMode="auto">
          <a:xfrm>
            <a:off x="4283075" y="121602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</a:p>
        </p:txBody>
      </p:sp>
      <p:sp>
        <p:nvSpPr>
          <p:cNvPr id="8245" name="矩形 8244"/>
          <p:cNvSpPr/>
          <p:nvPr/>
        </p:nvSpPr>
        <p:spPr>
          <a:xfrm>
            <a:off x="479425" y="4849813"/>
            <a:ext cx="8186738" cy="1384300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二次函数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的图像形如物体抛射时所经过的路线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我们把它叫做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抛物线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247" name="圆角矩形标注 22"/>
          <p:cNvSpPr>
            <a:spLocks noChangeArrowheads="1"/>
          </p:cNvSpPr>
          <p:nvPr/>
        </p:nvSpPr>
        <p:spPr bwMode="auto">
          <a:xfrm>
            <a:off x="107950" y="3211513"/>
            <a:ext cx="3527425" cy="865187"/>
          </a:xfrm>
          <a:prstGeom prst="wedgeRoundRectCallout">
            <a:avLst>
              <a:gd name="adj1" fmla="val 75245"/>
              <a:gd name="adj2" fmla="val -170000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这条抛物线关于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轴对称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ctr"/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       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轴就是它的对称轴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               </a:t>
            </a:r>
          </a:p>
        </p:txBody>
      </p:sp>
      <p:sp>
        <p:nvSpPr>
          <p:cNvPr id="8248" name="矩形标注 24"/>
          <p:cNvSpPr>
            <a:spLocks noChangeArrowheads="1"/>
          </p:cNvSpPr>
          <p:nvPr/>
        </p:nvSpPr>
        <p:spPr bwMode="auto">
          <a:xfrm>
            <a:off x="5940425" y="2276475"/>
            <a:ext cx="2955925" cy="1052513"/>
          </a:xfrm>
          <a:prstGeom prst="wedgeRectCallout">
            <a:avLst>
              <a:gd name="adj1" fmla="val -93315"/>
              <a:gd name="adj2" fmla="val 126657"/>
            </a:avLst>
          </a:prstGeom>
          <a:gradFill rotWithShape="0">
            <a:gsLst>
              <a:gs pos="0">
                <a:srgbClr val="C29BC2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254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对称轴与抛物线的交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点叫做抛物线的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顶点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6" grpId="0"/>
      <p:bldP spid="3" grpId="0"/>
      <p:bldP spid="4" grpId="0"/>
      <p:bldP spid="8245" grpId="0" bldLvl="0" animBg="1"/>
      <p:bldP spid="8247" grpId="0" bldLvl="0" animBg="1"/>
      <p:bldP spid="824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任意多边形 117"/>
          <p:cNvSpPr>
            <a:spLocks noChangeArrowheads="1"/>
          </p:cNvSpPr>
          <p:nvPr/>
        </p:nvSpPr>
        <p:spPr bwMode="auto">
          <a:xfrm>
            <a:off x="3897313" y="3868738"/>
            <a:ext cx="1584325" cy="2544762"/>
          </a:xfrm>
          <a:custGeom>
            <a:avLst/>
            <a:gdLst>
              <a:gd name="T0" fmla="*/ 0 w 1528176"/>
              <a:gd name="T1" fmla="*/ 2544872 h 2544872"/>
              <a:gd name="T2" fmla="*/ 764088 w 1528176"/>
              <a:gd name="T3" fmla="*/ 2088 h 2544872"/>
              <a:gd name="T4" fmla="*/ 1528176 w 1528176"/>
              <a:gd name="T5" fmla="*/ 2532346 h 2544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8176" h="2544872">
                <a:moveTo>
                  <a:pt x="0" y="2544872"/>
                </a:moveTo>
                <a:cubicBezTo>
                  <a:pt x="254696" y="1274524"/>
                  <a:pt x="509392" y="4176"/>
                  <a:pt x="764088" y="2088"/>
                </a:cubicBezTo>
                <a:cubicBezTo>
                  <a:pt x="1018784" y="0"/>
                  <a:pt x="1273480" y="1266173"/>
                  <a:pt x="1528176" y="2532346"/>
                </a:cubicBezTo>
              </a:path>
            </a:pathLst>
          </a:custGeom>
          <a:solidFill>
            <a:schemeClr val="accent1"/>
          </a:solidFill>
          <a:ln w="25400">
            <a:solidFill>
              <a:srgbClr val="00206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6" name="TextBox 1"/>
          <p:cNvSpPr txBox="1"/>
          <p:nvPr/>
        </p:nvSpPr>
        <p:spPr>
          <a:xfrm>
            <a:off x="539750" y="765175"/>
            <a:ext cx="5295900" cy="52228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练一练：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画出函数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y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=-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8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的图像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3248025" y="3284538"/>
            <a:ext cx="3097213" cy="3055937"/>
            <a:chOff x="5114" y="5173"/>
            <a:chExt cx="4878" cy="4811"/>
          </a:xfrm>
        </p:grpSpPr>
        <p:sp>
          <p:nvSpPr>
            <p:cNvPr id="10244" name="TextBox 103"/>
            <p:cNvSpPr txBox="1">
              <a:spLocks noChangeArrowheads="1"/>
            </p:cNvSpPr>
            <p:nvPr/>
          </p:nvSpPr>
          <p:spPr bwMode="auto">
            <a:xfrm>
              <a:off x="6929" y="5173"/>
              <a:ext cx="47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</a:rPr>
                <a:t>y</a:t>
              </a:r>
              <a:endParaRPr lang="zh-CN" altLang="en-US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245" name="组合 108"/>
            <p:cNvGrpSpPr/>
            <p:nvPr/>
          </p:nvGrpSpPr>
          <p:grpSpPr bwMode="auto">
            <a:xfrm>
              <a:off x="5114" y="5450"/>
              <a:ext cx="4878" cy="4535"/>
              <a:chOff x="5868144" y="3460938"/>
              <a:chExt cx="3096344" cy="2880320"/>
            </a:xfrm>
          </p:grpSpPr>
          <p:cxnSp>
            <p:nvCxnSpPr>
              <p:cNvPr id="10246" name="直接箭头连接符 68"/>
              <p:cNvCxnSpPr>
                <a:cxnSpLocks noChangeShapeType="1"/>
              </p:cNvCxnSpPr>
              <p:nvPr/>
            </p:nvCxnSpPr>
            <p:spPr bwMode="auto">
              <a:xfrm>
                <a:off x="5868144" y="3873574"/>
                <a:ext cx="2808312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7" name="直接箭头连接符 69"/>
              <p:cNvCxnSpPr>
                <a:cxnSpLocks noChangeShapeType="1"/>
              </p:cNvCxnSpPr>
              <p:nvPr/>
            </p:nvCxnSpPr>
            <p:spPr bwMode="auto">
              <a:xfrm flipV="1">
                <a:off x="7295778" y="3460938"/>
                <a:ext cx="0" cy="288032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8" name="直接连接符 70"/>
              <p:cNvCxnSpPr>
                <a:cxnSpLocks noChangeShapeType="1"/>
              </p:cNvCxnSpPr>
              <p:nvPr/>
            </p:nvCxnSpPr>
            <p:spPr bwMode="auto">
              <a:xfrm>
                <a:off x="7308304" y="3632498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49" name="直接连接符 73"/>
              <p:cNvCxnSpPr>
                <a:cxnSpLocks noChangeShapeType="1"/>
              </p:cNvCxnSpPr>
              <p:nvPr/>
            </p:nvCxnSpPr>
            <p:spPr bwMode="auto">
              <a:xfrm>
                <a:off x="7308304" y="5380102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0" name="直接连接符 74"/>
              <p:cNvCxnSpPr>
                <a:cxnSpLocks noChangeShapeType="1"/>
              </p:cNvCxnSpPr>
              <p:nvPr/>
            </p:nvCxnSpPr>
            <p:spPr bwMode="auto">
              <a:xfrm>
                <a:off x="7295778" y="5380102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1" name="直接连接符 75"/>
              <p:cNvCxnSpPr>
                <a:cxnSpLocks noChangeShapeType="1"/>
              </p:cNvCxnSpPr>
              <p:nvPr/>
            </p:nvCxnSpPr>
            <p:spPr bwMode="auto">
              <a:xfrm>
                <a:off x="7308304" y="5126500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2" name="直接连接符 76"/>
              <p:cNvCxnSpPr>
                <a:cxnSpLocks noChangeShapeType="1"/>
              </p:cNvCxnSpPr>
              <p:nvPr/>
            </p:nvCxnSpPr>
            <p:spPr bwMode="auto">
              <a:xfrm>
                <a:off x="7295778" y="4876046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3" name="直接连接符 77"/>
              <p:cNvCxnSpPr>
                <a:cxnSpLocks noChangeShapeType="1"/>
              </p:cNvCxnSpPr>
              <p:nvPr/>
            </p:nvCxnSpPr>
            <p:spPr bwMode="auto">
              <a:xfrm>
                <a:off x="7308304" y="4876046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4" name="直接连接符 78"/>
              <p:cNvCxnSpPr>
                <a:cxnSpLocks noChangeShapeType="1"/>
              </p:cNvCxnSpPr>
              <p:nvPr/>
            </p:nvCxnSpPr>
            <p:spPr bwMode="auto">
              <a:xfrm>
                <a:off x="7295778" y="4622444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5" name="直接连接符 79"/>
              <p:cNvCxnSpPr>
                <a:cxnSpLocks noChangeShapeType="1"/>
              </p:cNvCxnSpPr>
              <p:nvPr/>
            </p:nvCxnSpPr>
            <p:spPr bwMode="auto">
              <a:xfrm>
                <a:off x="7308304" y="4371990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6" name="直接连接符 80"/>
              <p:cNvCxnSpPr>
                <a:cxnSpLocks noChangeShapeType="1"/>
              </p:cNvCxnSpPr>
              <p:nvPr/>
            </p:nvCxnSpPr>
            <p:spPr bwMode="auto">
              <a:xfrm>
                <a:off x="7308304" y="4118388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7" name="直接连接符 81"/>
              <p:cNvCxnSpPr>
                <a:cxnSpLocks noChangeShapeType="1"/>
              </p:cNvCxnSpPr>
              <p:nvPr/>
            </p:nvCxnSpPr>
            <p:spPr bwMode="auto">
              <a:xfrm>
                <a:off x="7295778" y="3867934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8" name="直接连接符 82"/>
              <p:cNvCxnSpPr>
                <a:cxnSpLocks noChangeShapeType="1"/>
              </p:cNvCxnSpPr>
              <p:nvPr/>
            </p:nvCxnSpPr>
            <p:spPr bwMode="auto">
              <a:xfrm>
                <a:off x="7524328" y="372326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59" name="直接连接符 83"/>
              <p:cNvCxnSpPr>
                <a:cxnSpLocks noChangeShapeType="1"/>
              </p:cNvCxnSpPr>
              <p:nvPr/>
            </p:nvCxnSpPr>
            <p:spPr bwMode="auto">
              <a:xfrm>
                <a:off x="7752878" y="371703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0" name="直接连接符 84"/>
              <p:cNvCxnSpPr>
                <a:cxnSpLocks noChangeShapeType="1"/>
              </p:cNvCxnSpPr>
              <p:nvPr/>
            </p:nvCxnSpPr>
            <p:spPr bwMode="auto">
              <a:xfrm>
                <a:off x="7524328" y="3753036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1" name="直接连接符 85"/>
              <p:cNvCxnSpPr>
                <a:cxnSpLocks noChangeShapeType="1"/>
              </p:cNvCxnSpPr>
              <p:nvPr/>
            </p:nvCxnSpPr>
            <p:spPr bwMode="auto">
              <a:xfrm>
                <a:off x="7752878" y="372326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2" name="直接连接符 86"/>
              <p:cNvCxnSpPr>
                <a:cxnSpLocks noChangeShapeType="1"/>
              </p:cNvCxnSpPr>
              <p:nvPr/>
            </p:nvCxnSpPr>
            <p:spPr bwMode="auto">
              <a:xfrm>
                <a:off x="7981428" y="371703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3" name="直接连接符 87"/>
              <p:cNvCxnSpPr>
                <a:cxnSpLocks noChangeShapeType="1"/>
              </p:cNvCxnSpPr>
              <p:nvPr/>
            </p:nvCxnSpPr>
            <p:spPr bwMode="auto">
              <a:xfrm>
                <a:off x="7990806" y="3735788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4" name="直接连接符 88"/>
              <p:cNvCxnSpPr>
                <a:cxnSpLocks noChangeShapeType="1"/>
              </p:cNvCxnSpPr>
              <p:nvPr/>
            </p:nvCxnSpPr>
            <p:spPr bwMode="auto">
              <a:xfrm>
                <a:off x="8219356" y="3729558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5" name="直接连接符 89"/>
              <p:cNvCxnSpPr>
                <a:cxnSpLocks noChangeShapeType="1"/>
              </p:cNvCxnSpPr>
              <p:nvPr/>
            </p:nvCxnSpPr>
            <p:spPr bwMode="auto">
              <a:xfrm>
                <a:off x="6613276" y="3738936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6" name="直接连接符 90"/>
              <p:cNvCxnSpPr>
                <a:cxnSpLocks noChangeShapeType="1"/>
              </p:cNvCxnSpPr>
              <p:nvPr/>
            </p:nvCxnSpPr>
            <p:spPr bwMode="auto">
              <a:xfrm>
                <a:off x="6841826" y="3738936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7" name="直接连接符 91"/>
              <p:cNvCxnSpPr>
                <a:cxnSpLocks noChangeShapeType="1"/>
              </p:cNvCxnSpPr>
              <p:nvPr/>
            </p:nvCxnSpPr>
            <p:spPr bwMode="auto">
              <a:xfrm>
                <a:off x="7079754" y="375146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68" name="TextBox 92"/>
              <p:cNvSpPr txBox="1">
                <a:spLocks noChangeArrowheads="1"/>
              </p:cNvSpPr>
              <p:nvPr/>
            </p:nvSpPr>
            <p:spPr bwMode="auto">
              <a:xfrm>
                <a:off x="7568136" y="3779662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latin typeface="Times New Roman" panose="02020603050405020304" pitchFamily="18" charset="0"/>
                  </a:rPr>
                  <a:t>2</a:t>
                </a:r>
                <a:endParaRPr lang="zh-CN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69" name="TextBox 93"/>
              <p:cNvSpPr txBox="1">
                <a:spLocks noChangeArrowheads="1"/>
              </p:cNvSpPr>
              <p:nvPr/>
            </p:nvSpPr>
            <p:spPr bwMode="auto">
              <a:xfrm>
                <a:off x="8050466" y="3767136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latin typeface="Times New Roman" panose="02020603050405020304" pitchFamily="18" charset="0"/>
                  </a:rPr>
                  <a:t>4</a:t>
                </a:r>
                <a:endParaRPr lang="zh-CN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70" name="TextBox 94"/>
              <p:cNvSpPr txBox="1">
                <a:spLocks noChangeArrowheads="1"/>
              </p:cNvSpPr>
              <p:nvPr/>
            </p:nvSpPr>
            <p:spPr bwMode="auto">
              <a:xfrm>
                <a:off x="6622654" y="3776514"/>
                <a:ext cx="3978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</a:rPr>
                  <a:t>-2</a:t>
                </a:r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271" name="直接连接符 95"/>
              <p:cNvCxnSpPr>
                <a:cxnSpLocks noChangeShapeType="1"/>
              </p:cNvCxnSpPr>
              <p:nvPr/>
            </p:nvCxnSpPr>
            <p:spPr bwMode="auto">
              <a:xfrm>
                <a:off x="6384726" y="375146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72" name="直接连接符 96"/>
              <p:cNvCxnSpPr>
                <a:cxnSpLocks noChangeShapeType="1"/>
              </p:cNvCxnSpPr>
              <p:nvPr/>
            </p:nvCxnSpPr>
            <p:spPr bwMode="auto">
              <a:xfrm>
                <a:off x="6613276" y="3751462"/>
                <a:ext cx="0" cy="1440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73" name="TextBox 97"/>
              <p:cNvSpPr txBox="1">
                <a:spLocks noChangeArrowheads="1"/>
              </p:cNvSpPr>
              <p:nvPr/>
            </p:nvSpPr>
            <p:spPr bwMode="auto">
              <a:xfrm>
                <a:off x="6165554" y="3757758"/>
                <a:ext cx="3978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</a:rPr>
                  <a:t>-4</a:t>
                </a:r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74" name="TextBox 98"/>
              <p:cNvSpPr txBox="1">
                <a:spLocks noChangeArrowheads="1"/>
              </p:cNvSpPr>
              <p:nvPr/>
            </p:nvSpPr>
            <p:spPr bwMode="auto">
              <a:xfrm>
                <a:off x="6995398" y="3789696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latin typeface="Times New Roman" panose="02020603050405020304" pitchFamily="18" charset="0"/>
                  </a:rPr>
                  <a:t>0</a:t>
                </a:r>
                <a:endParaRPr lang="zh-CN" alt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75" name="TextBox 99"/>
              <p:cNvSpPr txBox="1">
                <a:spLocks noChangeArrowheads="1"/>
              </p:cNvSpPr>
              <p:nvPr/>
            </p:nvSpPr>
            <p:spPr bwMode="auto">
              <a:xfrm>
                <a:off x="6913834" y="4424586"/>
                <a:ext cx="3978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</a:rPr>
                  <a:t>-3</a:t>
                </a:r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76" name="TextBox 100"/>
              <p:cNvSpPr txBox="1">
                <a:spLocks noChangeArrowheads="1"/>
              </p:cNvSpPr>
              <p:nvPr/>
            </p:nvSpPr>
            <p:spPr bwMode="auto">
              <a:xfrm>
                <a:off x="6901308" y="5189130"/>
                <a:ext cx="3978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</a:rPr>
                  <a:t>-6</a:t>
                </a:r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77" name="TextBox 101"/>
              <p:cNvSpPr txBox="1">
                <a:spLocks noChangeArrowheads="1"/>
              </p:cNvSpPr>
              <p:nvPr/>
            </p:nvSpPr>
            <p:spPr bwMode="auto">
              <a:xfrm>
                <a:off x="6960968" y="5927376"/>
                <a:ext cx="39786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</a:rPr>
                  <a:t>-9</a:t>
                </a:r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78" name="TextBox 102"/>
              <p:cNvSpPr txBox="1">
                <a:spLocks noChangeArrowheads="1"/>
              </p:cNvSpPr>
              <p:nvPr/>
            </p:nvSpPr>
            <p:spPr bwMode="auto">
              <a:xfrm>
                <a:off x="8651582" y="3717032"/>
                <a:ext cx="31290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>
                    <a:latin typeface="Times New Roman" panose="02020603050405020304" pitchFamily="18" charset="0"/>
                  </a:rPr>
                  <a:t>x</a:t>
                </a:r>
                <a:endParaRPr lang="zh-CN" altLang="en-US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279" name="直接连接符 104"/>
              <p:cNvCxnSpPr>
                <a:cxnSpLocks noChangeShapeType="1"/>
              </p:cNvCxnSpPr>
              <p:nvPr/>
            </p:nvCxnSpPr>
            <p:spPr bwMode="auto">
              <a:xfrm>
                <a:off x="7295778" y="6140252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80" name="直接连接符 105"/>
              <p:cNvCxnSpPr>
                <a:cxnSpLocks noChangeShapeType="1"/>
              </p:cNvCxnSpPr>
              <p:nvPr/>
            </p:nvCxnSpPr>
            <p:spPr bwMode="auto">
              <a:xfrm>
                <a:off x="7308304" y="5886650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81" name="直接连接符 106"/>
              <p:cNvCxnSpPr>
                <a:cxnSpLocks noChangeShapeType="1"/>
              </p:cNvCxnSpPr>
              <p:nvPr/>
            </p:nvCxnSpPr>
            <p:spPr bwMode="auto">
              <a:xfrm>
                <a:off x="7308304" y="5636196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82" name="直接连接符 107"/>
              <p:cNvCxnSpPr>
                <a:cxnSpLocks noChangeShapeType="1"/>
              </p:cNvCxnSpPr>
              <p:nvPr/>
            </p:nvCxnSpPr>
            <p:spPr bwMode="auto">
              <a:xfrm>
                <a:off x="7295778" y="5382594"/>
                <a:ext cx="1440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5479" name="椭圆 109"/>
          <p:cNvSpPr>
            <a:spLocks noChangeArrowheads="1"/>
          </p:cNvSpPr>
          <p:nvPr/>
        </p:nvSpPr>
        <p:spPr bwMode="auto">
          <a:xfrm>
            <a:off x="3897313" y="60801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80" name="椭圆 110"/>
          <p:cNvSpPr>
            <a:spLocks noChangeArrowheads="1"/>
          </p:cNvSpPr>
          <p:nvPr/>
        </p:nvSpPr>
        <p:spPr bwMode="auto">
          <a:xfrm>
            <a:off x="4171950" y="47974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81" name="椭圆 111"/>
          <p:cNvSpPr>
            <a:spLocks noChangeArrowheads="1"/>
          </p:cNvSpPr>
          <p:nvPr/>
        </p:nvSpPr>
        <p:spPr bwMode="auto">
          <a:xfrm>
            <a:off x="4413250" y="404018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82" name="椭圆 112"/>
          <p:cNvSpPr>
            <a:spLocks noChangeArrowheads="1"/>
          </p:cNvSpPr>
          <p:nvPr/>
        </p:nvSpPr>
        <p:spPr bwMode="auto">
          <a:xfrm>
            <a:off x="4594225" y="3789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83" name="椭圆 113"/>
          <p:cNvSpPr>
            <a:spLocks noChangeArrowheads="1"/>
          </p:cNvSpPr>
          <p:nvPr/>
        </p:nvSpPr>
        <p:spPr bwMode="auto">
          <a:xfrm>
            <a:off x="4832350" y="401796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84" name="椭圆 114"/>
          <p:cNvSpPr>
            <a:spLocks noChangeArrowheads="1"/>
          </p:cNvSpPr>
          <p:nvPr/>
        </p:nvSpPr>
        <p:spPr bwMode="auto">
          <a:xfrm>
            <a:off x="5054600" y="48069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85" name="椭圆 115"/>
          <p:cNvSpPr>
            <a:spLocks noChangeArrowheads="1"/>
          </p:cNvSpPr>
          <p:nvPr/>
        </p:nvSpPr>
        <p:spPr bwMode="auto">
          <a:xfrm>
            <a:off x="5340350" y="60801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8" name="Group 43"/>
          <p:cNvGraphicFramePr>
            <a:graphicFrameLocks noGrp="1"/>
          </p:cNvGraphicFramePr>
          <p:nvPr/>
        </p:nvGraphicFramePr>
        <p:xfrm>
          <a:off x="539750" y="1555750"/>
          <a:ext cx="8081963" cy="1439863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1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…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隶书" panose="020105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y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=-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x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2</a:t>
                      </a:r>
                      <a:endParaRPr kumimoji="0" lang="en-US" altLang="zh-CN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隶书" panose="020105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1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…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隶书" panose="020105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-9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-9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1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9" grpId="0" bldLvl="0" animBg="1"/>
      <p:bldP spid="15480" grpId="0" bldLvl="0" animBg="1"/>
      <p:bldP spid="15481" grpId="0" bldLvl="0" animBg="1"/>
      <p:bldP spid="15482" grpId="0" bldLvl="0" animBg="1"/>
      <p:bldP spid="15483" grpId="0" bldLvl="0" animBg="1"/>
      <p:bldP spid="15483" grpId="1" bldLvl="0" animBg="1"/>
      <p:bldP spid="15484" grpId="0" bldLvl="0" animBg="1"/>
      <p:bldP spid="1548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47"/>
          <p:cNvSpPr txBox="1">
            <a:spLocks noChangeArrowheads="1"/>
          </p:cNvSpPr>
          <p:nvPr/>
        </p:nvSpPr>
        <p:spPr bwMode="auto">
          <a:xfrm>
            <a:off x="376238" y="1223963"/>
            <a:ext cx="82248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根据你以往学习函数图像性质的经验，说说二次函数</a:t>
            </a:r>
            <a:r>
              <a:rPr 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y=x</a:t>
            </a:r>
            <a:r>
              <a:rPr 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的图像有哪些性质，并与同伴交流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1266" name="Picture 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03850" y="2665413"/>
            <a:ext cx="282257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61"/>
          <p:cNvSpPr txBox="1">
            <a:spLocks noChangeArrowheads="1"/>
          </p:cNvSpPr>
          <p:nvPr/>
        </p:nvSpPr>
        <p:spPr bwMode="auto">
          <a:xfrm>
            <a:off x="8232775" y="5111750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1268" name="Text Box 63"/>
          <p:cNvSpPr txBox="1">
            <a:spLocks noChangeArrowheads="1"/>
          </p:cNvSpPr>
          <p:nvPr/>
        </p:nvSpPr>
        <p:spPr bwMode="auto">
          <a:xfrm>
            <a:off x="6692900" y="5197475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269" name="Freeform 64"/>
          <p:cNvSpPr>
            <a:spLocks noChangeArrowheads="1"/>
          </p:cNvSpPr>
          <p:nvPr/>
        </p:nvSpPr>
        <p:spPr bwMode="auto">
          <a:xfrm>
            <a:off x="5951538" y="2541588"/>
            <a:ext cx="1552575" cy="2774950"/>
          </a:xfrm>
          <a:custGeom>
            <a:avLst/>
            <a:gdLst>
              <a:gd name="T0" fmla="*/ 24 w 1506"/>
              <a:gd name="T1" fmla="*/ 144 h 2520"/>
              <a:gd name="T2" fmla="*/ 48 w 1506"/>
              <a:gd name="T3" fmla="*/ 306 h 2520"/>
              <a:gd name="T4" fmla="*/ 72 w 1506"/>
              <a:gd name="T5" fmla="*/ 456 h 2520"/>
              <a:gd name="T6" fmla="*/ 96 w 1506"/>
              <a:gd name="T7" fmla="*/ 606 h 2520"/>
              <a:gd name="T8" fmla="*/ 120 w 1506"/>
              <a:gd name="T9" fmla="*/ 750 h 2520"/>
              <a:gd name="T10" fmla="*/ 150 w 1506"/>
              <a:gd name="T11" fmla="*/ 888 h 2520"/>
              <a:gd name="T12" fmla="*/ 174 w 1506"/>
              <a:gd name="T13" fmla="*/ 1020 h 2520"/>
              <a:gd name="T14" fmla="*/ 198 w 1506"/>
              <a:gd name="T15" fmla="*/ 1146 h 2520"/>
              <a:gd name="T16" fmla="*/ 222 w 1506"/>
              <a:gd name="T17" fmla="*/ 1266 h 2520"/>
              <a:gd name="T18" fmla="*/ 246 w 1506"/>
              <a:gd name="T19" fmla="*/ 1380 h 2520"/>
              <a:gd name="T20" fmla="*/ 270 w 1506"/>
              <a:gd name="T21" fmla="*/ 1488 h 2520"/>
              <a:gd name="T22" fmla="*/ 300 w 1506"/>
              <a:gd name="T23" fmla="*/ 1596 h 2520"/>
              <a:gd name="T24" fmla="*/ 324 w 1506"/>
              <a:gd name="T25" fmla="*/ 1692 h 2520"/>
              <a:gd name="T26" fmla="*/ 348 w 1506"/>
              <a:gd name="T27" fmla="*/ 1788 h 2520"/>
              <a:gd name="T28" fmla="*/ 372 w 1506"/>
              <a:gd name="T29" fmla="*/ 1872 h 2520"/>
              <a:gd name="T30" fmla="*/ 396 w 1506"/>
              <a:gd name="T31" fmla="*/ 1956 h 2520"/>
              <a:gd name="T32" fmla="*/ 426 w 1506"/>
              <a:gd name="T33" fmla="*/ 2034 h 2520"/>
              <a:gd name="T34" fmla="*/ 450 w 1506"/>
              <a:gd name="T35" fmla="*/ 2100 h 2520"/>
              <a:gd name="T36" fmla="*/ 474 w 1506"/>
              <a:gd name="T37" fmla="*/ 2166 h 2520"/>
              <a:gd name="T38" fmla="*/ 498 w 1506"/>
              <a:gd name="T39" fmla="*/ 2226 h 2520"/>
              <a:gd name="T40" fmla="*/ 522 w 1506"/>
              <a:gd name="T41" fmla="*/ 2280 h 2520"/>
              <a:gd name="T42" fmla="*/ 546 w 1506"/>
              <a:gd name="T43" fmla="*/ 2328 h 2520"/>
              <a:gd name="T44" fmla="*/ 576 w 1506"/>
              <a:gd name="T45" fmla="*/ 2376 h 2520"/>
              <a:gd name="T46" fmla="*/ 600 w 1506"/>
              <a:gd name="T47" fmla="*/ 2412 h 2520"/>
              <a:gd name="T48" fmla="*/ 630 w 1506"/>
              <a:gd name="T49" fmla="*/ 2448 h 2520"/>
              <a:gd name="T50" fmla="*/ 654 w 1506"/>
              <a:gd name="T51" fmla="*/ 2472 h 2520"/>
              <a:gd name="T52" fmla="*/ 690 w 1506"/>
              <a:gd name="T53" fmla="*/ 2502 h 2520"/>
              <a:gd name="T54" fmla="*/ 732 w 1506"/>
              <a:gd name="T55" fmla="*/ 2520 h 2520"/>
              <a:gd name="T56" fmla="*/ 774 w 1506"/>
              <a:gd name="T57" fmla="*/ 2520 h 2520"/>
              <a:gd name="T58" fmla="*/ 816 w 1506"/>
              <a:gd name="T59" fmla="*/ 2508 h 2520"/>
              <a:gd name="T60" fmla="*/ 840 w 1506"/>
              <a:gd name="T61" fmla="*/ 2484 h 2520"/>
              <a:gd name="T62" fmla="*/ 870 w 1506"/>
              <a:gd name="T63" fmla="*/ 2466 h 2520"/>
              <a:gd name="T64" fmla="*/ 894 w 1506"/>
              <a:gd name="T65" fmla="*/ 2436 h 2520"/>
              <a:gd name="T66" fmla="*/ 924 w 1506"/>
              <a:gd name="T67" fmla="*/ 2394 h 2520"/>
              <a:gd name="T68" fmla="*/ 948 w 1506"/>
              <a:gd name="T69" fmla="*/ 2352 h 2520"/>
              <a:gd name="T70" fmla="*/ 978 w 1506"/>
              <a:gd name="T71" fmla="*/ 2310 h 2520"/>
              <a:gd name="T72" fmla="*/ 1002 w 1506"/>
              <a:gd name="T73" fmla="*/ 2256 h 2520"/>
              <a:gd name="T74" fmla="*/ 1026 w 1506"/>
              <a:gd name="T75" fmla="*/ 2202 h 2520"/>
              <a:gd name="T76" fmla="*/ 1050 w 1506"/>
              <a:gd name="T77" fmla="*/ 2136 h 2520"/>
              <a:gd name="T78" fmla="*/ 1074 w 1506"/>
              <a:gd name="T79" fmla="*/ 2070 h 2520"/>
              <a:gd name="T80" fmla="*/ 1098 w 1506"/>
              <a:gd name="T81" fmla="*/ 1998 h 2520"/>
              <a:gd name="T82" fmla="*/ 1128 w 1506"/>
              <a:gd name="T83" fmla="*/ 1920 h 2520"/>
              <a:gd name="T84" fmla="*/ 1152 w 1506"/>
              <a:gd name="T85" fmla="*/ 1830 h 2520"/>
              <a:gd name="T86" fmla="*/ 1176 w 1506"/>
              <a:gd name="T87" fmla="*/ 1740 h 2520"/>
              <a:gd name="T88" fmla="*/ 1200 w 1506"/>
              <a:gd name="T89" fmla="*/ 1644 h 2520"/>
              <a:gd name="T90" fmla="*/ 1224 w 1506"/>
              <a:gd name="T91" fmla="*/ 1548 h 2520"/>
              <a:gd name="T92" fmla="*/ 1254 w 1506"/>
              <a:gd name="T93" fmla="*/ 1440 h 2520"/>
              <a:gd name="T94" fmla="*/ 1278 w 1506"/>
              <a:gd name="T95" fmla="*/ 1326 h 2520"/>
              <a:gd name="T96" fmla="*/ 1302 w 1506"/>
              <a:gd name="T97" fmla="*/ 1206 h 2520"/>
              <a:gd name="T98" fmla="*/ 1326 w 1506"/>
              <a:gd name="T99" fmla="*/ 1086 h 2520"/>
              <a:gd name="T100" fmla="*/ 1350 w 1506"/>
              <a:gd name="T101" fmla="*/ 954 h 2520"/>
              <a:gd name="T102" fmla="*/ 1374 w 1506"/>
              <a:gd name="T103" fmla="*/ 822 h 2520"/>
              <a:gd name="T104" fmla="*/ 1404 w 1506"/>
              <a:gd name="T105" fmla="*/ 684 h 2520"/>
              <a:gd name="T106" fmla="*/ 1428 w 1506"/>
              <a:gd name="T107" fmla="*/ 534 h 2520"/>
              <a:gd name="T108" fmla="*/ 1452 w 1506"/>
              <a:gd name="T109" fmla="*/ 384 h 2520"/>
              <a:gd name="T110" fmla="*/ 1476 w 1506"/>
              <a:gd name="T111" fmla="*/ 228 h 2520"/>
              <a:gd name="T112" fmla="*/ 1500 w 1506"/>
              <a:gd name="T113" fmla="*/ 66 h 2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06" h="2520">
                <a:moveTo>
                  <a:pt x="0" y="0"/>
                </a:moveTo>
                <a:lnTo>
                  <a:pt x="6" y="24"/>
                </a:lnTo>
                <a:lnTo>
                  <a:pt x="6" y="48"/>
                </a:lnTo>
                <a:lnTo>
                  <a:pt x="12" y="72"/>
                </a:lnTo>
                <a:lnTo>
                  <a:pt x="12" y="96"/>
                </a:lnTo>
                <a:lnTo>
                  <a:pt x="18" y="120"/>
                </a:lnTo>
                <a:lnTo>
                  <a:pt x="24" y="144"/>
                </a:lnTo>
                <a:lnTo>
                  <a:pt x="24" y="168"/>
                </a:lnTo>
                <a:lnTo>
                  <a:pt x="30" y="192"/>
                </a:lnTo>
                <a:lnTo>
                  <a:pt x="30" y="216"/>
                </a:lnTo>
                <a:lnTo>
                  <a:pt x="36" y="234"/>
                </a:lnTo>
                <a:lnTo>
                  <a:pt x="42" y="258"/>
                </a:lnTo>
                <a:lnTo>
                  <a:pt x="42" y="282"/>
                </a:lnTo>
                <a:lnTo>
                  <a:pt x="48" y="306"/>
                </a:lnTo>
                <a:lnTo>
                  <a:pt x="48" y="324"/>
                </a:lnTo>
                <a:lnTo>
                  <a:pt x="54" y="348"/>
                </a:lnTo>
                <a:lnTo>
                  <a:pt x="60" y="372"/>
                </a:lnTo>
                <a:lnTo>
                  <a:pt x="60" y="390"/>
                </a:lnTo>
                <a:lnTo>
                  <a:pt x="66" y="414"/>
                </a:lnTo>
                <a:lnTo>
                  <a:pt x="66" y="438"/>
                </a:lnTo>
                <a:lnTo>
                  <a:pt x="72" y="456"/>
                </a:lnTo>
                <a:lnTo>
                  <a:pt x="78" y="480"/>
                </a:lnTo>
                <a:lnTo>
                  <a:pt x="78" y="498"/>
                </a:lnTo>
                <a:lnTo>
                  <a:pt x="84" y="522"/>
                </a:lnTo>
                <a:lnTo>
                  <a:pt x="84" y="546"/>
                </a:lnTo>
                <a:lnTo>
                  <a:pt x="90" y="564"/>
                </a:lnTo>
                <a:lnTo>
                  <a:pt x="96" y="588"/>
                </a:lnTo>
                <a:lnTo>
                  <a:pt x="96" y="606"/>
                </a:lnTo>
                <a:lnTo>
                  <a:pt x="102" y="630"/>
                </a:lnTo>
                <a:lnTo>
                  <a:pt x="102" y="648"/>
                </a:lnTo>
                <a:lnTo>
                  <a:pt x="108" y="666"/>
                </a:lnTo>
                <a:lnTo>
                  <a:pt x="114" y="690"/>
                </a:lnTo>
                <a:lnTo>
                  <a:pt x="114" y="708"/>
                </a:lnTo>
                <a:lnTo>
                  <a:pt x="120" y="732"/>
                </a:lnTo>
                <a:lnTo>
                  <a:pt x="120" y="750"/>
                </a:lnTo>
                <a:lnTo>
                  <a:pt x="126" y="768"/>
                </a:lnTo>
                <a:lnTo>
                  <a:pt x="132" y="792"/>
                </a:lnTo>
                <a:lnTo>
                  <a:pt x="132" y="810"/>
                </a:lnTo>
                <a:lnTo>
                  <a:pt x="138" y="828"/>
                </a:lnTo>
                <a:lnTo>
                  <a:pt x="138" y="846"/>
                </a:lnTo>
                <a:lnTo>
                  <a:pt x="144" y="870"/>
                </a:lnTo>
                <a:lnTo>
                  <a:pt x="150" y="888"/>
                </a:lnTo>
                <a:lnTo>
                  <a:pt x="150" y="906"/>
                </a:lnTo>
                <a:lnTo>
                  <a:pt x="156" y="924"/>
                </a:lnTo>
                <a:lnTo>
                  <a:pt x="156" y="942"/>
                </a:lnTo>
                <a:lnTo>
                  <a:pt x="162" y="960"/>
                </a:lnTo>
                <a:lnTo>
                  <a:pt x="168" y="984"/>
                </a:lnTo>
                <a:lnTo>
                  <a:pt x="168" y="1002"/>
                </a:lnTo>
                <a:lnTo>
                  <a:pt x="174" y="1020"/>
                </a:lnTo>
                <a:lnTo>
                  <a:pt x="174" y="1038"/>
                </a:lnTo>
                <a:lnTo>
                  <a:pt x="180" y="1056"/>
                </a:lnTo>
                <a:lnTo>
                  <a:pt x="186" y="1074"/>
                </a:lnTo>
                <a:lnTo>
                  <a:pt x="186" y="1092"/>
                </a:lnTo>
                <a:lnTo>
                  <a:pt x="192" y="1110"/>
                </a:lnTo>
                <a:lnTo>
                  <a:pt x="192" y="1128"/>
                </a:lnTo>
                <a:lnTo>
                  <a:pt x="198" y="1146"/>
                </a:lnTo>
                <a:lnTo>
                  <a:pt x="204" y="1164"/>
                </a:lnTo>
                <a:lnTo>
                  <a:pt x="204" y="1182"/>
                </a:lnTo>
                <a:lnTo>
                  <a:pt x="210" y="1200"/>
                </a:lnTo>
                <a:lnTo>
                  <a:pt x="210" y="1212"/>
                </a:lnTo>
                <a:lnTo>
                  <a:pt x="216" y="1230"/>
                </a:lnTo>
                <a:lnTo>
                  <a:pt x="222" y="1248"/>
                </a:lnTo>
                <a:lnTo>
                  <a:pt x="222" y="1266"/>
                </a:lnTo>
                <a:lnTo>
                  <a:pt x="228" y="1284"/>
                </a:lnTo>
                <a:lnTo>
                  <a:pt x="228" y="1302"/>
                </a:lnTo>
                <a:lnTo>
                  <a:pt x="234" y="1314"/>
                </a:lnTo>
                <a:lnTo>
                  <a:pt x="234" y="1332"/>
                </a:lnTo>
                <a:lnTo>
                  <a:pt x="240" y="1350"/>
                </a:lnTo>
                <a:lnTo>
                  <a:pt x="246" y="1362"/>
                </a:lnTo>
                <a:lnTo>
                  <a:pt x="246" y="1380"/>
                </a:lnTo>
                <a:lnTo>
                  <a:pt x="252" y="1398"/>
                </a:lnTo>
                <a:lnTo>
                  <a:pt x="252" y="1410"/>
                </a:lnTo>
                <a:lnTo>
                  <a:pt x="258" y="1428"/>
                </a:lnTo>
                <a:lnTo>
                  <a:pt x="264" y="1446"/>
                </a:lnTo>
                <a:lnTo>
                  <a:pt x="264" y="1458"/>
                </a:lnTo>
                <a:lnTo>
                  <a:pt x="270" y="1476"/>
                </a:lnTo>
                <a:lnTo>
                  <a:pt x="270" y="1488"/>
                </a:lnTo>
                <a:lnTo>
                  <a:pt x="276" y="1506"/>
                </a:lnTo>
                <a:lnTo>
                  <a:pt x="282" y="1518"/>
                </a:lnTo>
                <a:lnTo>
                  <a:pt x="282" y="1536"/>
                </a:lnTo>
                <a:lnTo>
                  <a:pt x="288" y="1548"/>
                </a:lnTo>
                <a:lnTo>
                  <a:pt x="288" y="1566"/>
                </a:lnTo>
                <a:lnTo>
                  <a:pt x="294" y="1578"/>
                </a:lnTo>
                <a:lnTo>
                  <a:pt x="300" y="1596"/>
                </a:lnTo>
                <a:lnTo>
                  <a:pt x="300" y="1608"/>
                </a:lnTo>
                <a:lnTo>
                  <a:pt x="306" y="1626"/>
                </a:lnTo>
                <a:lnTo>
                  <a:pt x="306" y="1638"/>
                </a:lnTo>
                <a:lnTo>
                  <a:pt x="312" y="1650"/>
                </a:lnTo>
                <a:lnTo>
                  <a:pt x="318" y="1668"/>
                </a:lnTo>
                <a:lnTo>
                  <a:pt x="318" y="1680"/>
                </a:lnTo>
                <a:lnTo>
                  <a:pt x="324" y="1692"/>
                </a:lnTo>
                <a:lnTo>
                  <a:pt x="324" y="1704"/>
                </a:lnTo>
                <a:lnTo>
                  <a:pt x="330" y="1722"/>
                </a:lnTo>
                <a:lnTo>
                  <a:pt x="336" y="1734"/>
                </a:lnTo>
                <a:lnTo>
                  <a:pt x="336" y="1746"/>
                </a:lnTo>
                <a:lnTo>
                  <a:pt x="342" y="1758"/>
                </a:lnTo>
                <a:lnTo>
                  <a:pt x="342" y="1776"/>
                </a:lnTo>
                <a:lnTo>
                  <a:pt x="348" y="1788"/>
                </a:lnTo>
                <a:lnTo>
                  <a:pt x="354" y="1800"/>
                </a:lnTo>
                <a:lnTo>
                  <a:pt x="354" y="1812"/>
                </a:lnTo>
                <a:lnTo>
                  <a:pt x="360" y="1824"/>
                </a:lnTo>
                <a:lnTo>
                  <a:pt x="360" y="1836"/>
                </a:lnTo>
                <a:lnTo>
                  <a:pt x="366" y="1848"/>
                </a:lnTo>
                <a:lnTo>
                  <a:pt x="372" y="1860"/>
                </a:lnTo>
                <a:lnTo>
                  <a:pt x="372" y="1872"/>
                </a:lnTo>
                <a:lnTo>
                  <a:pt x="378" y="1884"/>
                </a:lnTo>
                <a:lnTo>
                  <a:pt x="378" y="1896"/>
                </a:lnTo>
                <a:lnTo>
                  <a:pt x="384" y="1908"/>
                </a:lnTo>
                <a:lnTo>
                  <a:pt x="390" y="1920"/>
                </a:lnTo>
                <a:lnTo>
                  <a:pt x="390" y="1932"/>
                </a:lnTo>
                <a:lnTo>
                  <a:pt x="396" y="1944"/>
                </a:lnTo>
                <a:lnTo>
                  <a:pt x="396" y="1956"/>
                </a:lnTo>
                <a:lnTo>
                  <a:pt x="402" y="1968"/>
                </a:lnTo>
                <a:lnTo>
                  <a:pt x="408" y="1980"/>
                </a:lnTo>
                <a:lnTo>
                  <a:pt x="408" y="1992"/>
                </a:lnTo>
                <a:lnTo>
                  <a:pt x="414" y="1998"/>
                </a:lnTo>
                <a:lnTo>
                  <a:pt x="414" y="2010"/>
                </a:lnTo>
                <a:lnTo>
                  <a:pt x="420" y="2022"/>
                </a:lnTo>
                <a:lnTo>
                  <a:pt x="426" y="2034"/>
                </a:lnTo>
                <a:lnTo>
                  <a:pt x="426" y="2040"/>
                </a:lnTo>
                <a:lnTo>
                  <a:pt x="432" y="2052"/>
                </a:lnTo>
                <a:lnTo>
                  <a:pt x="432" y="2064"/>
                </a:lnTo>
                <a:lnTo>
                  <a:pt x="438" y="2076"/>
                </a:lnTo>
                <a:lnTo>
                  <a:pt x="444" y="2082"/>
                </a:lnTo>
                <a:lnTo>
                  <a:pt x="444" y="2094"/>
                </a:lnTo>
                <a:lnTo>
                  <a:pt x="450" y="2100"/>
                </a:lnTo>
                <a:lnTo>
                  <a:pt x="450" y="2112"/>
                </a:lnTo>
                <a:lnTo>
                  <a:pt x="456" y="2124"/>
                </a:lnTo>
                <a:lnTo>
                  <a:pt x="462" y="2130"/>
                </a:lnTo>
                <a:lnTo>
                  <a:pt x="462" y="2142"/>
                </a:lnTo>
                <a:lnTo>
                  <a:pt x="468" y="2148"/>
                </a:lnTo>
                <a:lnTo>
                  <a:pt x="468" y="2160"/>
                </a:lnTo>
                <a:lnTo>
                  <a:pt x="474" y="2166"/>
                </a:lnTo>
                <a:lnTo>
                  <a:pt x="480" y="2178"/>
                </a:lnTo>
                <a:lnTo>
                  <a:pt x="480" y="2184"/>
                </a:lnTo>
                <a:lnTo>
                  <a:pt x="486" y="2196"/>
                </a:lnTo>
                <a:lnTo>
                  <a:pt x="486" y="2202"/>
                </a:lnTo>
                <a:lnTo>
                  <a:pt x="492" y="2214"/>
                </a:lnTo>
                <a:lnTo>
                  <a:pt x="498" y="2220"/>
                </a:lnTo>
                <a:lnTo>
                  <a:pt x="498" y="2226"/>
                </a:lnTo>
                <a:lnTo>
                  <a:pt x="504" y="2238"/>
                </a:lnTo>
                <a:lnTo>
                  <a:pt x="504" y="2244"/>
                </a:lnTo>
                <a:lnTo>
                  <a:pt x="510" y="2250"/>
                </a:lnTo>
                <a:lnTo>
                  <a:pt x="510" y="2262"/>
                </a:lnTo>
                <a:lnTo>
                  <a:pt x="516" y="2268"/>
                </a:lnTo>
                <a:lnTo>
                  <a:pt x="522" y="2274"/>
                </a:lnTo>
                <a:lnTo>
                  <a:pt x="522" y="2280"/>
                </a:lnTo>
                <a:lnTo>
                  <a:pt x="528" y="2292"/>
                </a:lnTo>
                <a:lnTo>
                  <a:pt x="528" y="2298"/>
                </a:lnTo>
                <a:lnTo>
                  <a:pt x="534" y="2304"/>
                </a:lnTo>
                <a:lnTo>
                  <a:pt x="540" y="2310"/>
                </a:lnTo>
                <a:lnTo>
                  <a:pt x="540" y="2316"/>
                </a:lnTo>
                <a:lnTo>
                  <a:pt x="546" y="2322"/>
                </a:lnTo>
                <a:lnTo>
                  <a:pt x="546" y="2328"/>
                </a:lnTo>
                <a:lnTo>
                  <a:pt x="552" y="2340"/>
                </a:lnTo>
                <a:lnTo>
                  <a:pt x="558" y="2346"/>
                </a:lnTo>
                <a:lnTo>
                  <a:pt x="558" y="2352"/>
                </a:lnTo>
                <a:lnTo>
                  <a:pt x="564" y="2358"/>
                </a:lnTo>
                <a:lnTo>
                  <a:pt x="564" y="2364"/>
                </a:lnTo>
                <a:lnTo>
                  <a:pt x="570" y="2370"/>
                </a:lnTo>
                <a:lnTo>
                  <a:pt x="576" y="2376"/>
                </a:lnTo>
                <a:lnTo>
                  <a:pt x="576" y="2382"/>
                </a:lnTo>
                <a:lnTo>
                  <a:pt x="582" y="2382"/>
                </a:lnTo>
                <a:lnTo>
                  <a:pt x="582" y="2388"/>
                </a:lnTo>
                <a:lnTo>
                  <a:pt x="588" y="2394"/>
                </a:lnTo>
                <a:lnTo>
                  <a:pt x="594" y="2400"/>
                </a:lnTo>
                <a:lnTo>
                  <a:pt x="594" y="2406"/>
                </a:lnTo>
                <a:lnTo>
                  <a:pt x="600" y="2412"/>
                </a:lnTo>
                <a:lnTo>
                  <a:pt x="600" y="2418"/>
                </a:lnTo>
                <a:lnTo>
                  <a:pt x="606" y="2418"/>
                </a:lnTo>
                <a:lnTo>
                  <a:pt x="612" y="2424"/>
                </a:lnTo>
                <a:lnTo>
                  <a:pt x="612" y="2430"/>
                </a:lnTo>
                <a:lnTo>
                  <a:pt x="618" y="2436"/>
                </a:lnTo>
                <a:lnTo>
                  <a:pt x="624" y="2442"/>
                </a:lnTo>
                <a:lnTo>
                  <a:pt x="630" y="2448"/>
                </a:lnTo>
                <a:lnTo>
                  <a:pt x="630" y="2454"/>
                </a:lnTo>
                <a:lnTo>
                  <a:pt x="636" y="2454"/>
                </a:lnTo>
                <a:lnTo>
                  <a:pt x="636" y="2460"/>
                </a:lnTo>
                <a:lnTo>
                  <a:pt x="642" y="2460"/>
                </a:lnTo>
                <a:lnTo>
                  <a:pt x="648" y="2466"/>
                </a:lnTo>
                <a:lnTo>
                  <a:pt x="648" y="2472"/>
                </a:lnTo>
                <a:lnTo>
                  <a:pt x="654" y="2472"/>
                </a:lnTo>
                <a:lnTo>
                  <a:pt x="654" y="2478"/>
                </a:lnTo>
                <a:lnTo>
                  <a:pt x="660" y="2478"/>
                </a:lnTo>
                <a:lnTo>
                  <a:pt x="666" y="2484"/>
                </a:lnTo>
                <a:lnTo>
                  <a:pt x="672" y="2490"/>
                </a:lnTo>
                <a:lnTo>
                  <a:pt x="678" y="2496"/>
                </a:lnTo>
                <a:lnTo>
                  <a:pt x="684" y="2496"/>
                </a:lnTo>
                <a:lnTo>
                  <a:pt x="690" y="2502"/>
                </a:lnTo>
                <a:lnTo>
                  <a:pt x="696" y="2502"/>
                </a:lnTo>
                <a:lnTo>
                  <a:pt x="702" y="2508"/>
                </a:lnTo>
                <a:lnTo>
                  <a:pt x="708" y="2508"/>
                </a:lnTo>
                <a:lnTo>
                  <a:pt x="714" y="2514"/>
                </a:lnTo>
                <a:lnTo>
                  <a:pt x="720" y="2514"/>
                </a:lnTo>
                <a:lnTo>
                  <a:pt x="726" y="2514"/>
                </a:lnTo>
                <a:lnTo>
                  <a:pt x="732" y="2520"/>
                </a:lnTo>
                <a:lnTo>
                  <a:pt x="738" y="2520"/>
                </a:lnTo>
                <a:lnTo>
                  <a:pt x="744" y="2520"/>
                </a:lnTo>
                <a:lnTo>
                  <a:pt x="750" y="2520"/>
                </a:lnTo>
                <a:lnTo>
                  <a:pt x="756" y="2520"/>
                </a:lnTo>
                <a:lnTo>
                  <a:pt x="762" y="2520"/>
                </a:lnTo>
                <a:lnTo>
                  <a:pt x="768" y="2520"/>
                </a:lnTo>
                <a:lnTo>
                  <a:pt x="774" y="2520"/>
                </a:lnTo>
                <a:lnTo>
                  <a:pt x="780" y="2520"/>
                </a:lnTo>
                <a:lnTo>
                  <a:pt x="786" y="2514"/>
                </a:lnTo>
                <a:lnTo>
                  <a:pt x="792" y="2514"/>
                </a:lnTo>
                <a:lnTo>
                  <a:pt x="798" y="2514"/>
                </a:lnTo>
                <a:lnTo>
                  <a:pt x="804" y="2508"/>
                </a:lnTo>
                <a:lnTo>
                  <a:pt x="810" y="2508"/>
                </a:lnTo>
                <a:lnTo>
                  <a:pt x="816" y="2508"/>
                </a:lnTo>
                <a:lnTo>
                  <a:pt x="816" y="2502"/>
                </a:lnTo>
                <a:lnTo>
                  <a:pt x="822" y="2502"/>
                </a:lnTo>
                <a:lnTo>
                  <a:pt x="828" y="2496"/>
                </a:lnTo>
                <a:lnTo>
                  <a:pt x="834" y="2496"/>
                </a:lnTo>
                <a:lnTo>
                  <a:pt x="834" y="2490"/>
                </a:lnTo>
                <a:lnTo>
                  <a:pt x="840" y="2490"/>
                </a:lnTo>
                <a:lnTo>
                  <a:pt x="840" y="2484"/>
                </a:lnTo>
                <a:lnTo>
                  <a:pt x="846" y="2484"/>
                </a:lnTo>
                <a:lnTo>
                  <a:pt x="852" y="2484"/>
                </a:lnTo>
                <a:lnTo>
                  <a:pt x="852" y="2478"/>
                </a:lnTo>
                <a:lnTo>
                  <a:pt x="858" y="2478"/>
                </a:lnTo>
                <a:lnTo>
                  <a:pt x="858" y="2472"/>
                </a:lnTo>
                <a:lnTo>
                  <a:pt x="864" y="2466"/>
                </a:lnTo>
                <a:lnTo>
                  <a:pt x="870" y="2466"/>
                </a:lnTo>
                <a:lnTo>
                  <a:pt x="870" y="2460"/>
                </a:lnTo>
                <a:lnTo>
                  <a:pt x="876" y="2460"/>
                </a:lnTo>
                <a:lnTo>
                  <a:pt x="876" y="2454"/>
                </a:lnTo>
                <a:lnTo>
                  <a:pt x="882" y="2448"/>
                </a:lnTo>
                <a:lnTo>
                  <a:pt x="888" y="2448"/>
                </a:lnTo>
                <a:lnTo>
                  <a:pt x="888" y="2442"/>
                </a:lnTo>
                <a:lnTo>
                  <a:pt x="894" y="2436"/>
                </a:lnTo>
                <a:lnTo>
                  <a:pt x="900" y="2430"/>
                </a:lnTo>
                <a:lnTo>
                  <a:pt x="906" y="2424"/>
                </a:lnTo>
                <a:lnTo>
                  <a:pt x="906" y="2418"/>
                </a:lnTo>
                <a:lnTo>
                  <a:pt x="912" y="2412"/>
                </a:lnTo>
                <a:lnTo>
                  <a:pt x="918" y="2406"/>
                </a:lnTo>
                <a:lnTo>
                  <a:pt x="924" y="2400"/>
                </a:lnTo>
                <a:lnTo>
                  <a:pt x="924" y="2394"/>
                </a:lnTo>
                <a:lnTo>
                  <a:pt x="930" y="2388"/>
                </a:lnTo>
                <a:lnTo>
                  <a:pt x="930" y="2382"/>
                </a:lnTo>
                <a:lnTo>
                  <a:pt x="936" y="2376"/>
                </a:lnTo>
                <a:lnTo>
                  <a:pt x="942" y="2370"/>
                </a:lnTo>
                <a:lnTo>
                  <a:pt x="942" y="2364"/>
                </a:lnTo>
                <a:lnTo>
                  <a:pt x="948" y="2358"/>
                </a:lnTo>
                <a:lnTo>
                  <a:pt x="948" y="2352"/>
                </a:lnTo>
                <a:lnTo>
                  <a:pt x="954" y="2346"/>
                </a:lnTo>
                <a:lnTo>
                  <a:pt x="960" y="2340"/>
                </a:lnTo>
                <a:lnTo>
                  <a:pt x="960" y="2334"/>
                </a:lnTo>
                <a:lnTo>
                  <a:pt x="966" y="2328"/>
                </a:lnTo>
                <a:lnTo>
                  <a:pt x="966" y="2322"/>
                </a:lnTo>
                <a:lnTo>
                  <a:pt x="972" y="2316"/>
                </a:lnTo>
                <a:lnTo>
                  <a:pt x="978" y="2310"/>
                </a:lnTo>
                <a:lnTo>
                  <a:pt x="978" y="2304"/>
                </a:lnTo>
                <a:lnTo>
                  <a:pt x="984" y="2292"/>
                </a:lnTo>
                <a:lnTo>
                  <a:pt x="984" y="2286"/>
                </a:lnTo>
                <a:lnTo>
                  <a:pt x="990" y="2280"/>
                </a:lnTo>
                <a:lnTo>
                  <a:pt x="996" y="2274"/>
                </a:lnTo>
                <a:lnTo>
                  <a:pt x="996" y="2262"/>
                </a:lnTo>
                <a:lnTo>
                  <a:pt x="1002" y="2256"/>
                </a:lnTo>
                <a:lnTo>
                  <a:pt x="1002" y="2250"/>
                </a:lnTo>
                <a:lnTo>
                  <a:pt x="1008" y="2244"/>
                </a:lnTo>
                <a:lnTo>
                  <a:pt x="1014" y="2232"/>
                </a:lnTo>
                <a:lnTo>
                  <a:pt x="1014" y="2226"/>
                </a:lnTo>
                <a:lnTo>
                  <a:pt x="1020" y="2214"/>
                </a:lnTo>
                <a:lnTo>
                  <a:pt x="1020" y="2208"/>
                </a:lnTo>
                <a:lnTo>
                  <a:pt x="1026" y="2202"/>
                </a:lnTo>
                <a:lnTo>
                  <a:pt x="1026" y="2190"/>
                </a:lnTo>
                <a:lnTo>
                  <a:pt x="1032" y="2184"/>
                </a:lnTo>
                <a:lnTo>
                  <a:pt x="1038" y="2172"/>
                </a:lnTo>
                <a:lnTo>
                  <a:pt x="1038" y="2166"/>
                </a:lnTo>
                <a:lnTo>
                  <a:pt x="1044" y="2154"/>
                </a:lnTo>
                <a:lnTo>
                  <a:pt x="1044" y="2148"/>
                </a:lnTo>
                <a:lnTo>
                  <a:pt x="1050" y="2136"/>
                </a:lnTo>
                <a:lnTo>
                  <a:pt x="1056" y="2130"/>
                </a:lnTo>
                <a:lnTo>
                  <a:pt x="1056" y="2118"/>
                </a:lnTo>
                <a:lnTo>
                  <a:pt x="1062" y="2112"/>
                </a:lnTo>
                <a:lnTo>
                  <a:pt x="1062" y="2100"/>
                </a:lnTo>
                <a:lnTo>
                  <a:pt x="1068" y="2088"/>
                </a:lnTo>
                <a:lnTo>
                  <a:pt x="1074" y="2082"/>
                </a:lnTo>
                <a:lnTo>
                  <a:pt x="1074" y="2070"/>
                </a:lnTo>
                <a:lnTo>
                  <a:pt x="1080" y="2058"/>
                </a:lnTo>
                <a:lnTo>
                  <a:pt x="1080" y="2052"/>
                </a:lnTo>
                <a:lnTo>
                  <a:pt x="1086" y="2040"/>
                </a:lnTo>
                <a:lnTo>
                  <a:pt x="1092" y="2028"/>
                </a:lnTo>
                <a:lnTo>
                  <a:pt x="1092" y="2016"/>
                </a:lnTo>
                <a:lnTo>
                  <a:pt x="1098" y="2010"/>
                </a:lnTo>
                <a:lnTo>
                  <a:pt x="1098" y="1998"/>
                </a:lnTo>
                <a:lnTo>
                  <a:pt x="1104" y="1986"/>
                </a:lnTo>
                <a:lnTo>
                  <a:pt x="1110" y="1974"/>
                </a:lnTo>
                <a:lnTo>
                  <a:pt x="1110" y="1962"/>
                </a:lnTo>
                <a:lnTo>
                  <a:pt x="1116" y="1950"/>
                </a:lnTo>
                <a:lnTo>
                  <a:pt x="1116" y="1938"/>
                </a:lnTo>
                <a:lnTo>
                  <a:pt x="1122" y="1926"/>
                </a:lnTo>
                <a:lnTo>
                  <a:pt x="1128" y="1920"/>
                </a:lnTo>
                <a:lnTo>
                  <a:pt x="1128" y="1908"/>
                </a:lnTo>
                <a:lnTo>
                  <a:pt x="1134" y="1896"/>
                </a:lnTo>
                <a:lnTo>
                  <a:pt x="1134" y="1884"/>
                </a:lnTo>
                <a:lnTo>
                  <a:pt x="1140" y="1872"/>
                </a:lnTo>
                <a:lnTo>
                  <a:pt x="1146" y="1860"/>
                </a:lnTo>
                <a:lnTo>
                  <a:pt x="1146" y="1842"/>
                </a:lnTo>
                <a:lnTo>
                  <a:pt x="1152" y="1830"/>
                </a:lnTo>
                <a:lnTo>
                  <a:pt x="1152" y="1818"/>
                </a:lnTo>
                <a:lnTo>
                  <a:pt x="1158" y="1806"/>
                </a:lnTo>
                <a:lnTo>
                  <a:pt x="1164" y="1794"/>
                </a:lnTo>
                <a:lnTo>
                  <a:pt x="1164" y="1782"/>
                </a:lnTo>
                <a:lnTo>
                  <a:pt x="1170" y="1770"/>
                </a:lnTo>
                <a:lnTo>
                  <a:pt x="1170" y="1758"/>
                </a:lnTo>
                <a:lnTo>
                  <a:pt x="1176" y="1740"/>
                </a:lnTo>
                <a:lnTo>
                  <a:pt x="1182" y="1728"/>
                </a:lnTo>
                <a:lnTo>
                  <a:pt x="1182" y="1716"/>
                </a:lnTo>
                <a:lnTo>
                  <a:pt x="1188" y="1704"/>
                </a:lnTo>
                <a:lnTo>
                  <a:pt x="1188" y="1686"/>
                </a:lnTo>
                <a:lnTo>
                  <a:pt x="1194" y="1674"/>
                </a:lnTo>
                <a:lnTo>
                  <a:pt x="1200" y="1662"/>
                </a:lnTo>
                <a:lnTo>
                  <a:pt x="1200" y="1644"/>
                </a:lnTo>
                <a:lnTo>
                  <a:pt x="1206" y="1632"/>
                </a:lnTo>
                <a:lnTo>
                  <a:pt x="1206" y="1620"/>
                </a:lnTo>
                <a:lnTo>
                  <a:pt x="1212" y="1602"/>
                </a:lnTo>
                <a:lnTo>
                  <a:pt x="1218" y="1590"/>
                </a:lnTo>
                <a:lnTo>
                  <a:pt x="1218" y="1578"/>
                </a:lnTo>
                <a:lnTo>
                  <a:pt x="1224" y="1560"/>
                </a:lnTo>
                <a:lnTo>
                  <a:pt x="1224" y="1548"/>
                </a:lnTo>
                <a:lnTo>
                  <a:pt x="1230" y="1530"/>
                </a:lnTo>
                <a:lnTo>
                  <a:pt x="1236" y="1518"/>
                </a:lnTo>
                <a:lnTo>
                  <a:pt x="1236" y="1500"/>
                </a:lnTo>
                <a:lnTo>
                  <a:pt x="1242" y="1488"/>
                </a:lnTo>
                <a:lnTo>
                  <a:pt x="1242" y="1470"/>
                </a:lnTo>
                <a:lnTo>
                  <a:pt x="1248" y="1452"/>
                </a:lnTo>
                <a:lnTo>
                  <a:pt x="1254" y="1440"/>
                </a:lnTo>
                <a:lnTo>
                  <a:pt x="1254" y="1422"/>
                </a:lnTo>
                <a:lnTo>
                  <a:pt x="1260" y="1410"/>
                </a:lnTo>
                <a:lnTo>
                  <a:pt x="1260" y="1392"/>
                </a:lnTo>
                <a:lnTo>
                  <a:pt x="1266" y="1374"/>
                </a:lnTo>
                <a:lnTo>
                  <a:pt x="1272" y="1362"/>
                </a:lnTo>
                <a:lnTo>
                  <a:pt x="1272" y="1344"/>
                </a:lnTo>
                <a:lnTo>
                  <a:pt x="1278" y="1326"/>
                </a:lnTo>
                <a:lnTo>
                  <a:pt x="1278" y="1308"/>
                </a:lnTo>
                <a:lnTo>
                  <a:pt x="1284" y="1296"/>
                </a:lnTo>
                <a:lnTo>
                  <a:pt x="1290" y="1278"/>
                </a:lnTo>
                <a:lnTo>
                  <a:pt x="1290" y="1260"/>
                </a:lnTo>
                <a:lnTo>
                  <a:pt x="1296" y="1242"/>
                </a:lnTo>
                <a:lnTo>
                  <a:pt x="1296" y="1224"/>
                </a:lnTo>
                <a:lnTo>
                  <a:pt x="1302" y="1206"/>
                </a:lnTo>
                <a:lnTo>
                  <a:pt x="1302" y="1194"/>
                </a:lnTo>
                <a:lnTo>
                  <a:pt x="1308" y="1176"/>
                </a:lnTo>
                <a:lnTo>
                  <a:pt x="1314" y="1158"/>
                </a:lnTo>
                <a:lnTo>
                  <a:pt x="1314" y="1140"/>
                </a:lnTo>
                <a:lnTo>
                  <a:pt x="1320" y="1122"/>
                </a:lnTo>
                <a:lnTo>
                  <a:pt x="1320" y="1104"/>
                </a:lnTo>
                <a:lnTo>
                  <a:pt x="1326" y="1086"/>
                </a:lnTo>
                <a:lnTo>
                  <a:pt x="1332" y="1068"/>
                </a:lnTo>
                <a:lnTo>
                  <a:pt x="1332" y="1050"/>
                </a:lnTo>
                <a:lnTo>
                  <a:pt x="1338" y="1032"/>
                </a:lnTo>
                <a:lnTo>
                  <a:pt x="1338" y="1014"/>
                </a:lnTo>
                <a:lnTo>
                  <a:pt x="1344" y="996"/>
                </a:lnTo>
                <a:lnTo>
                  <a:pt x="1350" y="972"/>
                </a:lnTo>
                <a:lnTo>
                  <a:pt x="1350" y="954"/>
                </a:lnTo>
                <a:lnTo>
                  <a:pt x="1356" y="936"/>
                </a:lnTo>
                <a:lnTo>
                  <a:pt x="1356" y="918"/>
                </a:lnTo>
                <a:lnTo>
                  <a:pt x="1362" y="900"/>
                </a:lnTo>
                <a:lnTo>
                  <a:pt x="1368" y="882"/>
                </a:lnTo>
                <a:lnTo>
                  <a:pt x="1368" y="858"/>
                </a:lnTo>
                <a:lnTo>
                  <a:pt x="1374" y="840"/>
                </a:lnTo>
                <a:lnTo>
                  <a:pt x="1374" y="822"/>
                </a:lnTo>
                <a:lnTo>
                  <a:pt x="1380" y="804"/>
                </a:lnTo>
                <a:lnTo>
                  <a:pt x="1386" y="780"/>
                </a:lnTo>
                <a:lnTo>
                  <a:pt x="1386" y="762"/>
                </a:lnTo>
                <a:lnTo>
                  <a:pt x="1392" y="744"/>
                </a:lnTo>
                <a:lnTo>
                  <a:pt x="1392" y="720"/>
                </a:lnTo>
                <a:lnTo>
                  <a:pt x="1398" y="702"/>
                </a:lnTo>
                <a:lnTo>
                  <a:pt x="1404" y="684"/>
                </a:lnTo>
                <a:lnTo>
                  <a:pt x="1404" y="660"/>
                </a:lnTo>
                <a:lnTo>
                  <a:pt x="1410" y="642"/>
                </a:lnTo>
                <a:lnTo>
                  <a:pt x="1410" y="618"/>
                </a:lnTo>
                <a:lnTo>
                  <a:pt x="1416" y="600"/>
                </a:lnTo>
                <a:lnTo>
                  <a:pt x="1422" y="576"/>
                </a:lnTo>
                <a:lnTo>
                  <a:pt x="1422" y="558"/>
                </a:lnTo>
                <a:lnTo>
                  <a:pt x="1428" y="534"/>
                </a:lnTo>
                <a:lnTo>
                  <a:pt x="1428" y="516"/>
                </a:lnTo>
                <a:lnTo>
                  <a:pt x="1434" y="492"/>
                </a:lnTo>
                <a:lnTo>
                  <a:pt x="1440" y="474"/>
                </a:lnTo>
                <a:lnTo>
                  <a:pt x="1440" y="450"/>
                </a:lnTo>
                <a:lnTo>
                  <a:pt x="1446" y="426"/>
                </a:lnTo>
                <a:lnTo>
                  <a:pt x="1446" y="408"/>
                </a:lnTo>
                <a:lnTo>
                  <a:pt x="1452" y="384"/>
                </a:lnTo>
                <a:lnTo>
                  <a:pt x="1458" y="360"/>
                </a:lnTo>
                <a:lnTo>
                  <a:pt x="1458" y="342"/>
                </a:lnTo>
                <a:lnTo>
                  <a:pt x="1464" y="318"/>
                </a:lnTo>
                <a:lnTo>
                  <a:pt x="1464" y="294"/>
                </a:lnTo>
                <a:lnTo>
                  <a:pt x="1470" y="276"/>
                </a:lnTo>
                <a:lnTo>
                  <a:pt x="1476" y="252"/>
                </a:lnTo>
                <a:lnTo>
                  <a:pt x="1476" y="228"/>
                </a:lnTo>
                <a:lnTo>
                  <a:pt x="1482" y="204"/>
                </a:lnTo>
                <a:lnTo>
                  <a:pt x="1482" y="180"/>
                </a:lnTo>
                <a:lnTo>
                  <a:pt x="1488" y="162"/>
                </a:lnTo>
                <a:lnTo>
                  <a:pt x="1494" y="138"/>
                </a:lnTo>
                <a:lnTo>
                  <a:pt x="1494" y="114"/>
                </a:lnTo>
                <a:lnTo>
                  <a:pt x="1500" y="90"/>
                </a:lnTo>
                <a:lnTo>
                  <a:pt x="1500" y="66"/>
                </a:lnTo>
                <a:lnTo>
                  <a:pt x="1506" y="42"/>
                </a:lnTo>
              </a:path>
            </a:pathLst>
          </a:custGeom>
          <a:noFill/>
          <a:ln w="9525">
            <a:solidFill>
              <a:srgbClr val="8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Text Box 65"/>
          <p:cNvSpPr txBox="1">
            <a:spLocks noChangeArrowheads="1"/>
          </p:cNvSpPr>
          <p:nvPr/>
        </p:nvSpPr>
        <p:spPr bwMode="auto">
          <a:xfrm>
            <a:off x="7532688" y="2762250"/>
            <a:ext cx="8366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</a:rPr>
              <a:t>y</a:t>
            </a:r>
            <a:r>
              <a:rPr lang="en-US" sz="2800" b="1">
                <a:latin typeface="Times New Roman" panose="02020603050405020304" pitchFamily="18" charset="0"/>
              </a:rPr>
              <a:t>=</a:t>
            </a:r>
            <a:r>
              <a:rPr lang="en-US" sz="2800" b="1" i="1">
                <a:latin typeface="Times New Roman" panose="02020603050405020304" pitchFamily="18" charset="0"/>
              </a:rPr>
              <a:t>x</a:t>
            </a:r>
            <a:r>
              <a:rPr lang="en-US" sz="28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71" name="圆角矩形 31"/>
          <p:cNvSpPr>
            <a:spLocks noChangeArrowheads="1"/>
          </p:cNvSpPr>
          <p:nvPr/>
        </p:nvSpPr>
        <p:spPr bwMode="auto">
          <a:xfrm>
            <a:off x="376238" y="684213"/>
            <a:ext cx="1236662" cy="5397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议一议</a:t>
            </a:r>
          </a:p>
        </p:txBody>
      </p:sp>
      <p:sp>
        <p:nvSpPr>
          <p:cNvPr id="10248" name="文本框 1"/>
          <p:cNvSpPr txBox="1"/>
          <p:nvPr/>
        </p:nvSpPr>
        <p:spPr>
          <a:xfrm>
            <a:off x="598488" y="2762250"/>
            <a:ext cx="3767137" cy="332263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.y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是一条抛物线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图像开口向上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图像关于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y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轴对称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4.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顶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点（ 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 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 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5.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图像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有最低点．</a:t>
            </a:r>
          </a:p>
        </p:txBody>
      </p:sp>
      <p:sp>
        <p:nvSpPr>
          <p:cNvPr id="11273" name="Rectangle 18"/>
          <p:cNvSpPr>
            <a:spLocks noChangeArrowheads="1"/>
          </p:cNvSpPr>
          <p:nvPr/>
        </p:nvSpPr>
        <p:spPr bwMode="auto">
          <a:xfrm>
            <a:off x="6804025" y="2349500"/>
            <a:ext cx="3540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4"/>
          <p:cNvSpPr>
            <a:spLocks noChangeArrowheads="1"/>
          </p:cNvSpPr>
          <p:nvPr/>
        </p:nvSpPr>
        <p:spPr bwMode="auto">
          <a:xfrm>
            <a:off x="492125" y="892175"/>
            <a:ext cx="8166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说说二次函数</a:t>
            </a:r>
            <a:r>
              <a:rPr 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=-</a:t>
            </a:r>
            <a:r>
              <a:rPr lang="en-US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的图像有哪些性质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与同伴交流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2290" name="Picture 3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7000" y="2233613"/>
            <a:ext cx="30908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Freeform 34"/>
          <p:cNvSpPr>
            <a:spLocks noChangeArrowheads="1"/>
          </p:cNvSpPr>
          <p:nvPr/>
        </p:nvSpPr>
        <p:spPr bwMode="auto">
          <a:xfrm>
            <a:off x="6780213" y="2130425"/>
            <a:ext cx="0" cy="417513"/>
          </a:xfrm>
          <a:custGeom>
            <a:avLst/>
            <a:gdLst>
              <a:gd name="T0" fmla="*/ 0 w 1"/>
              <a:gd name="T1" fmla="*/ 388 h 388"/>
              <a:gd name="T2" fmla="*/ 0 w 1"/>
              <a:gd name="T3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88">
                <a:moveTo>
                  <a:pt x="0" y="38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Freeform 35"/>
          <p:cNvSpPr>
            <a:spLocks noChangeArrowheads="1"/>
          </p:cNvSpPr>
          <p:nvPr/>
        </p:nvSpPr>
        <p:spPr bwMode="auto">
          <a:xfrm>
            <a:off x="8040688" y="2663825"/>
            <a:ext cx="330200" cy="1588"/>
          </a:xfrm>
          <a:custGeom>
            <a:avLst/>
            <a:gdLst>
              <a:gd name="T0" fmla="*/ 0 w 308"/>
              <a:gd name="T1" fmla="*/ 0 h 1"/>
              <a:gd name="T2" fmla="*/ 308 w 30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8" h="1">
                <a:moveTo>
                  <a:pt x="0" y="0"/>
                </a:moveTo>
                <a:lnTo>
                  <a:pt x="308" y="0"/>
                </a:lnTo>
              </a:path>
            </a:pathLst>
          </a:custGeom>
          <a:noFill/>
          <a:ln w="9525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Text Box 36"/>
          <p:cNvSpPr txBox="1">
            <a:spLocks noChangeArrowheads="1"/>
          </p:cNvSpPr>
          <p:nvPr/>
        </p:nvSpPr>
        <p:spPr bwMode="auto">
          <a:xfrm>
            <a:off x="6483350" y="2232025"/>
            <a:ext cx="360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8297863" y="2451100"/>
            <a:ext cx="3603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295" name="Rectangle 38"/>
          <p:cNvSpPr>
            <a:spLocks noChangeArrowheads="1"/>
          </p:cNvSpPr>
          <p:nvPr/>
        </p:nvSpPr>
        <p:spPr bwMode="auto">
          <a:xfrm>
            <a:off x="6804025" y="1697038"/>
            <a:ext cx="33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12296" name="Group 39"/>
          <p:cNvGrpSpPr/>
          <p:nvPr/>
        </p:nvGrpSpPr>
        <p:grpSpPr bwMode="auto">
          <a:xfrm>
            <a:off x="5976938" y="2678113"/>
            <a:ext cx="1571625" cy="2554287"/>
            <a:chOff x="0" y="0"/>
            <a:chExt cx="1464" cy="2376"/>
          </a:xfrm>
        </p:grpSpPr>
        <p:sp>
          <p:nvSpPr>
            <p:cNvPr id="12297" name="Freeform 40"/>
            <p:cNvSpPr>
              <a:spLocks noChangeArrowheads="1"/>
            </p:cNvSpPr>
            <p:nvPr/>
          </p:nvSpPr>
          <p:spPr bwMode="auto">
            <a:xfrm>
              <a:off x="0" y="48"/>
              <a:ext cx="624" cy="2328"/>
            </a:xfrm>
            <a:custGeom>
              <a:avLst/>
              <a:gdLst>
                <a:gd name="T0" fmla="*/ 6 w 624"/>
                <a:gd name="T1" fmla="*/ 2280 h 2328"/>
                <a:gd name="T2" fmla="*/ 18 w 624"/>
                <a:gd name="T3" fmla="*/ 2232 h 2328"/>
                <a:gd name="T4" fmla="*/ 24 w 624"/>
                <a:gd name="T5" fmla="*/ 2178 h 2328"/>
                <a:gd name="T6" fmla="*/ 30 w 624"/>
                <a:gd name="T7" fmla="*/ 2124 h 2328"/>
                <a:gd name="T8" fmla="*/ 42 w 624"/>
                <a:gd name="T9" fmla="*/ 2076 h 2328"/>
                <a:gd name="T10" fmla="*/ 48 w 624"/>
                <a:gd name="T11" fmla="*/ 2028 h 2328"/>
                <a:gd name="T12" fmla="*/ 54 w 624"/>
                <a:gd name="T13" fmla="*/ 1974 h 2328"/>
                <a:gd name="T14" fmla="*/ 66 w 624"/>
                <a:gd name="T15" fmla="*/ 1926 h 2328"/>
                <a:gd name="T16" fmla="*/ 72 w 624"/>
                <a:gd name="T17" fmla="*/ 1878 h 2328"/>
                <a:gd name="T18" fmla="*/ 78 w 624"/>
                <a:gd name="T19" fmla="*/ 1830 h 2328"/>
                <a:gd name="T20" fmla="*/ 90 w 624"/>
                <a:gd name="T21" fmla="*/ 1782 h 2328"/>
                <a:gd name="T22" fmla="*/ 96 w 624"/>
                <a:gd name="T23" fmla="*/ 1740 h 2328"/>
                <a:gd name="T24" fmla="*/ 108 w 624"/>
                <a:gd name="T25" fmla="*/ 1692 h 2328"/>
                <a:gd name="T26" fmla="*/ 114 w 624"/>
                <a:gd name="T27" fmla="*/ 1644 h 2328"/>
                <a:gd name="T28" fmla="*/ 120 w 624"/>
                <a:gd name="T29" fmla="*/ 1602 h 2328"/>
                <a:gd name="T30" fmla="*/ 132 w 624"/>
                <a:gd name="T31" fmla="*/ 1560 h 2328"/>
                <a:gd name="T32" fmla="*/ 138 w 624"/>
                <a:gd name="T33" fmla="*/ 1512 h 2328"/>
                <a:gd name="T34" fmla="*/ 144 w 624"/>
                <a:gd name="T35" fmla="*/ 1470 h 2328"/>
                <a:gd name="T36" fmla="*/ 156 w 624"/>
                <a:gd name="T37" fmla="*/ 1428 h 2328"/>
                <a:gd name="T38" fmla="*/ 162 w 624"/>
                <a:gd name="T39" fmla="*/ 1386 h 2328"/>
                <a:gd name="T40" fmla="*/ 174 w 624"/>
                <a:gd name="T41" fmla="*/ 1344 h 2328"/>
                <a:gd name="T42" fmla="*/ 180 w 624"/>
                <a:gd name="T43" fmla="*/ 1302 h 2328"/>
                <a:gd name="T44" fmla="*/ 186 w 624"/>
                <a:gd name="T45" fmla="*/ 1260 h 2328"/>
                <a:gd name="T46" fmla="*/ 198 w 624"/>
                <a:gd name="T47" fmla="*/ 1218 h 2328"/>
                <a:gd name="T48" fmla="*/ 204 w 624"/>
                <a:gd name="T49" fmla="*/ 1176 h 2328"/>
                <a:gd name="T50" fmla="*/ 216 w 624"/>
                <a:gd name="T51" fmla="*/ 1134 h 2328"/>
                <a:gd name="T52" fmla="*/ 228 w 624"/>
                <a:gd name="T53" fmla="*/ 1092 h 2328"/>
                <a:gd name="T54" fmla="*/ 234 w 624"/>
                <a:gd name="T55" fmla="*/ 1050 h 2328"/>
                <a:gd name="T56" fmla="*/ 246 w 624"/>
                <a:gd name="T57" fmla="*/ 1008 h 2328"/>
                <a:gd name="T58" fmla="*/ 252 w 624"/>
                <a:gd name="T59" fmla="*/ 966 h 2328"/>
                <a:gd name="T60" fmla="*/ 264 w 624"/>
                <a:gd name="T61" fmla="*/ 930 h 2328"/>
                <a:gd name="T62" fmla="*/ 270 w 624"/>
                <a:gd name="T63" fmla="*/ 894 h 2328"/>
                <a:gd name="T64" fmla="*/ 282 w 624"/>
                <a:gd name="T65" fmla="*/ 858 h 2328"/>
                <a:gd name="T66" fmla="*/ 288 w 624"/>
                <a:gd name="T67" fmla="*/ 816 h 2328"/>
                <a:gd name="T68" fmla="*/ 300 w 624"/>
                <a:gd name="T69" fmla="*/ 774 h 2328"/>
                <a:gd name="T70" fmla="*/ 312 w 624"/>
                <a:gd name="T71" fmla="*/ 738 h 2328"/>
                <a:gd name="T72" fmla="*/ 324 w 624"/>
                <a:gd name="T73" fmla="*/ 702 h 2328"/>
                <a:gd name="T74" fmla="*/ 330 w 624"/>
                <a:gd name="T75" fmla="*/ 660 h 2328"/>
                <a:gd name="T76" fmla="*/ 342 w 624"/>
                <a:gd name="T77" fmla="*/ 624 h 2328"/>
                <a:gd name="T78" fmla="*/ 354 w 624"/>
                <a:gd name="T79" fmla="*/ 582 h 2328"/>
                <a:gd name="T80" fmla="*/ 366 w 624"/>
                <a:gd name="T81" fmla="*/ 546 h 2328"/>
                <a:gd name="T82" fmla="*/ 378 w 624"/>
                <a:gd name="T83" fmla="*/ 504 h 2328"/>
                <a:gd name="T84" fmla="*/ 390 w 624"/>
                <a:gd name="T85" fmla="*/ 462 h 2328"/>
                <a:gd name="T86" fmla="*/ 402 w 624"/>
                <a:gd name="T87" fmla="*/ 426 h 2328"/>
                <a:gd name="T88" fmla="*/ 414 w 624"/>
                <a:gd name="T89" fmla="*/ 396 h 2328"/>
                <a:gd name="T90" fmla="*/ 432 w 624"/>
                <a:gd name="T91" fmla="*/ 360 h 2328"/>
                <a:gd name="T92" fmla="*/ 444 w 624"/>
                <a:gd name="T93" fmla="*/ 324 h 2328"/>
                <a:gd name="T94" fmla="*/ 456 w 624"/>
                <a:gd name="T95" fmla="*/ 288 h 2328"/>
                <a:gd name="T96" fmla="*/ 468 w 624"/>
                <a:gd name="T97" fmla="*/ 258 h 2328"/>
                <a:gd name="T98" fmla="*/ 486 w 624"/>
                <a:gd name="T99" fmla="*/ 222 h 2328"/>
                <a:gd name="T100" fmla="*/ 504 w 624"/>
                <a:gd name="T101" fmla="*/ 180 h 2328"/>
                <a:gd name="T102" fmla="*/ 528 w 624"/>
                <a:gd name="T103" fmla="*/ 144 h 2328"/>
                <a:gd name="T104" fmla="*/ 540 w 624"/>
                <a:gd name="T105" fmla="*/ 114 h 2328"/>
                <a:gd name="T106" fmla="*/ 558 w 624"/>
                <a:gd name="T107" fmla="*/ 90 h 2328"/>
                <a:gd name="T108" fmla="*/ 576 w 624"/>
                <a:gd name="T109" fmla="*/ 60 h 2328"/>
                <a:gd name="T110" fmla="*/ 600 w 624"/>
                <a:gd name="T111" fmla="*/ 24 h 2328"/>
                <a:gd name="T112" fmla="*/ 624 w 624"/>
                <a:gd name="T113" fmla="*/ 6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24" h="2328">
                  <a:moveTo>
                    <a:pt x="0" y="2328"/>
                  </a:moveTo>
                  <a:lnTo>
                    <a:pt x="0" y="2322"/>
                  </a:lnTo>
                  <a:lnTo>
                    <a:pt x="0" y="2310"/>
                  </a:lnTo>
                  <a:lnTo>
                    <a:pt x="6" y="2304"/>
                  </a:lnTo>
                  <a:lnTo>
                    <a:pt x="6" y="2298"/>
                  </a:lnTo>
                  <a:lnTo>
                    <a:pt x="6" y="2292"/>
                  </a:lnTo>
                  <a:lnTo>
                    <a:pt x="6" y="2280"/>
                  </a:lnTo>
                  <a:lnTo>
                    <a:pt x="6" y="2274"/>
                  </a:lnTo>
                  <a:lnTo>
                    <a:pt x="12" y="2268"/>
                  </a:lnTo>
                  <a:lnTo>
                    <a:pt x="12" y="2262"/>
                  </a:lnTo>
                  <a:lnTo>
                    <a:pt x="12" y="2250"/>
                  </a:lnTo>
                  <a:lnTo>
                    <a:pt x="12" y="2244"/>
                  </a:lnTo>
                  <a:lnTo>
                    <a:pt x="12" y="2238"/>
                  </a:lnTo>
                  <a:lnTo>
                    <a:pt x="18" y="2232"/>
                  </a:lnTo>
                  <a:lnTo>
                    <a:pt x="18" y="2220"/>
                  </a:lnTo>
                  <a:lnTo>
                    <a:pt x="18" y="2214"/>
                  </a:lnTo>
                  <a:lnTo>
                    <a:pt x="18" y="2208"/>
                  </a:lnTo>
                  <a:lnTo>
                    <a:pt x="18" y="2202"/>
                  </a:lnTo>
                  <a:lnTo>
                    <a:pt x="24" y="2190"/>
                  </a:lnTo>
                  <a:lnTo>
                    <a:pt x="24" y="2184"/>
                  </a:lnTo>
                  <a:lnTo>
                    <a:pt x="24" y="2178"/>
                  </a:lnTo>
                  <a:lnTo>
                    <a:pt x="24" y="2172"/>
                  </a:lnTo>
                  <a:lnTo>
                    <a:pt x="24" y="2166"/>
                  </a:lnTo>
                  <a:lnTo>
                    <a:pt x="24" y="2154"/>
                  </a:lnTo>
                  <a:lnTo>
                    <a:pt x="30" y="2148"/>
                  </a:lnTo>
                  <a:lnTo>
                    <a:pt x="30" y="2142"/>
                  </a:lnTo>
                  <a:lnTo>
                    <a:pt x="30" y="2136"/>
                  </a:lnTo>
                  <a:lnTo>
                    <a:pt x="30" y="2124"/>
                  </a:lnTo>
                  <a:lnTo>
                    <a:pt x="30" y="2118"/>
                  </a:lnTo>
                  <a:lnTo>
                    <a:pt x="36" y="2112"/>
                  </a:lnTo>
                  <a:lnTo>
                    <a:pt x="36" y="2106"/>
                  </a:lnTo>
                  <a:lnTo>
                    <a:pt x="36" y="2100"/>
                  </a:lnTo>
                  <a:lnTo>
                    <a:pt x="36" y="2088"/>
                  </a:lnTo>
                  <a:lnTo>
                    <a:pt x="36" y="2082"/>
                  </a:lnTo>
                  <a:lnTo>
                    <a:pt x="42" y="2076"/>
                  </a:lnTo>
                  <a:lnTo>
                    <a:pt x="42" y="2070"/>
                  </a:lnTo>
                  <a:lnTo>
                    <a:pt x="42" y="2064"/>
                  </a:lnTo>
                  <a:lnTo>
                    <a:pt x="42" y="2052"/>
                  </a:lnTo>
                  <a:lnTo>
                    <a:pt x="42" y="2046"/>
                  </a:lnTo>
                  <a:lnTo>
                    <a:pt x="48" y="2040"/>
                  </a:lnTo>
                  <a:lnTo>
                    <a:pt x="48" y="2034"/>
                  </a:lnTo>
                  <a:lnTo>
                    <a:pt x="48" y="2028"/>
                  </a:lnTo>
                  <a:lnTo>
                    <a:pt x="48" y="2016"/>
                  </a:lnTo>
                  <a:lnTo>
                    <a:pt x="48" y="2010"/>
                  </a:lnTo>
                  <a:lnTo>
                    <a:pt x="54" y="2004"/>
                  </a:lnTo>
                  <a:lnTo>
                    <a:pt x="54" y="1998"/>
                  </a:lnTo>
                  <a:lnTo>
                    <a:pt x="54" y="1992"/>
                  </a:lnTo>
                  <a:lnTo>
                    <a:pt x="54" y="1986"/>
                  </a:lnTo>
                  <a:lnTo>
                    <a:pt x="54" y="1974"/>
                  </a:lnTo>
                  <a:lnTo>
                    <a:pt x="60" y="1968"/>
                  </a:lnTo>
                  <a:lnTo>
                    <a:pt x="60" y="1962"/>
                  </a:lnTo>
                  <a:lnTo>
                    <a:pt x="60" y="1956"/>
                  </a:lnTo>
                  <a:lnTo>
                    <a:pt x="60" y="1950"/>
                  </a:lnTo>
                  <a:lnTo>
                    <a:pt x="60" y="1944"/>
                  </a:lnTo>
                  <a:lnTo>
                    <a:pt x="66" y="1932"/>
                  </a:lnTo>
                  <a:lnTo>
                    <a:pt x="66" y="1926"/>
                  </a:lnTo>
                  <a:lnTo>
                    <a:pt x="66" y="1920"/>
                  </a:lnTo>
                  <a:lnTo>
                    <a:pt x="66" y="1914"/>
                  </a:lnTo>
                  <a:lnTo>
                    <a:pt x="66" y="1908"/>
                  </a:lnTo>
                  <a:lnTo>
                    <a:pt x="72" y="1902"/>
                  </a:lnTo>
                  <a:lnTo>
                    <a:pt x="72" y="1896"/>
                  </a:lnTo>
                  <a:lnTo>
                    <a:pt x="72" y="1884"/>
                  </a:lnTo>
                  <a:lnTo>
                    <a:pt x="72" y="1878"/>
                  </a:lnTo>
                  <a:lnTo>
                    <a:pt x="72" y="1872"/>
                  </a:lnTo>
                  <a:lnTo>
                    <a:pt x="78" y="1866"/>
                  </a:lnTo>
                  <a:lnTo>
                    <a:pt x="78" y="1860"/>
                  </a:lnTo>
                  <a:lnTo>
                    <a:pt x="78" y="1854"/>
                  </a:lnTo>
                  <a:lnTo>
                    <a:pt x="78" y="1848"/>
                  </a:lnTo>
                  <a:lnTo>
                    <a:pt x="78" y="1836"/>
                  </a:lnTo>
                  <a:lnTo>
                    <a:pt x="78" y="1830"/>
                  </a:lnTo>
                  <a:lnTo>
                    <a:pt x="84" y="1824"/>
                  </a:lnTo>
                  <a:lnTo>
                    <a:pt x="84" y="1818"/>
                  </a:lnTo>
                  <a:lnTo>
                    <a:pt x="84" y="1812"/>
                  </a:lnTo>
                  <a:lnTo>
                    <a:pt x="84" y="1806"/>
                  </a:lnTo>
                  <a:lnTo>
                    <a:pt x="84" y="1800"/>
                  </a:lnTo>
                  <a:lnTo>
                    <a:pt x="90" y="1794"/>
                  </a:lnTo>
                  <a:lnTo>
                    <a:pt x="90" y="1782"/>
                  </a:lnTo>
                  <a:lnTo>
                    <a:pt x="90" y="1776"/>
                  </a:lnTo>
                  <a:lnTo>
                    <a:pt x="90" y="1770"/>
                  </a:lnTo>
                  <a:lnTo>
                    <a:pt x="90" y="1764"/>
                  </a:lnTo>
                  <a:lnTo>
                    <a:pt x="96" y="1758"/>
                  </a:lnTo>
                  <a:lnTo>
                    <a:pt x="96" y="1752"/>
                  </a:lnTo>
                  <a:lnTo>
                    <a:pt x="96" y="1746"/>
                  </a:lnTo>
                  <a:lnTo>
                    <a:pt x="96" y="1740"/>
                  </a:lnTo>
                  <a:lnTo>
                    <a:pt x="96" y="1734"/>
                  </a:lnTo>
                  <a:lnTo>
                    <a:pt x="102" y="1722"/>
                  </a:lnTo>
                  <a:lnTo>
                    <a:pt x="102" y="1716"/>
                  </a:lnTo>
                  <a:lnTo>
                    <a:pt x="102" y="1710"/>
                  </a:lnTo>
                  <a:lnTo>
                    <a:pt x="102" y="1704"/>
                  </a:lnTo>
                  <a:lnTo>
                    <a:pt x="102" y="1698"/>
                  </a:lnTo>
                  <a:lnTo>
                    <a:pt x="108" y="1692"/>
                  </a:lnTo>
                  <a:lnTo>
                    <a:pt x="108" y="1686"/>
                  </a:lnTo>
                  <a:lnTo>
                    <a:pt x="108" y="1680"/>
                  </a:lnTo>
                  <a:lnTo>
                    <a:pt x="108" y="1674"/>
                  </a:lnTo>
                  <a:lnTo>
                    <a:pt x="108" y="1668"/>
                  </a:lnTo>
                  <a:lnTo>
                    <a:pt x="114" y="1662"/>
                  </a:lnTo>
                  <a:lnTo>
                    <a:pt x="114" y="1656"/>
                  </a:lnTo>
                  <a:lnTo>
                    <a:pt x="114" y="1644"/>
                  </a:lnTo>
                  <a:lnTo>
                    <a:pt x="114" y="1638"/>
                  </a:lnTo>
                  <a:lnTo>
                    <a:pt x="114" y="1632"/>
                  </a:lnTo>
                  <a:lnTo>
                    <a:pt x="120" y="1626"/>
                  </a:lnTo>
                  <a:lnTo>
                    <a:pt x="120" y="1620"/>
                  </a:lnTo>
                  <a:lnTo>
                    <a:pt x="120" y="1614"/>
                  </a:lnTo>
                  <a:lnTo>
                    <a:pt x="120" y="1608"/>
                  </a:lnTo>
                  <a:lnTo>
                    <a:pt x="120" y="1602"/>
                  </a:lnTo>
                  <a:lnTo>
                    <a:pt x="126" y="1596"/>
                  </a:lnTo>
                  <a:lnTo>
                    <a:pt x="126" y="1590"/>
                  </a:lnTo>
                  <a:lnTo>
                    <a:pt x="126" y="1584"/>
                  </a:lnTo>
                  <a:lnTo>
                    <a:pt x="126" y="1578"/>
                  </a:lnTo>
                  <a:lnTo>
                    <a:pt x="126" y="1572"/>
                  </a:lnTo>
                  <a:lnTo>
                    <a:pt x="126" y="1566"/>
                  </a:lnTo>
                  <a:lnTo>
                    <a:pt x="132" y="1560"/>
                  </a:lnTo>
                  <a:lnTo>
                    <a:pt x="132" y="1554"/>
                  </a:lnTo>
                  <a:lnTo>
                    <a:pt x="132" y="1548"/>
                  </a:lnTo>
                  <a:lnTo>
                    <a:pt x="132" y="1542"/>
                  </a:lnTo>
                  <a:lnTo>
                    <a:pt x="132" y="1536"/>
                  </a:lnTo>
                  <a:lnTo>
                    <a:pt x="138" y="1530"/>
                  </a:lnTo>
                  <a:lnTo>
                    <a:pt x="138" y="1518"/>
                  </a:lnTo>
                  <a:lnTo>
                    <a:pt x="138" y="1512"/>
                  </a:lnTo>
                  <a:lnTo>
                    <a:pt x="138" y="1506"/>
                  </a:lnTo>
                  <a:lnTo>
                    <a:pt x="138" y="1500"/>
                  </a:lnTo>
                  <a:lnTo>
                    <a:pt x="144" y="1494"/>
                  </a:lnTo>
                  <a:lnTo>
                    <a:pt x="144" y="1488"/>
                  </a:lnTo>
                  <a:lnTo>
                    <a:pt x="144" y="1482"/>
                  </a:lnTo>
                  <a:lnTo>
                    <a:pt x="144" y="1476"/>
                  </a:lnTo>
                  <a:lnTo>
                    <a:pt x="144" y="1470"/>
                  </a:lnTo>
                  <a:lnTo>
                    <a:pt x="150" y="1464"/>
                  </a:lnTo>
                  <a:lnTo>
                    <a:pt x="150" y="1458"/>
                  </a:lnTo>
                  <a:lnTo>
                    <a:pt x="150" y="1452"/>
                  </a:lnTo>
                  <a:lnTo>
                    <a:pt x="150" y="1446"/>
                  </a:lnTo>
                  <a:lnTo>
                    <a:pt x="150" y="1440"/>
                  </a:lnTo>
                  <a:lnTo>
                    <a:pt x="156" y="1434"/>
                  </a:lnTo>
                  <a:lnTo>
                    <a:pt x="156" y="1428"/>
                  </a:lnTo>
                  <a:lnTo>
                    <a:pt x="156" y="1422"/>
                  </a:lnTo>
                  <a:lnTo>
                    <a:pt x="156" y="1416"/>
                  </a:lnTo>
                  <a:lnTo>
                    <a:pt x="156" y="1410"/>
                  </a:lnTo>
                  <a:lnTo>
                    <a:pt x="162" y="1404"/>
                  </a:lnTo>
                  <a:lnTo>
                    <a:pt x="162" y="1398"/>
                  </a:lnTo>
                  <a:lnTo>
                    <a:pt x="162" y="1392"/>
                  </a:lnTo>
                  <a:lnTo>
                    <a:pt x="162" y="1386"/>
                  </a:lnTo>
                  <a:lnTo>
                    <a:pt x="162" y="1380"/>
                  </a:lnTo>
                  <a:lnTo>
                    <a:pt x="168" y="1374"/>
                  </a:lnTo>
                  <a:lnTo>
                    <a:pt x="168" y="1368"/>
                  </a:lnTo>
                  <a:lnTo>
                    <a:pt x="168" y="1362"/>
                  </a:lnTo>
                  <a:lnTo>
                    <a:pt x="168" y="1356"/>
                  </a:lnTo>
                  <a:lnTo>
                    <a:pt x="168" y="1350"/>
                  </a:lnTo>
                  <a:lnTo>
                    <a:pt x="174" y="1344"/>
                  </a:lnTo>
                  <a:lnTo>
                    <a:pt x="174" y="1338"/>
                  </a:lnTo>
                  <a:lnTo>
                    <a:pt x="174" y="1332"/>
                  </a:lnTo>
                  <a:lnTo>
                    <a:pt x="174" y="1326"/>
                  </a:lnTo>
                  <a:lnTo>
                    <a:pt x="174" y="1320"/>
                  </a:lnTo>
                  <a:lnTo>
                    <a:pt x="180" y="1314"/>
                  </a:lnTo>
                  <a:lnTo>
                    <a:pt x="180" y="1308"/>
                  </a:lnTo>
                  <a:lnTo>
                    <a:pt x="180" y="1302"/>
                  </a:lnTo>
                  <a:lnTo>
                    <a:pt x="180" y="1296"/>
                  </a:lnTo>
                  <a:lnTo>
                    <a:pt x="180" y="1290"/>
                  </a:lnTo>
                  <a:lnTo>
                    <a:pt x="186" y="1284"/>
                  </a:lnTo>
                  <a:lnTo>
                    <a:pt x="186" y="1278"/>
                  </a:lnTo>
                  <a:lnTo>
                    <a:pt x="186" y="1272"/>
                  </a:lnTo>
                  <a:lnTo>
                    <a:pt x="186" y="1266"/>
                  </a:lnTo>
                  <a:lnTo>
                    <a:pt x="186" y="1260"/>
                  </a:lnTo>
                  <a:lnTo>
                    <a:pt x="192" y="1254"/>
                  </a:lnTo>
                  <a:lnTo>
                    <a:pt x="192" y="1248"/>
                  </a:lnTo>
                  <a:lnTo>
                    <a:pt x="192" y="1242"/>
                  </a:lnTo>
                  <a:lnTo>
                    <a:pt x="192" y="1236"/>
                  </a:lnTo>
                  <a:lnTo>
                    <a:pt x="192" y="1230"/>
                  </a:lnTo>
                  <a:lnTo>
                    <a:pt x="198" y="1224"/>
                  </a:lnTo>
                  <a:lnTo>
                    <a:pt x="198" y="1218"/>
                  </a:lnTo>
                  <a:lnTo>
                    <a:pt x="198" y="1212"/>
                  </a:lnTo>
                  <a:lnTo>
                    <a:pt x="198" y="1206"/>
                  </a:lnTo>
                  <a:lnTo>
                    <a:pt x="204" y="1200"/>
                  </a:lnTo>
                  <a:lnTo>
                    <a:pt x="204" y="1194"/>
                  </a:lnTo>
                  <a:lnTo>
                    <a:pt x="204" y="1188"/>
                  </a:lnTo>
                  <a:lnTo>
                    <a:pt x="204" y="1182"/>
                  </a:lnTo>
                  <a:lnTo>
                    <a:pt x="204" y="1176"/>
                  </a:lnTo>
                  <a:lnTo>
                    <a:pt x="210" y="1170"/>
                  </a:lnTo>
                  <a:lnTo>
                    <a:pt x="210" y="1164"/>
                  </a:lnTo>
                  <a:lnTo>
                    <a:pt x="210" y="1158"/>
                  </a:lnTo>
                  <a:lnTo>
                    <a:pt x="210" y="1152"/>
                  </a:lnTo>
                  <a:lnTo>
                    <a:pt x="216" y="1146"/>
                  </a:lnTo>
                  <a:lnTo>
                    <a:pt x="216" y="1140"/>
                  </a:lnTo>
                  <a:lnTo>
                    <a:pt x="216" y="1134"/>
                  </a:lnTo>
                  <a:lnTo>
                    <a:pt x="216" y="1128"/>
                  </a:lnTo>
                  <a:lnTo>
                    <a:pt x="216" y="1122"/>
                  </a:lnTo>
                  <a:lnTo>
                    <a:pt x="222" y="1116"/>
                  </a:lnTo>
                  <a:lnTo>
                    <a:pt x="222" y="1110"/>
                  </a:lnTo>
                  <a:lnTo>
                    <a:pt x="222" y="1104"/>
                  </a:lnTo>
                  <a:lnTo>
                    <a:pt x="222" y="1098"/>
                  </a:lnTo>
                  <a:lnTo>
                    <a:pt x="228" y="1092"/>
                  </a:lnTo>
                  <a:lnTo>
                    <a:pt x="228" y="1086"/>
                  </a:lnTo>
                  <a:lnTo>
                    <a:pt x="228" y="1080"/>
                  </a:lnTo>
                  <a:lnTo>
                    <a:pt x="228" y="1074"/>
                  </a:lnTo>
                  <a:lnTo>
                    <a:pt x="228" y="1068"/>
                  </a:lnTo>
                  <a:lnTo>
                    <a:pt x="234" y="1062"/>
                  </a:lnTo>
                  <a:lnTo>
                    <a:pt x="234" y="1056"/>
                  </a:lnTo>
                  <a:lnTo>
                    <a:pt x="234" y="1050"/>
                  </a:lnTo>
                  <a:lnTo>
                    <a:pt x="234" y="1044"/>
                  </a:lnTo>
                  <a:lnTo>
                    <a:pt x="234" y="1038"/>
                  </a:lnTo>
                  <a:lnTo>
                    <a:pt x="240" y="1032"/>
                  </a:lnTo>
                  <a:lnTo>
                    <a:pt x="240" y="1026"/>
                  </a:lnTo>
                  <a:lnTo>
                    <a:pt x="240" y="1020"/>
                  </a:lnTo>
                  <a:lnTo>
                    <a:pt x="240" y="1014"/>
                  </a:lnTo>
                  <a:lnTo>
                    <a:pt x="246" y="1008"/>
                  </a:lnTo>
                  <a:lnTo>
                    <a:pt x="246" y="1002"/>
                  </a:lnTo>
                  <a:lnTo>
                    <a:pt x="246" y="996"/>
                  </a:lnTo>
                  <a:lnTo>
                    <a:pt x="246" y="990"/>
                  </a:lnTo>
                  <a:lnTo>
                    <a:pt x="252" y="984"/>
                  </a:lnTo>
                  <a:lnTo>
                    <a:pt x="252" y="978"/>
                  </a:lnTo>
                  <a:lnTo>
                    <a:pt x="252" y="972"/>
                  </a:lnTo>
                  <a:lnTo>
                    <a:pt x="252" y="966"/>
                  </a:lnTo>
                  <a:lnTo>
                    <a:pt x="258" y="960"/>
                  </a:lnTo>
                  <a:lnTo>
                    <a:pt x="258" y="954"/>
                  </a:lnTo>
                  <a:lnTo>
                    <a:pt x="258" y="948"/>
                  </a:lnTo>
                  <a:lnTo>
                    <a:pt x="258" y="942"/>
                  </a:lnTo>
                  <a:lnTo>
                    <a:pt x="258" y="936"/>
                  </a:lnTo>
                  <a:lnTo>
                    <a:pt x="264" y="936"/>
                  </a:lnTo>
                  <a:lnTo>
                    <a:pt x="264" y="930"/>
                  </a:lnTo>
                  <a:lnTo>
                    <a:pt x="264" y="924"/>
                  </a:lnTo>
                  <a:lnTo>
                    <a:pt x="264" y="918"/>
                  </a:lnTo>
                  <a:lnTo>
                    <a:pt x="264" y="912"/>
                  </a:lnTo>
                  <a:lnTo>
                    <a:pt x="270" y="912"/>
                  </a:lnTo>
                  <a:lnTo>
                    <a:pt x="270" y="906"/>
                  </a:lnTo>
                  <a:lnTo>
                    <a:pt x="270" y="900"/>
                  </a:lnTo>
                  <a:lnTo>
                    <a:pt x="270" y="894"/>
                  </a:lnTo>
                  <a:lnTo>
                    <a:pt x="270" y="888"/>
                  </a:lnTo>
                  <a:lnTo>
                    <a:pt x="276" y="888"/>
                  </a:lnTo>
                  <a:lnTo>
                    <a:pt x="276" y="882"/>
                  </a:lnTo>
                  <a:lnTo>
                    <a:pt x="276" y="876"/>
                  </a:lnTo>
                  <a:lnTo>
                    <a:pt x="276" y="870"/>
                  </a:lnTo>
                  <a:lnTo>
                    <a:pt x="276" y="864"/>
                  </a:lnTo>
                  <a:lnTo>
                    <a:pt x="282" y="858"/>
                  </a:lnTo>
                  <a:lnTo>
                    <a:pt x="282" y="852"/>
                  </a:lnTo>
                  <a:lnTo>
                    <a:pt x="282" y="846"/>
                  </a:lnTo>
                  <a:lnTo>
                    <a:pt x="282" y="840"/>
                  </a:lnTo>
                  <a:lnTo>
                    <a:pt x="288" y="834"/>
                  </a:lnTo>
                  <a:lnTo>
                    <a:pt x="288" y="828"/>
                  </a:lnTo>
                  <a:lnTo>
                    <a:pt x="288" y="822"/>
                  </a:lnTo>
                  <a:lnTo>
                    <a:pt x="288" y="816"/>
                  </a:lnTo>
                  <a:lnTo>
                    <a:pt x="294" y="810"/>
                  </a:lnTo>
                  <a:lnTo>
                    <a:pt x="294" y="804"/>
                  </a:lnTo>
                  <a:lnTo>
                    <a:pt x="294" y="798"/>
                  </a:lnTo>
                  <a:lnTo>
                    <a:pt x="294" y="792"/>
                  </a:lnTo>
                  <a:lnTo>
                    <a:pt x="300" y="786"/>
                  </a:lnTo>
                  <a:lnTo>
                    <a:pt x="300" y="780"/>
                  </a:lnTo>
                  <a:lnTo>
                    <a:pt x="300" y="774"/>
                  </a:lnTo>
                  <a:lnTo>
                    <a:pt x="300" y="768"/>
                  </a:lnTo>
                  <a:lnTo>
                    <a:pt x="306" y="768"/>
                  </a:lnTo>
                  <a:lnTo>
                    <a:pt x="306" y="762"/>
                  </a:lnTo>
                  <a:lnTo>
                    <a:pt x="306" y="756"/>
                  </a:lnTo>
                  <a:lnTo>
                    <a:pt x="306" y="750"/>
                  </a:lnTo>
                  <a:lnTo>
                    <a:pt x="312" y="744"/>
                  </a:lnTo>
                  <a:lnTo>
                    <a:pt x="312" y="738"/>
                  </a:lnTo>
                  <a:lnTo>
                    <a:pt x="312" y="732"/>
                  </a:lnTo>
                  <a:lnTo>
                    <a:pt x="312" y="726"/>
                  </a:lnTo>
                  <a:lnTo>
                    <a:pt x="318" y="720"/>
                  </a:lnTo>
                  <a:lnTo>
                    <a:pt x="318" y="714"/>
                  </a:lnTo>
                  <a:lnTo>
                    <a:pt x="318" y="708"/>
                  </a:lnTo>
                  <a:lnTo>
                    <a:pt x="318" y="702"/>
                  </a:lnTo>
                  <a:lnTo>
                    <a:pt x="324" y="702"/>
                  </a:lnTo>
                  <a:lnTo>
                    <a:pt x="324" y="696"/>
                  </a:lnTo>
                  <a:lnTo>
                    <a:pt x="324" y="690"/>
                  </a:lnTo>
                  <a:lnTo>
                    <a:pt x="324" y="684"/>
                  </a:lnTo>
                  <a:lnTo>
                    <a:pt x="330" y="678"/>
                  </a:lnTo>
                  <a:lnTo>
                    <a:pt x="330" y="672"/>
                  </a:lnTo>
                  <a:lnTo>
                    <a:pt x="330" y="666"/>
                  </a:lnTo>
                  <a:lnTo>
                    <a:pt x="330" y="660"/>
                  </a:lnTo>
                  <a:lnTo>
                    <a:pt x="336" y="654"/>
                  </a:lnTo>
                  <a:lnTo>
                    <a:pt x="336" y="648"/>
                  </a:lnTo>
                  <a:lnTo>
                    <a:pt x="336" y="642"/>
                  </a:lnTo>
                  <a:lnTo>
                    <a:pt x="336" y="636"/>
                  </a:lnTo>
                  <a:lnTo>
                    <a:pt x="342" y="636"/>
                  </a:lnTo>
                  <a:lnTo>
                    <a:pt x="342" y="630"/>
                  </a:lnTo>
                  <a:lnTo>
                    <a:pt x="342" y="624"/>
                  </a:lnTo>
                  <a:lnTo>
                    <a:pt x="342" y="618"/>
                  </a:lnTo>
                  <a:lnTo>
                    <a:pt x="348" y="612"/>
                  </a:lnTo>
                  <a:lnTo>
                    <a:pt x="348" y="606"/>
                  </a:lnTo>
                  <a:lnTo>
                    <a:pt x="348" y="600"/>
                  </a:lnTo>
                  <a:lnTo>
                    <a:pt x="354" y="594"/>
                  </a:lnTo>
                  <a:lnTo>
                    <a:pt x="354" y="588"/>
                  </a:lnTo>
                  <a:lnTo>
                    <a:pt x="354" y="582"/>
                  </a:lnTo>
                  <a:lnTo>
                    <a:pt x="354" y="576"/>
                  </a:lnTo>
                  <a:lnTo>
                    <a:pt x="360" y="576"/>
                  </a:lnTo>
                  <a:lnTo>
                    <a:pt x="360" y="570"/>
                  </a:lnTo>
                  <a:lnTo>
                    <a:pt x="360" y="564"/>
                  </a:lnTo>
                  <a:lnTo>
                    <a:pt x="360" y="558"/>
                  </a:lnTo>
                  <a:lnTo>
                    <a:pt x="366" y="552"/>
                  </a:lnTo>
                  <a:lnTo>
                    <a:pt x="366" y="546"/>
                  </a:lnTo>
                  <a:lnTo>
                    <a:pt x="366" y="540"/>
                  </a:lnTo>
                  <a:lnTo>
                    <a:pt x="372" y="534"/>
                  </a:lnTo>
                  <a:lnTo>
                    <a:pt x="372" y="528"/>
                  </a:lnTo>
                  <a:lnTo>
                    <a:pt x="372" y="522"/>
                  </a:lnTo>
                  <a:lnTo>
                    <a:pt x="378" y="516"/>
                  </a:lnTo>
                  <a:lnTo>
                    <a:pt x="378" y="510"/>
                  </a:lnTo>
                  <a:lnTo>
                    <a:pt x="378" y="504"/>
                  </a:lnTo>
                  <a:lnTo>
                    <a:pt x="378" y="498"/>
                  </a:lnTo>
                  <a:lnTo>
                    <a:pt x="384" y="492"/>
                  </a:lnTo>
                  <a:lnTo>
                    <a:pt x="384" y="486"/>
                  </a:lnTo>
                  <a:lnTo>
                    <a:pt x="384" y="480"/>
                  </a:lnTo>
                  <a:lnTo>
                    <a:pt x="390" y="474"/>
                  </a:lnTo>
                  <a:lnTo>
                    <a:pt x="390" y="468"/>
                  </a:lnTo>
                  <a:lnTo>
                    <a:pt x="390" y="462"/>
                  </a:lnTo>
                  <a:lnTo>
                    <a:pt x="396" y="456"/>
                  </a:lnTo>
                  <a:lnTo>
                    <a:pt x="396" y="450"/>
                  </a:lnTo>
                  <a:lnTo>
                    <a:pt x="396" y="444"/>
                  </a:lnTo>
                  <a:lnTo>
                    <a:pt x="402" y="444"/>
                  </a:lnTo>
                  <a:lnTo>
                    <a:pt x="402" y="438"/>
                  </a:lnTo>
                  <a:lnTo>
                    <a:pt x="402" y="432"/>
                  </a:lnTo>
                  <a:lnTo>
                    <a:pt x="402" y="426"/>
                  </a:lnTo>
                  <a:lnTo>
                    <a:pt x="408" y="426"/>
                  </a:lnTo>
                  <a:lnTo>
                    <a:pt x="408" y="420"/>
                  </a:lnTo>
                  <a:lnTo>
                    <a:pt x="408" y="414"/>
                  </a:lnTo>
                  <a:lnTo>
                    <a:pt x="408" y="408"/>
                  </a:lnTo>
                  <a:lnTo>
                    <a:pt x="414" y="408"/>
                  </a:lnTo>
                  <a:lnTo>
                    <a:pt x="414" y="402"/>
                  </a:lnTo>
                  <a:lnTo>
                    <a:pt x="414" y="396"/>
                  </a:lnTo>
                  <a:lnTo>
                    <a:pt x="420" y="390"/>
                  </a:lnTo>
                  <a:lnTo>
                    <a:pt x="420" y="384"/>
                  </a:lnTo>
                  <a:lnTo>
                    <a:pt x="420" y="378"/>
                  </a:lnTo>
                  <a:lnTo>
                    <a:pt x="426" y="372"/>
                  </a:lnTo>
                  <a:lnTo>
                    <a:pt x="426" y="366"/>
                  </a:lnTo>
                  <a:lnTo>
                    <a:pt x="426" y="360"/>
                  </a:lnTo>
                  <a:lnTo>
                    <a:pt x="432" y="360"/>
                  </a:lnTo>
                  <a:lnTo>
                    <a:pt x="432" y="354"/>
                  </a:lnTo>
                  <a:lnTo>
                    <a:pt x="432" y="348"/>
                  </a:lnTo>
                  <a:lnTo>
                    <a:pt x="432" y="342"/>
                  </a:lnTo>
                  <a:lnTo>
                    <a:pt x="438" y="342"/>
                  </a:lnTo>
                  <a:lnTo>
                    <a:pt x="438" y="336"/>
                  </a:lnTo>
                  <a:lnTo>
                    <a:pt x="438" y="330"/>
                  </a:lnTo>
                  <a:lnTo>
                    <a:pt x="444" y="324"/>
                  </a:lnTo>
                  <a:lnTo>
                    <a:pt x="444" y="318"/>
                  </a:lnTo>
                  <a:lnTo>
                    <a:pt x="444" y="312"/>
                  </a:lnTo>
                  <a:lnTo>
                    <a:pt x="450" y="312"/>
                  </a:lnTo>
                  <a:lnTo>
                    <a:pt x="450" y="306"/>
                  </a:lnTo>
                  <a:lnTo>
                    <a:pt x="450" y="300"/>
                  </a:lnTo>
                  <a:lnTo>
                    <a:pt x="456" y="294"/>
                  </a:lnTo>
                  <a:lnTo>
                    <a:pt x="456" y="288"/>
                  </a:lnTo>
                  <a:lnTo>
                    <a:pt x="456" y="282"/>
                  </a:lnTo>
                  <a:lnTo>
                    <a:pt x="462" y="282"/>
                  </a:lnTo>
                  <a:lnTo>
                    <a:pt x="462" y="276"/>
                  </a:lnTo>
                  <a:lnTo>
                    <a:pt x="462" y="270"/>
                  </a:lnTo>
                  <a:lnTo>
                    <a:pt x="468" y="270"/>
                  </a:lnTo>
                  <a:lnTo>
                    <a:pt x="468" y="264"/>
                  </a:lnTo>
                  <a:lnTo>
                    <a:pt x="468" y="258"/>
                  </a:lnTo>
                  <a:lnTo>
                    <a:pt x="474" y="252"/>
                  </a:lnTo>
                  <a:lnTo>
                    <a:pt x="474" y="246"/>
                  </a:lnTo>
                  <a:lnTo>
                    <a:pt x="474" y="240"/>
                  </a:lnTo>
                  <a:lnTo>
                    <a:pt x="480" y="240"/>
                  </a:lnTo>
                  <a:lnTo>
                    <a:pt x="480" y="234"/>
                  </a:lnTo>
                  <a:lnTo>
                    <a:pt x="480" y="228"/>
                  </a:lnTo>
                  <a:lnTo>
                    <a:pt x="486" y="222"/>
                  </a:lnTo>
                  <a:lnTo>
                    <a:pt x="486" y="216"/>
                  </a:lnTo>
                  <a:lnTo>
                    <a:pt x="492" y="210"/>
                  </a:lnTo>
                  <a:lnTo>
                    <a:pt x="492" y="204"/>
                  </a:lnTo>
                  <a:lnTo>
                    <a:pt x="498" y="198"/>
                  </a:lnTo>
                  <a:lnTo>
                    <a:pt x="498" y="192"/>
                  </a:lnTo>
                  <a:lnTo>
                    <a:pt x="504" y="186"/>
                  </a:lnTo>
                  <a:lnTo>
                    <a:pt x="504" y="180"/>
                  </a:lnTo>
                  <a:lnTo>
                    <a:pt x="510" y="174"/>
                  </a:lnTo>
                  <a:lnTo>
                    <a:pt x="510" y="168"/>
                  </a:lnTo>
                  <a:lnTo>
                    <a:pt x="516" y="162"/>
                  </a:lnTo>
                  <a:lnTo>
                    <a:pt x="516" y="156"/>
                  </a:lnTo>
                  <a:lnTo>
                    <a:pt x="522" y="150"/>
                  </a:lnTo>
                  <a:lnTo>
                    <a:pt x="522" y="144"/>
                  </a:lnTo>
                  <a:lnTo>
                    <a:pt x="528" y="144"/>
                  </a:lnTo>
                  <a:lnTo>
                    <a:pt x="528" y="138"/>
                  </a:lnTo>
                  <a:lnTo>
                    <a:pt x="528" y="132"/>
                  </a:lnTo>
                  <a:lnTo>
                    <a:pt x="534" y="132"/>
                  </a:lnTo>
                  <a:lnTo>
                    <a:pt x="534" y="126"/>
                  </a:lnTo>
                  <a:lnTo>
                    <a:pt x="534" y="120"/>
                  </a:lnTo>
                  <a:lnTo>
                    <a:pt x="540" y="120"/>
                  </a:lnTo>
                  <a:lnTo>
                    <a:pt x="540" y="114"/>
                  </a:lnTo>
                  <a:lnTo>
                    <a:pt x="540" y="108"/>
                  </a:lnTo>
                  <a:lnTo>
                    <a:pt x="546" y="108"/>
                  </a:lnTo>
                  <a:lnTo>
                    <a:pt x="546" y="102"/>
                  </a:lnTo>
                  <a:lnTo>
                    <a:pt x="552" y="102"/>
                  </a:lnTo>
                  <a:lnTo>
                    <a:pt x="552" y="96"/>
                  </a:lnTo>
                  <a:lnTo>
                    <a:pt x="552" y="90"/>
                  </a:lnTo>
                  <a:lnTo>
                    <a:pt x="558" y="90"/>
                  </a:lnTo>
                  <a:lnTo>
                    <a:pt x="558" y="84"/>
                  </a:lnTo>
                  <a:lnTo>
                    <a:pt x="564" y="78"/>
                  </a:lnTo>
                  <a:lnTo>
                    <a:pt x="564" y="72"/>
                  </a:lnTo>
                  <a:lnTo>
                    <a:pt x="570" y="72"/>
                  </a:lnTo>
                  <a:lnTo>
                    <a:pt x="570" y="66"/>
                  </a:lnTo>
                  <a:lnTo>
                    <a:pt x="576" y="66"/>
                  </a:lnTo>
                  <a:lnTo>
                    <a:pt x="576" y="60"/>
                  </a:lnTo>
                  <a:lnTo>
                    <a:pt x="582" y="54"/>
                  </a:lnTo>
                  <a:lnTo>
                    <a:pt x="582" y="48"/>
                  </a:lnTo>
                  <a:lnTo>
                    <a:pt x="588" y="48"/>
                  </a:lnTo>
                  <a:lnTo>
                    <a:pt x="588" y="42"/>
                  </a:lnTo>
                  <a:lnTo>
                    <a:pt x="594" y="36"/>
                  </a:lnTo>
                  <a:lnTo>
                    <a:pt x="600" y="30"/>
                  </a:lnTo>
                  <a:lnTo>
                    <a:pt x="600" y="24"/>
                  </a:lnTo>
                  <a:lnTo>
                    <a:pt x="606" y="24"/>
                  </a:lnTo>
                  <a:lnTo>
                    <a:pt x="606" y="18"/>
                  </a:lnTo>
                  <a:lnTo>
                    <a:pt x="612" y="18"/>
                  </a:lnTo>
                  <a:lnTo>
                    <a:pt x="612" y="12"/>
                  </a:lnTo>
                  <a:lnTo>
                    <a:pt x="618" y="12"/>
                  </a:lnTo>
                  <a:lnTo>
                    <a:pt x="618" y="6"/>
                  </a:lnTo>
                  <a:lnTo>
                    <a:pt x="624" y="6"/>
                  </a:lnTo>
                  <a:lnTo>
                    <a:pt x="624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Freeform 41"/>
            <p:cNvSpPr>
              <a:spLocks noChangeArrowheads="1"/>
            </p:cNvSpPr>
            <p:nvPr/>
          </p:nvSpPr>
          <p:spPr bwMode="auto">
            <a:xfrm>
              <a:off x="624" y="0"/>
              <a:ext cx="786" cy="2040"/>
            </a:xfrm>
            <a:custGeom>
              <a:avLst/>
              <a:gdLst>
                <a:gd name="T0" fmla="*/ 24 w 786"/>
                <a:gd name="T1" fmla="*/ 30 h 2040"/>
                <a:gd name="T2" fmla="*/ 54 w 786"/>
                <a:gd name="T3" fmla="*/ 12 h 2040"/>
                <a:gd name="T4" fmla="*/ 90 w 786"/>
                <a:gd name="T5" fmla="*/ 0 h 2040"/>
                <a:gd name="T6" fmla="*/ 132 w 786"/>
                <a:gd name="T7" fmla="*/ 0 h 2040"/>
                <a:gd name="T8" fmla="*/ 168 w 786"/>
                <a:gd name="T9" fmla="*/ 12 h 2040"/>
                <a:gd name="T10" fmla="*/ 198 w 786"/>
                <a:gd name="T11" fmla="*/ 36 h 2040"/>
                <a:gd name="T12" fmla="*/ 222 w 786"/>
                <a:gd name="T13" fmla="*/ 54 h 2040"/>
                <a:gd name="T14" fmla="*/ 240 w 786"/>
                <a:gd name="T15" fmla="*/ 78 h 2040"/>
                <a:gd name="T16" fmla="*/ 264 w 786"/>
                <a:gd name="T17" fmla="*/ 114 h 2040"/>
                <a:gd name="T18" fmla="*/ 288 w 786"/>
                <a:gd name="T19" fmla="*/ 138 h 2040"/>
                <a:gd name="T20" fmla="*/ 300 w 786"/>
                <a:gd name="T21" fmla="*/ 168 h 2040"/>
                <a:gd name="T22" fmla="*/ 318 w 786"/>
                <a:gd name="T23" fmla="*/ 192 h 2040"/>
                <a:gd name="T24" fmla="*/ 336 w 786"/>
                <a:gd name="T25" fmla="*/ 234 h 2040"/>
                <a:gd name="T26" fmla="*/ 360 w 786"/>
                <a:gd name="T27" fmla="*/ 276 h 2040"/>
                <a:gd name="T28" fmla="*/ 372 w 786"/>
                <a:gd name="T29" fmla="*/ 312 h 2040"/>
                <a:gd name="T30" fmla="*/ 384 w 786"/>
                <a:gd name="T31" fmla="*/ 342 h 2040"/>
                <a:gd name="T32" fmla="*/ 402 w 786"/>
                <a:gd name="T33" fmla="*/ 378 h 2040"/>
                <a:gd name="T34" fmla="*/ 414 w 786"/>
                <a:gd name="T35" fmla="*/ 408 h 2040"/>
                <a:gd name="T36" fmla="*/ 426 w 786"/>
                <a:gd name="T37" fmla="*/ 450 h 2040"/>
                <a:gd name="T38" fmla="*/ 438 w 786"/>
                <a:gd name="T39" fmla="*/ 480 h 2040"/>
                <a:gd name="T40" fmla="*/ 450 w 786"/>
                <a:gd name="T41" fmla="*/ 516 h 2040"/>
                <a:gd name="T42" fmla="*/ 462 w 786"/>
                <a:gd name="T43" fmla="*/ 558 h 2040"/>
                <a:gd name="T44" fmla="*/ 474 w 786"/>
                <a:gd name="T45" fmla="*/ 600 h 2040"/>
                <a:gd name="T46" fmla="*/ 486 w 786"/>
                <a:gd name="T47" fmla="*/ 636 h 2040"/>
                <a:gd name="T48" fmla="*/ 498 w 786"/>
                <a:gd name="T49" fmla="*/ 678 h 2040"/>
                <a:gd name="T50" fmla="*/ 510 w 786"/>
                <a:gd name="T51" fmla="*/ 714 h 2040"/>
                <a:gd name="T52" fmla="*/ 522 w 786"/>
                <a:gd name="T53" fmla="*/ 750 h 2040"/>
                <a:gd name="T54" fmla="*/ 528 w 786"/>
                <a:gd name="T55" fmla="*/ 792 h 2040"/>
                <a:gd name="T56" fmla="*/ 540 w 786"/>
                <a:gd name="T57" fmla="*/ 828 h 2040"/>
                <a:gd name="T58" fmla="*/ 552 w 786"/>
                <a:gd name="T59" fmla="*/ 870 h 2040"/>
                <a:gd name="T60" fmla="*/ 564 w 786"/>
                <a:gd name="T61" fmla="*/ 912 h 2040"/>
                <a:gd name="T62" fmla="*/ 570 w 786"/>
                <a:gd name="T63" fmla="*/ 948 h 2040"/>
                <a:gd name="T64" fmla="*/ 576 w 786"/>
                <a:gd name="T65" fmla="*/ 984 h 2040"/>
                <a:gd name="T66" fmla="*/ 588 w 786"/>
                <a:gd name="T67" fmla="*/ 1020 h 2040"/>
                <a:gd name="T68" fmla="*/ 600 w 786"/>
                <a:gd name="T69" fmla="*/ 1062 h 2040"/>
                <a:gd name="T70" fmla="*/ 606 w 786"/>
                <a:gd name="T71" fmla="*/ 1104 h 2040"/>
                <a:gd name="T72" fmla="*/ 618 w 786"/>
                <a:gd name="T73" fmla="*/ 1146 h 2040"/>
                <a:gd name="T74" fmla="*/ 624 w 786"/>
                <a:gd name="T75" fmla="*/ 1188 h 2040"/>
                <a:gd name="T76" fmla="*/ 636 w 786"/>
                <a:gd name="T77" fmla="*/ 1230 h 2040"/>
                <a:gd name="T78" fmla="*/ 642 w 786"/>
                <a:gd name="T79" fmla="*/ 1272 h 2040"/>
                <a:gd name="T80" fmla="*/ 654 w 786"/>
                <a:gd name="T81" fmla="*/ 1314 h 2040"/>
                <a:gd name="T82" fmla="*/ 660 w 786"/>
                <a:gd name="T83" fmla="*/ 1356 h 2040"/>
                <a:gd name="T84" fmla="*/ 672 w 786"/>
                <a:gd name="T85" fmla="*/ 1398 h 2040"/>
                <a:gd name="T86" fmla="*/ 678 w 786"/>
                <a:gd name="T87" fmla="*/ 1440 h 2040"/>
                <a:gd name="T88" fmla="*/ 684 w 786"/>
                <a:gd name="T89" fmla="*/ 1482 h 2040"/>
                <a:gd name="T90" fmla="*/ 696 w 786"/>
                <a:gd name="T91" fmla="*/ 1524 h 2040"/>
                <a:gd name="T92" fmla="*/ 702 w 786"/>
                <a:gd name="T93" fmla="*/ 1566 h 2040"/>
                <a:gd name="T94" fmla="*/ 714 w 786"/>
                <a:gd name="T95" fmla="*/ 1614 h 2040"/>
                <a:gd name="T96" fmla="*/ 720 w 786"/>
                <a:gd name="T97" fmla="*/ 1656 h 2040"/>
                <a:gd name="T98" fmla="*/ 726 w 786"/>
                <a:gd name="T99" fmla="*/ 1704 h 2040"/>
                <a:gd name="T100" fmla="*/ 738 w 786"/>
                <a:gd name="T101" fmla="*/ 1746 h 2040"/>
                <a:gd name="T102" fmla="*/ 744 w 786"/>
                <a:gd name="T103" fmla="*/ 1794 h 2040"/>
                <a:gd name="T104" fmla="*/ 750 w 786"/>
                <a:gd name="T105" fmla="*/ 1842 h 2040"/>
                <a:gd name="T106" fmla="*/ 762 w 786"/>
                <a:gd name="T107" fmla="*/ 1884 h 2040"/>
                <a:gd name="T108" fmla="*/ 768 w 786"/>
                <a:gd name="T109" fmla="*/ 1932 h 2040"/>
                <a:gd name="T110" fmla="*/ 774 w 786"/>
                <a:gd name="T111" fmla="*/ 1980 h 2040"/>
                <a:gd name="T112" fmla="*/ 786 w 786"/>
                <a:gd name="T113" fmla="*/ 2034 h 2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6" h="2040">
                  <a:moveTo>
                    <a:pt x="0" y="48"/>
                  </a:moveTo>
                  <a:lnTo>
                    <a:pt x="6" y="48"/>
                  </a:lnTo>
                  <a:lnTo>
                    <a:pt x="6" y="42"/>
                  </a:lnTo>
                  <a:lnTo>
                    <a:pt x="12" y="42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30"/>
                  </a:lnTo>
                  <a:lnTo>
                    <a:pt x="30" y="30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2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50" y="6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68" y="18"/>
                  </a:lnTo>
                  <a:lnTo>
                    <a:pt x="174" y="18"/>
                  </a:lnTo>
                  <a:lnTo>
                    <a:pt x="180" y="24"/>
                  </a:lnTo>
                  <a:lnTo>
                    <a:pt x="186" y="24"/>
                  </a:lnTo>
                  <a:lnTo>
                    <a:pt x="186" y="30"/>
                  </a:lnTo>
                  <a:lnTo>
                    <a:pt x="192" y="30"/>
                  </a:lnTo>
                  <a:lnTo>
                    <a:pt x="198" y="36"/>
                  </a:lnTo>
                  <a:lnTo>
                    <a:pt x="204" y="36"/>
                  </a:lnTo>
                  <a:lnTo>
                    <a:pt x="204" y="42"/>
                  </a:lnTo>
                  <a:lnTo>
                    <a:pt x="210" y="42"/>
                  </a:lnTo>
                  <a:lnTo>
                    <a:pt x="210" y="48"/>
                  </a:lnTo>
                  <a:lnTo>
                    <a:pt x="216" y="48"/>
                  </a:lnTo>
                  <a:lnTo>
                    <a:pt x="216" y="54"/>
                  </a:lnTo>
                  <a:lnTo>
                    <a:pt x="222" y="54"/>
                  </a:lnTo>
                  <a:lnTo>
                    <a:pt x="222" y="60"/>
                  </a:lnTo>
                  <a:lnTo>
                    <a:pt x="228" y="60"/>
                  </a:lnTo>
                  <a:lnTo>
                    <a:pt x="228" y="66"/>
                  </a:lnTo>
                  <a:lnTo>
                    <a:pt x="234" y="66"/>
                  </a:lnTo>
                  <a:lnTo>
                    <a:pt x="234" y="72"/>
                  </a:lnTo>
                  <a:lnTo>
                    <a:pt x="240" y="72"/>
                  </a:lnTo>
                  <a:lnTo>
                    <a:pt x="240" y="78"/>
                  </a:lnTo>
                  <a:lnTo>
                    <a:pt x="246" y="84"/>
                  </a:lnTo>
                  <a:lnTo>
                    <a:pt x="252" y="90"/>
                  </a:lnTo>
                  <a:lnTo>
                    <a:pt x="252" y="96"/>
                  </a:lnTo>
                  <a:lnTo>
                    <a:pt x="258" y="96"/>
                  </a:lnTo>
                  <a:lnTo>
                    <a:pt x="258" y="102"/>
                  </a:lnTo>
                  <a:lnTo>
                    <a:pt x="264" y="108"/>
                  </a:lnTo>
                  <a:lnTo>
                    <a:pt x="264" y="114"/>
                  </a:lnTo>
                  <a:lnTo>
                    <a:pt x="270" y="114"/>
                  </a:lnTo>
                  <a:lnTo>
                    <a:pt x="270" y="120"/>
                  </a:lnTo>
                  <a:lnTo>
                    <a:pt x="276" y="120"/>
                  </a:lnTo>
                  <a:lnTo>
                    <a:pt x="276" y="126"/>
                  </a:lnTo>
                  <a:lnTo>
                    <a:pt x="282" y="132"/>
                  </a:lnTo>
                  <a:lnTo>
                    <a:pt x="282" y="138"/>
                  </a:lnTo>
                  <a:lnTo>
                    <a:pt x="288" y="138"/>
                  </a:lnTo>
                  <a:lnTo>
                    <a:pt x="288" y="144"/>
                  </a:lnTo>
                  <a:lnTo>
                    <a:pt x="288" y="150"/>
                  </a:lnTo>
                  <a:lnTo>
                    <a:pt x="294" y="150"/>
                  </a:lnTo>
                  <a:lnTo>
                    <a:pt x="294" y="156"/>
                  </a:lnTo>
                  <a:lnTo>
                    <a:pt x="300" y="156"/>
                  </a:lnTo>
                  <a:lnTo>
                    <a:pt x="300" y="162"/>
                  </a:lnTo>
                  <a:lnTo>
                    <a:pt x="300" y="168"/>
                  </a:lnTo>
                  <a:lnTo>
                    <a:pt x="306" y="168"/>
                  </a:lnTo>
                  <a:lnTo>
                    <a:pt x="306" y="174"/>
                  </a:lnTo>
                  <a:lnTo>
                    <a:pt x="306" y="180"/>
                  </a:lnTo>
                  <a:lnTo>
                    <a:pt x="312" y="180"/>
                  </a:lnTo>
                  <a:lnTo>
                    <a:pt x="312" y="186"/>
                  </a:lnTo>
                  <a:lnTo>
                    <a:pt x="312" y="192"/>
                  </a:lnTo>
                  <a:lnTo>
                    <a:pt x="318" y="192"/>
                  </a:lnTo>
                  <a:lnTo>
                    <a:pt x="318" y="198"/>
                  </a:lnTo>
                  <a:lnTo>
                    <a:pt x="324" y="204"/>
                  </a:lnTo>
                  <a:lnTo>
                    <a:pt x="324" y="210"/>
                  </a:lnTo>
                  <a:lnTo>
                    <a:pt x="330" y="216"/>
                  </a:lnTo>
                  <a:lnTo>
                    <a:pt x="330" y="222"/>
                  </a:lnTo>
                  <a:lnTo>
                    <a:pt x="336" y="228"/>
                  </a:lnTo>
                  <a:lnTo>
                    <a:pt x="336" y="234"/>
                  </a:lnTo>
                  <a:lnTo>
                    <a:pt x="342" y="240"/>
                  </a:lnTo>
                  <a:lnTo>
                    <a:pt x="342" y="246"/>
                  </a:lnTo>
                  <a:lnTo>
                    <a:pt x="348" y="252"/>
                  </a:lnTo>
                  <a:lnTo>
                    <a:pt x="348" y="258"/>
                  </a:lnTo>
                  <a:lnTo>
                    <a:pt x="354" y="264"/>
                  </a:lnTo>
                  <a:lnTo>
                    <a:pt x="354" y="270"/>
                  </a:lnTo>
                  <a:lnTo>
                    <a:pt x="360" y="276"/>
                  </a:lnTo>
                  <a:lnTo>
                    <a:pt x="360" y="282"/>
                  </a:lnTo>
                  <a:lnTo>
                    <a:pt x="360" y="288"/>
                  </a:lnTo>
                  <a:lnTo>
                    <a:pt x="366" y="288"/>
                  </a:lnTo>
                  <a:lnTo>
                    <a:pt x="366" y="294"/>
                  </a:lnTo>
                  <a:lnTo>
                    <a:pt x="366" y="300"/>
                  </a:lnTo>
                  <a:lnTo>
                    <a:pt x="372" y="306"/>
                  </a:lnTo>
                  <a:lnTo>
                    <a:pt x="372" y="312"/>
                  </a:lnTo>
                  <a:lnTo>
                    <a:pt x="372" y="318"/>
                  </a:lnTo>
                  <a:lnTo>
                    <a:pt x="378" y="318"/>
                  </a:lnTo>
                  <a:lnTo>
                    <a:pt x="378" y="324"/>
                  </a:lnTo>
                  <a:lnTo>
                    <a:pt x="378" y="330"/>
                  </a:lnTo>
                  <a:lnTo>
                    <a:pt x="384" y="330"/>
                  </a:lnTo>
                  <a:lnTo>
                    <a:pt x="384" y="336"/>
                  </a:lnTo>
                  <a:lnTo>
                    <a:pt x="384" y="342"/>
                  </a:lnTo>
                  <a:lnTo>
                    <a:pt x="390" y="348"/>
                  </a:lnTo>
                  <a:lnTo>
                    <a:pt x="390" y="354"/>
                  </a:lnTo>
                  <a:lnTo>
                    <a:pt x="390" y="360"/>
                  </a:lnTo>
                  <a:lnTo>
                    <a:pt x="396" y="360"/>
                  </a:lnTo>
                  <a:lnTo>
                    <a:pt x="396" y="366"/>
                  </a:lnTo>
                  <a:lnTo>
                    <a:pt x="396" y="372"/>
                  </a:lnTo>
                  <a:lnTo>
                    <a:pt x="402" y="378"/>
                  </a:lnTo>
                  <a:lnTo>
                    <a:pt x="402" y="384"/>
                  </a:lnTo>
                  <a:lnTo>
                    <a:pt x="402" y="390"/>
                  </a:lnTo>
                  <a:lnTo>
                    <a:pt x="408" y="390"/>
                  </a:lnTo>
                  <a:lnTo>
                    <a:pt x="408" y="396"/>
                  </a:lnTo>
                  <a:lnTo>
                    <a:pt x="408" y="402"/>
                  </a:lnTo>
                  <a:lnTo>
                    <a:pt x="408" y="408"/>
                  </a:lnTo>
                  <a:lnTo>
                    <a:pt x="414" y="408"/>
                  </a:lnTo>
                  <a:lnTo>
                    <a:pt x="414" y="414"/>
                  </a:lnTo>
                  <a:lnTo>
                    <a:pt x="414" y="420"/>
                  </a:lnTo>
                  <a:lnTo>
                    <a:pt x="420" y="426"/>
                  </a:lnTo>
                  <a:lnTo>
                    <a:pt x="420" y="432"/>
                  </a:lnTo>
                  <a:lnTo>
                    <a:pt x="420" y="438"/>
                  </a:lnTo>
                  <a:lnTo>
                    <a:pt x="426" y="444"/>
                  </a:lnTo>
                  <a:lnTo>
                    <a:pt x="426" y="450"/>
                  </a:lnTo>
                  <a:lnTo>
                    <a:pt x="426" y="456"/>
                  </a:lnTo>
                  <a:lnTo>
                    <a:pt x="432" y="456"/>
                  </a:lnTo>
                  <a:lnTo>
                    <a:pt x="432" y="462"/>
                  </a:lnTo>
                  <a:lnTo>
                    <a:pt x="432" y="468"/>
                  </a:lnTo>
                  <a:lnTo>
                    <a:pt x="432" y="474"/>
                  </a:lnTo>
                  <a:lnTo>
                    <a:pt x="438" y="474"/>
                  </a:lnTo>
                  <a:lnTo>
                    <a:pt x="438" y="480"/>
                  </a:lnTo>
                  <a:lnTo>
                    <a:pt x="438" y="486"/>
                  </a:lnTo>
                  <a:lnTo>
                    <a:pt x="438" y="492"/>
                  </a:lnTo>
                  <a:lnTo>
                    <a:pt x="444" y="492"/>
                  </a:lnTo>
                  <a:lnTo>
                    <a:pt x="444" y="498"/>
                  </a:lnTo>
                  <a:lnTo>
                    <a:pt x="444" y="504"/>
                  </a:lnTo>
                  <a:lnTo>
                    <a:pt x="450" y="510"/>
                  </a:lnTo>
                  <a:lnTo>
                    <a:pt x="450" y="516"/>
                  </a:lnTo>
                  <a:lnTo>
                    <a:pt x="450" y="522"/>
                  </a:lnTo>
                  <a:lnTo>
                    <a:pt x="456" y="528"/>
                  </a:lnTo>
                  <a:lnTo>
                    <a:pt x="456" y="534"/>
                  </a:lnTo>
                  <a:lnTo>
                    <a:pt x="456" y="540"/>
                  </a:lnTo>
                  <a:lnTo>
                    <a:pt x="462" y="546"/>
                  </a:lnTo>
                  <a:lnTo>
                    <a:pt x="462" y="552"/>
                  </a:lnTo>
                  <a:lnTo>
                    <a:pt x="462" y="558"/>
                  </a:lnTo>
                  <a:lnTo>
                    <a:pt x="462" y="564"/>
                  </a:lnTo>
                  <a:lnTo>
                    <a:pt x="468" y="570"/>
                  </a:lnTo>
                  <a:lnTo>
                    <a:pt x="468" y="576"/>
                  </a:lnTo>
                  <a:lnTo>
                    <a:pt x="468" y="582"/>
                  </a:lnTo>
                  <a:lnTo>
                    <a:pt x="474" y="588"/>
                  </a:lnTo>
                  <a:lnTo>
                    <a:pt x="474" y="594"/>
                  </a:lnTo>
                  <a:lnTo>
                    <a:pt x="474" y="600"/>
                  </a:lnTo>
                  <a:lnTo>
                    <a:pt x="480" y="606"/>
                  </a:lnTo>
                  <a:lnTo>
                    <a:pt x="480" y="612"/>
                  </a:lnTo>
                  <a:lnTo>
                    <a:pt x="480" y="618"/>
                  </a:lnTo>
                  <a:lnTo>
                    <a:pt x="480" y="624"/>
                  </a:lnTo>
                  <a:lnTo>
                    <a:pt x="486" y="624"/>
                  </a:lnTo>
                  <a:lnTo>
                    <a:pt x="486" y="630"/>
                  </a:lnTo>
                  <a:lnTo>
                    <a:pt x="486" y="636"/>
                  </a:lnTo>
                  <a:lnTo>
                    <a:pt x="486" y="642"/>
                  </a:lnTo>
                  <a:lnTo>
                    <a:pt x="492" y="648"/>
                  </a:lnTo>
                  <a:lnTo>
                    <a:pt x="492" y="654"/>
                  </a:lnTo>
                  <a:lnTo>
                    <a:pt x="492" y="660"/>
                  </a:lnTo>
                  <a:lnTo>
                    <a:pt x="498" y="666"/>
                  </a:lnTo>
                  <a:lnTo>
                    <a:pt x="498" y="672"/>
                  </a:lnTo>
                  <a:lnTo>
                    <a:pt x="498" y="678"/>
                  </a:lnTo>
                  <a:lnTo>
                    <a:pt x="498" y="684"/>
                  </a:lnTo>
                  <a:lnTo>
                    <a:pt x="504" y="684"/>
                  </a:lnTo>
                  <a:lnTo>
                    <a:pt x="504" y="690"/>
                  </a:lnTo>
                  <a:lnTo>
                    <a:pt x="504" y="696"/>
                  </a:lnTo>
                  <a:lnTo>
                    <a:pt x="504" y="702"/>
                  </a:lnTo>
                  <a:lnTo>
                    <a:pt x="510" y="708"/>
                  </a:lnTo>
                  <a:lnTo>
                    <a:pt x="510" y="714"/>
                  </a:lnTo>
                  <a:lnTo>
                    <a:pt x="510" y="720"/>
                  </a:lnTo>
                  <a:lnTo>
                    <a:pt x="510" y="726"/>
                  </a:lnTo>
                  <a:lnTo>
                    <a:pt x="516" y="732"/>
                  </a:lnTo>
                  <a:lnTo>
                    <a:pt x="516" y="738"/>
                  </a:lnTo>
                  <a:lnTo>
                    <a:pt x="516" y="744"/>
                  </a:lnTo>
                  <a:lnTo>
                    <a:pt x="516" y="750"/>
                  </a:lnTo>
                  <a:lnTo>
                    <a:pt x="522" y="750"/>
                  </a:lnTo>
                  <a:lnTo>
                    <a:pt x="522" y="756"/>
                  </a:lnTo>
                  <a:lnTo>
                    <a:pt x="522" y="762"/>
                  </a:lnTo>
                  <a:lnTo>
                    <a:pt x="522" y="768"/>
                  </a:lnTo>
                  <a:lnTo>
                    <a:pt x="528" y="774"/>
                  </a:lnTo>
                  <a:lnTo>
                    <a:pt x="528" y="780"/>
                  </a:lnTo>
                  <a:lnTo>
                    <a:pt x="528" y="786"/>
                  </a:lnTo>
                  <a:lnTo>
                    <a:pt x="528" y="792"/>
                  </a:lnTo>
                  <a:lnTo>
                    <a:pt x="534" y="798"/>
                  </a:lnTo>
                  <a:lnTo>
                    <a:pt x="534" y="804"/>
                  </a:lnTo>
                  <a:lnTo>
                    <a:pt x="534" y="810"/>
                  </a:lnTo>
                  <a:lnTo>
                    <a:pt x="534" y="816"/>
                  </a:lnTo>
                  <a:lnTo>
                    <a:pt x="540" y="816"/>
                  </a:lnTo>
                  <a:lnTo>
                    <a:pt x="540" y="822"/>
                  </a:lnTo>
                  <a:lnTo>
                    <a:pt x="540" y="828"/>
                  </a:lnTo>
                  <a:lnTo>
                    <a:pt x="540" y="834"/>
                  </a:lnTo>
                  <a:lnTo>
                    <a:pt x="546" y="840"/>
                  </a:lnTo>
                  <a:lnTo>
                    <a:pt x="546" y="846"/>
                  </a:lnTo>
                  <a:lnTo>
                    <a:pt x="546" y="852"/>
                  </a:lnTo>
                  <a:lnTo>
                    <a:pt x="546" y="858"/>
                  </a:lnTo>
                  <a:lnTo>
                    <a:pt x="552" y="864"/>
                  </a:lnTo>
                  <a:lnTo>
                    <a:pt x="552" y="870"/>
                  </a:lnTo>
                  <a:lnTo>
                    <a:pt x="552" y="876"/>
                  </a:lnTo>
                  <a:lnTo>
                    <a:pt x="552" y="882"/>
                  </a:lnTo>
                  <a:lnTo>
                    <a:pt x="558" y="888"/>
                  </a:lnTo>
                  <a:lnTo>
                    <a:pt x="558" y="894"/>
                  </a:lnTo>
                  <a:lnTo>
                    <a:pt x="558" y="900"/>
                  </a:lnTo>
                  <a:lnTo>
                    <a:pt x="558" y="906"/>
                  </a:lnTo>
                  <a:lnTo>
                    <a:pt x="564" y="912"/>
                  </a:lnTo>
                  <a:lnTo>
                    <a:pt x="564" y="918"/>
                  </a:lnTo>
                  <a:lnTo>
                    <a:pt x="564" y="924"/>
                  </a:lnTo>
                  <a:lnTo>
                    <a:pt x="564" y="930"/>
                  </a:lnTo>
                  <a:lnTo>
                    <a:pt x="564" y="936"/>
                  </a:lnTo>
                  <a:lnTo>
                    <a:pt x="570" y="936"/>
                  </a:lnTo>
                  <a:lnTo>
                    <a:pt x="570" y="942"/>
                  </a:lnTo>
                  <a:lnTo>
                    <a:pt x="570" y="948"/>
                  </a:lnTo>
                  <a:lnTo>
                    <a:pt x="570" y="954"/>
                  </a:lnTo>
                  <a:lnTo>
                    <a:pt x="570" y="960"/>
                  </a:lnTo>
                  <a:lnTo>
                    <a:pt x="576" y="960"/>
                  </a:lnTo>
                  <a:lnTo>
                    <a:pt x="576" y="966"/>
                  </a:lnTo>
                  <a:lnTo>
                    <a:pt x="576" y="972"/>
                  </a:lnTo>
                  <a:lnTo>
                    <a:pt x="576" y="978"/>
                  </a:lnTo>
                  <a:lnTo>
                    <a:pt x="576" y="984"/>
                  </a:lnTo>
                  <a:lnTo>
                    <a:pt x="582" y="984"/>
                  </a:lnTo>
                  <a:lnTo>
                    <a:pt x="582" y="990"/>
                  </a:lnTo>
                  <a:lnTo>
                    <a:pt x="582" y="996"/>
                  </a:lnTo>
                  <a:lnTo>
                    <a:pt x="582" y="1002"/>
                  </a:lnTo>
                  <a:lnTo>
                    <a:pt x="582" y="1008"/>
                  </a:lnTo>
                  <a:lnTo>
                    <a:pt x="588" y="1014"/>
                  </a:lnTo>
                  <a:lnTo>
                    <a:pt x="588" y="1020"/>
                  </a:lnTo>
                  <a:lnTo>
                    <a:pt x="588" y="1026"/>
                  </a:lnTo>
                  <a:lnTo>
                    <a:pt x="588" y="1032"/>
                  </a:lnTo>
                  <a:lnTo>
                    <a:pt x="594" y="1038"/>
                  </a:lnTo>
                  <a:lnTo>
                    <a:pt x="594" y="1044"/>
                  </a:lnTo>
                  <a:lnTo>
                    <a:pt x="594" y="1050"/>
                  </a:lnTo>
                  <a:lnTo>
                    <a:pt x="594" y="1056"/>
                  </a:lnTo>
                  <a:lnTo>
                    <a:pt x="600" y="1062"/>
                  </a:lnTo>
                  <a:lnTo>
                    <a:pt x="600" y="1068"/>
                  </a:lnTo>
                  <a:lnTo>
                    <a:pt x="600" y="1074"/>
                  </a:lnTo>
                  <a:lnTo>
                    <a:pt x="600" y="1080"/>
                  </a:lnTo>
                  <a:lnTo>
                    <a:pt x="606" y="1086"/>
                  </a:lnTo>
                  <a:lnTo>
                    <a:pt x="606" y="1092"/>
                  </a:lnTo>
                  <a:lnTo>
                    <a:pt x="606" y="1098"/>
                  </a:lnTo>
                  <a:lnTo>
                    <a:pt x="606" y="1104"/>
                  </a:lnTo>
                  <a:lnTo>
                    <a:pt x="606" y="1110"/>
                  </a:lnTo>
                  <a:lnTo>
                    <a:pt x="612" y="1116"/>
                  </a:lnTo>
                  <a:lnTo>
                    <a:pt x="612" y="1122"/>
                  </a:lnTo>
                  <a:lnTo>
                    <a:pt x="612" y="1128"/>
                  </a:lnTo>
                  <a:lnTo>
                    <a:pt x="612" y="1134"/>
                  </a:lnTo>
                  <a:lnTo>
                    <a:pt x="612" y="1140"/>
                  </a:lnTo>
                  <a:lnTo>
                    <a:pt x="618" y="1146"/>
                  </a:lnTo>
                  <a:lnTo>
                    <a:pt x="618" y="1152"/>
                  </a:lnTo>
                  <a:lnTo>
                    <a:pt x="618" y="1158"/>
                  </a:lnTo>
                  <a:lnTo>
                    <a:pt x="618" y="1164"/>
                  </a:lnTo>
                  <a:lnTo>
                    <a:pt x="624" y="1170"/>
                  </a:lnTo>
                  <a:lnTo>
                    <a:pt x="624" y="1176"/>
                  </a:lnTo>
                  <a:lnTo>
                    <a:pt x="624" y="1182"/>
                  </a:lnTo>
                  <a:lnTo>
                    <a:pt x="624" y="1188"/>
                  </a:lnTo>
                  <a:lnTo>
                    <a:pt x="624" y="1194"/>
                  </a:lnTo>
                  <a:lnTo>
                    <a:pt x="630" y="1200"/>
                  </a:lnTo>
                  <a:lnTo>
                    <a:pt x="630" y="1206"/>
                  </a:lnTo>
                  <a:lnTo>
                    <a:pt x="630" y="1212"/>
                  </a:lnTo>
                  <a:lnTo>
                    <a:pt x="630" y="1218"/>
                  </a:lnTo>
                  <a:lnTo>
                    <a:pt x="636" y="1224"/>
                  </a:lnTo>
                  <a:lnTo>
                    <a:pt x="636" y="1230"/>
                  </a:lnTo>
                  <a:lnTo>
                    <a:pt x="636" y="1236"/>
                  </a:lnTo>
                  <a:lnTo>
                    <a:pt x="636" y="1242"/>
                  </a:lnTo>
                  <a:lnTo>
                    <a:pt x="636" y="1248"/>
                  </a:lnTo>
                  <a:lnTo>
                    <a:pt x="642" y="1254"/>
                  </a:lnTo>
                  <a:lnTo>
                    <a:pt x="642" y="1260"/>
                  </a:lnTo>
                  <a:lnTo>
                    <a:pt x="642" y="1266"/>
                  </a:lnTo>
                  <a:lnTo>
                    <a:pt x="642" y="1272"/>
                  </a:lnTo>
                  <a:lnTo>
                    <a:pt x="648" y="1278"/>
                  </a:lnTo>
                  <a:lnTo>
                    <a:pt x="648" y="1284"/>
                  </a:lnTo>
                  <a:lnTo>
                    <a:pt x="648" y="1290"/>
                  </a:lnTo>
                  <a:lnTo>
                    <a:pt x="648" y="1296"/>
                  </a:lnTo>
                  <a:lnTo>
                    <a:pt x="648" y="1302"/>
                  </a:lnTo>
                  <a:lnTo>
                    <a:pt x="654" y="1308"/>
                  </a:lnTo>
                  <a:lnTo>
                    <a:pt x="654" y="1314"/>
                  </a:lnTo>
                  <a:lnTo>
                    <a:pt x="654" y="1320"/>
                  </a:lnTo>
                  <a:lnTo>
                    <a:pt x="654" y="1326"/>
                  </a:lnTo>
                  <a:lnTo>
                    <a:pt x="654" y="1332"/>
                  </a:lnTo>
                  <a:lnTo>
                    <a:pt x="660" y="1338"/>
                  </a:lnTo>
                  <a:lnTo>
                    <a:pt x="660" y="1344"/>
                  </a:lnTo>
                  <a:lnTo>
                    <a:pt x="660" y="1350"/>
                  </a:lnTo>
                  <a:lnTo>
                    <a:pt x="660" y="1356"/>
                  </a:lnTo>
                  <a:lnTo>
                    <a:pt x="660" y="1362"/>
                  </a:lnTo>
                  <a:lnTo>
                    <a:pt x="666" y="1368"/>
                  </a:lnTo>
                  <a:lnTo>
                    <a:pt x="666" y="1374"/>
                  </a:lnTo>
                  <a:lnTo>
                    <a:pt x="666" y="1380"/>
                  </a:lnTo>
                  <a:lnTo>
                    <a:pt x="666" y="1386"/>
                  </a:lnTo>
                  <a:lnTo>
                    <a:pt x="666" y="1392"/>
                  </a:lnTo>
                  <a:lnTo>
                    <a:pt x="672" y="1398"/>
                  </a:lnTo>
                  <a:lnTo>
                    <a:pt x="672" y="1404"/>
                  </a:lnTo>
                  <a:lnTo>
                    <a:pt x="672" y="1410"/>
                  </a:lnTo>
                  <a:lnTo>
                    <a:pt x="672" y="1416"/>
                  </a:lnTo>
                  <a:lnTo>
                    <a:pt x="672" y="1422"/>
                  </a:lnTo>
                  <a:lnTo>
                    <a:pt x="678" y="1428"/>
                  </a:lnTo>
                  <a:lnTo>
                    <a:pt x="678" y="1434"/>
                  </a:lnTo>
                  <a:lnTo>
                    <a:pt x="678" y="1440"/>
                  </a:lnTo>
                  <a:lnTo>
                    <a:pt x="678" y="1446"/>
                  </a:lnTo>
                  <a:lnTo>
                    <a:pt x="678" y="1452"/>
                  </a:lnTo>
                  <a:lnTo>
                    <a:pt x="684" y="1458"/>
                  </a:lnTo>
                  <a:lnTo>
                    <a:pt x="684" y="1464"/>
                  </a:lnTo>
                  <a:lnTo>
                    <a:pt x="684" y="1470"/>
                  </a:lnTo>
                  <a:lnTo>
                    <a:pt x="684" y="1476"/>
                  </a:lnTo>
                  <a:lnTo>
                    <a:pt x="684" y="1482"/>
                  </a:lnTo>
                  <a:lnTo>
                    <a:pt x="690" y="1488"/>
                  </a:lnTo>
                  <a:lnTo>
                    <a:pt x="690" y="1494"/>
                  </a:lnTo>
                  <a:lnTo>
                    <a:pt x="690" y="1500"/>
                  </a:lnTo>
                  <a:lnTo>
                    <a:pt x="690" y="1506"/>
                  </a:lnTo>
                  <a:lnTo>
                    <a:pt x="690" y="1512"/>
                  </a:lnTo>
                  <a:lnTo>
                    <a:pt x="696" y="1518"/>
                  </a:lnTo>
                  <a:lnTo>
                    <a:pt x="696" y="1524"/>
                  </a:lnTo>
                  <a:lnTo>
                    <a:pt x="696" y="1530"/>
                  </a:lnTo>
                  <a:lnTo>
                    <a:pt x="696" y="1536"/>
                  </a:lnTo>
                  <a:lnTo>
                    <a:pt x="696" y="1542"/>
                  </a:lnTo>
                  <a:lnTo>
                    <a:pt x="702" y="1548"/>
                  </a:lnTo>
                  <a:lnTo>
                    <a:pt x="702" y="1554"/>
                  </a:lnTo>
                  <a:lnTo>
                    <a:pt x="702" y="1560"/>
                  </a:lnTo>
                  <a:lnTo>
                    <a:pt x="702" y="1566"/>
                  </a:lnTo>
                  <a:lnTo>
                    <a:pt x="702" y="1578"/>
                  </a:lnTo>
                  <a:lnTo>
                    <a:pt x="708" y="1584"/>
                  </a:lnTo>
                  <a:lnTo>
                    <a:pt x="708" y="1590"/>
                  </a:lnTo>
                  <a:lnTo>
                    <a:pt x="708" y="1596"/>
                  </a:lnTo>
                  <a:lnTo>
                    <a:pt x="708" y="1602"/>
                  </a:lnTo>
                  <a:lnTo>
                    <a:pt x="708" y="1608"/>
                  </a:lnTo>
                  <a:lnTo>
                    <a:pt x="714" y="1614"/>
                  </a:lnTo>
                  <a:lnTo>
                    <a:pt x="714" y="1620"/>
                  </a:lnTo>
                  <a:lnTo>
                    <a:pt x="714" y="1626"/>
                  </a:lnTo>
                  <a:lnTo>
                    <a:pt x="714" y="1632"/>
                  </a:lnTo>
                  <a:lnTo>
                    <a:pt x="714" y="1638"/>
                  </a:lnTo>
                  <a:lnTo>
                    <a:pt x="714" y="1644"/>
                  </a:lnTo>
                  <a:lnTo>
                    <a:pt x="720" y="1650"/>
                  </a:lnTo>
                  <a:lnTo>
                    <a:pt x="720" y="1656"/>
                  </a:lnTo>
                  <a:lnTo>
                    <a:pt x="720" y="1662"/>
                  </a:lnTo>
                  <a:lnTo>
                    <a:pt x="720" y="1668"/>
                  </a:lnTo>
                  <a:lnTo>
                    <a:pt x="720" y="1674"/>
                  </a:lnTo>
                  <a:lnTo>
                    <a:pt x="726" y="1680"/>
                  </a:lnTo>
                  <a:lnTo>
                    <a:pt x="726" y="1686"/>
                  </a:lnTo>
                  <a:lnTo>
                    <a:pt x="726" y="1692"/>
                  </a:lnTo>
                  <a:lnTo>
                    <a:pt x="726" y="1704"/>
                  </a:lnTo>
                  <a:lnTo>
                    <a:pt x="726" y="1710"/>
                  </a:lnTo>
                  <a:lnTo>
                    <a:pt x="732" y="1716"/>
                  </a:lnTo>
                  <a:lnTo>
                    <a:pt x="732" y="1722"/>
                  </a:lnTo>
                  <a:lnTo>
                    <a:pt x="732" y="1728"/>
                  </a:lnTo>
                  <a:lnTo>
                    <a:pt x="732" y="1734"/>
                  </a:lnTo>
                  <a:lnTo>
                    <a:pt x="732" y="1740"/>
                  </a:lnTo>
                  <a:lnTo>
                    <a:pt x="738" y="1746"/>
                  </a:lnTo>
                  <a:lnTo>
                    <a:pt x="738" y="1752"/>
                  </a:lnTo>
                  <a:lnTo>
                    <a:pt x="738" y="1758"/>
                  </a:lnTo>
                  <a:lnTo>
                    <a:pt x="738" y="1764"/>
                  </a:lnTo>
                  <a:lnTo>
                    <a:pt x="738" y="1770"/>
                  </a:lnTo>
                  <a:lnTo>
                    <a:pt x="744" y="1782"/>
                  </a:lnTo>
                  <a:lnTo>
                    <a:pt x="744" y="1788"/>
                  </a:lnTo>
                  <a:lnTo>
                    <a:pt x="744" y="1794"/>
                  </a:lnTo>
                  <a:lnTo>
                    <a:pt x="744" y="1800"/>
                  </a:lnTo>
                  <a:lnTo>
                    <a:pt x="744" y="1806"/>
                  </a:lnTo>
                  <a:lnTo>
                    <a:pt x="750" y="1812"/>
                  </a:lnTo>
                  <a:lnTo>
                    <a:pt x="750" y="1818"/>
                  </a:lnTo>
                  <a:lnTo>
                    <a:pt x="750" y="1824"/>
                  </a:lnTo>
                  <a:lnTo>
                    <a:pt x="750" y="1830"/>
                  </a:lnTo>
                  <a:lnTo>
                    <a:pt x="750" y="1842"/>
                  </a:lnTo>
                  <a:lnTo>
                    <a:pt x="756" y="1848"/>
                  </a:lnTo>
                  <a:lnTo>
                    <a:pt x="756" y="1854"/>
                  </a:lnTo>
                  <a:lnTo>
                    <a:pt x="756" y="1860"/>
                  </a:lnTo>
                  <a:lnTo>
                    <a:pt x="756" y="1866"/>
                  </a:lnTo>
                  <a:lnTo>
                    <a:pt x="756" y="1872"/>
                  </a:lnTo>
                  <a:lnTo>
                    <a:pt x="762" y="1878"/>
                  </a:lnTo>
                  <a:lnTo>
                    <a:pt x="762" y="1884"/>
                  </a:lnTo>
                  <a:lnTo>
                    <a:pt x="762" y="1896"/>
                  </a:lnTo>
                  <a:lnTo>
                    <a:pt x="762" y="1902"/>
                  </a:lnTo>
                  <a:lnTo>
                    <a:pt x="762" y="1908"/>
                  </a:lnTo>
                  <a:lnTo>
                    <a:pt x="762" y="1914"/>
                  </a:lnTo>
                  <a:lnTo>
                    <a:pt x="768" y="1920"/>
                  </a:lnTo>
                  <a:lnTo>
                    <a:pt x="768" y="1926"/>
                  </a:lnTo>
                  <a:lnTo>
                    <a:pt x="768" y="1932"/>
                  </a:lnTo>
                  <a:lnTo>
                    <a:pt x="768" y="1944"/>
                  </a:lnTo>
                  <a:lnTo>
                    <a:pt x="768" y="1950"/>
                  </a:lnTo>
                  <a:lnTo>
                    <a:pt x="774" y="1956"/>
                  </a:lnTo>
                  <a:lnTo>
                    <a:pt x="774" y="1962"/>
                  </a:lnTo>
                  <a:lnTo>
                    <a:pt x="774" y="1968"/>
                  </a:lnTo>
                  <a:lnTo>
                    <a:pt x="774" y="1974"/>
                  </a:lnTo>
                  <a:lnTo>
                    <a:pt x="774" y="1980"/>
                  </a:lnTo>
                  <a:lnTo>
                    <a:pt x="780" y="1992"/>
                  </a:lnTo>
                  <a:lnTo>
                    <a:pt x="780" y="1998"/>
                  </a:lnTo>
                  <a:lnTo>
                    <a:pt x="780" y="2004"/>
                  </a:lnTo>
                  <a:lnTo>
                    <a:pt x="780" y="2010"/>
                  </a:lnTo>
                  <a:lnTo>
                    <a:pt x="780" y="2016"/>
                  </a:lnTo>
                  <a:lnTo>
                    <a:pt x="786" y="2022"/>
                  </a:lnTo>
                  <a:lnTo>
                    <a:pt x="786" y="2034"/>
                  </a:lnTo>
                  <a:lnTo>
                    <a:pt x="786" y="204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Freeform 42"/>
            <p:cNvSpPr>
              <a:spLocks noChangeArrowheads="1"/>
            </p:cNvSpPr>
            <p:nvPr/>
          </p:nvSpPr>
          <p:spPr bwMode="auto">
            <a:xfrm>
              <a:off x="1410" y="2040"/>
              <a:ext cx="54" cy="336"/>
            </a:xfrm>
            <a:custGeom>
              <a:avLst/>
              <a:gdLst>
                <a:gd name="T0" fmla="*/ 0 w 54"/>
                <a:gd name="T1" fmla="*/ 0 h 336"/>
                <a:gd name="T2" fmla="*/ 0 w 54"/>
                <a:gd name="T3" fmla="*/ 6 h 336"/>
                <a:gd name="T4" fmla="*/ 0 w 54"/>
                <a:gd name="T5" fmla="*/ 12 h 336"/>
                <a:gd name="T6" fmla="*/ 6 w 54"/>
                <a:gd name="T7" fmla="*/ 18 h 336"/>
                <a:gd name="T8" fmla="*/ 6 w 54"/>
                <a:gd name="T9" fmla="*/ 24 h 336"/>
                <a:gd name="T10" fmla="*/ 6 w 54"/>
                <a:gd name="T11" fmla="*/ 36 h 336"/>
                <a:gd name="T12" fmla="*/ 6 w 54"/>
                <a:gd name="T13" fmla="*/ 42 h 336"/>
                <a:gd name="T14" fmla="*/ 6 w 54"/>
                <a:gd name="T15" fmla="*/ 48 h 336"/>
                <a:gd name="T16" fmla="*/ 12 w 54"/>
                <a:gd name="T17" fmla="*/ 54 h 336"/>
                <a:gd name="T18" fmla="*/ 12 w 54"/>
                <a:gd name="T19" fmla="*/ 60 h 336"/>
                <a:gd name="T20" fmla="*/ 12 w 54"/>
                <a:gd name="T21" fmla="*/ 72 h 336"/>
                <a:gd name="T22" fmla="*/ 12 w 54"/>
                <a:gd name="T23" fmla="*/ 78 h 336"/>
                <a:gd name="T24" fmla="*/ 12 w 54"/>
                <a:gd name="T25" fmla="*/ 84 h 336"/>
                <a:gd name="T26" fmla="*/ 18 w 54"/>
                <a:gd name="T27" fmla="*/ 90 h 336"/>
                <a:gd name="T28" fmla="*/ 18 w 54"/>
                <a:gd name="T29" fmla="*/ 96 h 336"/>
                <a:gd name="T30" fmla="*/ 18 w 54"/>
                <a:gd name="T31" fmla="*/ 108 h 336"/>
                <a:gd name="T32" fmla="*/ 18 w 54"/>
                <a:gd name="T33" fmla="*/ 114 h 336"/>
                <a:gd name="T34" fmla="*/ 18 w 54"/>
                <a:gd name="T35" fmla="*/ 120 h 336"/>
                <a:gd name="T36" fmla="*/ 24 w 54"/>
                <a:gd name="T37" fmla="*/ 126 h 336"/>
                <a:gd name="T38" fmla="*/ 24 w 54"/>
                <a:gd name="T39" fmla="*/ 132 h 336"/>
                <a:gd name="T40" fmla="*/ 24 w 54"/>
                <a:gd name="T41" fmla="*/ 144 h 336"/>
                <a:gd name="T42" fmla="*/ 24 w 54"/>
                <a:gd name="T43" fmla="*/ 150 h 336"/>
                <a:gd name="T44" fmla="*/ 24 w 54"/>
                <a:gd name="T45" fmla="*/ 156 h 336"/>
                <a:gd name="T46" fmla="*/ 30 w 54"/>
                <a:gd name="T47" fmla="*/ 162 h 336"/>
                <a:gd name="T48" fmla="*/ 30 w 54"/>
                <a:gd name="T49" fmla="*/ 174 h 336"/>
                <a:gd name="T50" fmla="*/ 30 w 54"/>
                <a:gd name="T51" fmla="*/ 180 h 336"/>
                <a:gd name="T52" fmla="*/ 30 w 54"/>
                <a:gd name="T53" fmla="*/ 186 h 336"/>
                <a:gd name="T54" fmla="*/ 30 w 54"/>
                <a:gd name="T55" fmla="*/ 192 h 336"/>
                <a:gd name="T56" fmla="*/ 30 w 54"/>
                <a:gd name="T57" fmla="*/ 198 h 336"/>
                <a:gd name="T58" fmla="*/ 36 w 54"/>
                <a:gd name="T59" fmla="*/ 210 h 336"/>
                <a:gd name="T60" fmla="*/ 36 w 54"/>
                <a:gd name="T61" fmla="*/ 216 h 336"/>
                <a:gd name="T62" fmla="*/ 36 w 54"/>
                <a:gd name="T63" fmla="*/ 222 h 336"/>
                <a:gd name="T64" fmla="*/ 36 w 54"/>
                <a:gd name="T65" fmla="*/ 228 h 336"/>
                <a:gd name="T66" fmla="*/ 36 w 54"/>
                <a:gd name="T67" fmla="*/ 240 h 336"/>
                <a:gd name="T68" fmla="*/ 42 w 54"/>
                <a:gd name="T69" fmla="*/ 246 h 336"/>
                <a:gd name="T70" fmla="*/ 42 w 54"/>
                <a:gd name="T71" fmla="*/ 252 h 336"/>
                <a:gd name="T72" fmla="*/ 42 w 54"/>
                <a:gd name="T73" fmla="*/ 258 h 336"/>
                <a:gd name="T74" fmla="*/ 42 w 54"/>
                <a:gd name="T75" fmla="*/ 270 h 336"/>
                <a:gd name="T76" fmla="*/ 42 w 54"/>
                <a:gd name="T77" fmla="*/ 276 h 336"/>
                <a:gd name="T78" fmla="*/ 48 w 54"/>
                <a:gd name="T79" fmla="*/ 282 h 336"/>
                <a:gd name="T80" fmla="*/ 48 w 54"/>
                <a:gd name="T81" fmla="*/ 288 h 336"/>
                <a:gd name="T82" fmla="*/ 48 w 54"/>
                <a:gd name="T83" fmla="*/ 300 h 336"/>
                <a:gd name="T84" fmla="*/ 48 w 54"/>
                <a:gd name="T85" fmla="*/ 306 h 336"/>
                <a:gd name="T86" fmla="*/ 48 w 54"/>
                <a:gd name="T87" fmla="*/ 312 h 336"/>
                <a:gd name="T88" fmla="*/ 54 w 54"/>
                <a:gd name="T89" fmla="*/ 318 h 336"/>
                <a:gd name="T90" fmla="*/ 54 w 54"/>
                <a:gd name="T91" fmla="*/ 330 h 336"/>
                <a:gd name="T92" fmla="*/ 54 w 54"/>
                <a:gd name="T93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" h="336">
                  <a:moveTo>
                    <a:pt x="0" y="0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2" y="72"/>
                  </a:lnTo>
                  <a:lnTo>
                    <a:pt x="12" y="78"/>
                  </a:lnTo>
                  <a:lnTo>
                    <a:pt x="12" y="84"/>
                  </a:lnTo>
                  <a:lnTo>
                    <a:pt x="18" y="90"/>
                  </a:lnTo>
                  <a:lnTo>
                    <a:pt x="18" y="96"/>
                  </a:lnTo>
                  <a:lnTo>
                    <a:pt x="18" y="108"/>
                  </a:lnTo>
                  <a:lnTo>
                    <a:pt x="18" y="114"/>
                  </a:lnTo>
                  <a:lnTo>
                    <a:pt x="18" y="120"/>
                  </a:lnTo>
                  <a:lnTo>
                    <a:pt x="24" y="126"/>
                  </a:lnTo>
                  <a:lnTo>
                    <a:pt x="24" y="132"/>
                  </a:lnTo>
                  <a:lnTo>
                    <a:pt x="24" y="144"/>
                  </a:lnTo>
                  <a:lnTo>
                    <a:pt x="24" y="150"/>
                  </a:lnTo>
                  <a:lnTo>
                    <a:pt x="24" y="156"/>
                  </a:lnTo>
                  <a:lnTo>
                    <a:pt x="30" y="162"/>
                  </a:lnTo>
                  <a:lnTo>
                    <a:pt x="30" y="174"/>
                  </a:lnTo>
                  <a:lnTo>
                    <a:pt x="30" y="180"/>
                  </a:lnTo>
                  <a:lnTo>
                    <a:pt x="30" y="186"/>
                  </a:lnTo>
                  <a:lnTo>
                    <a:pt x="30" y="192"/>
                  </a:lnTo>
                  <a:lnTo>
                    <a:pt x="30" y="198"/>
                  </a:lnTo>
                  <a:lnTo>
                    <a:pt x="36" y="210"/>
                  </a:lnTo>
                  <a:lnTo>
                    <a:pt x="36" y="216"/>
                  </a:lnTo>
                  <a:lnTo>
                    <a:pt x="36" y="222"/>
                  </a:lnTo>
                  <a:lnTo>
                    <a:pt x="36" y="228"/>
                  </a:lnTo>
                  <a:lnTo>
                    <a:pt x="36" y="240"/>
                  </a:lnTo>
                  <a:lnTo>
                    <a:pt x="42" y="246"/>
                  </a:lnTo>
                  <a:lnTo>
                    <a:pt x="42" y="252"/>
                  </a:lnTo>
                  <a:lnTo>
                    <a:pt x="42" y="258"/>
                  </a:lnTo>
                  <a:lnTo>
                    <a:pt x="42" y="270"/>
                  </a:lnTo>
                  <a:lnTo>
                    <a:pt x="42" y="276"/>
                  </a:lnTo>
                  <a:lnTo>
                    <a:pt x="48" y="282"/>
                  </a:lnTo>
                  <a:lnTo>
                    <a:pt x="48" y="288"/>
                  </a:lnTo>
                  <a:lnTo>
                    <a:pt x="48" y="300"/>
                  </a:lnTo>
                  <a:lnTo>
                    <a:pt x="48" y="306"/>
                  </a:lnTo>
                  <a:lnTo>
                    <a:pt x="48" y="312"/>
                  </a:lnTo>
                  <a:lnTo>
                    <a:pt x="54" y="318"/>
                  </a:lnTo>
                  <a:lnTo>
                    <a:pt x="54" y="330"/>
                  </a:lnTo>
                  <a:lnTo>
                    <a:pt x="54" y="33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0" name="Text Box 43"/>
          <p:cNvSpPr txBox="1">
            <a:spLocks noChangeArrowheads="1"/>
          </p:cNvSpPr>
          <p:nvPr/>
        </p:nvSpPr>
        <p:spPr bwMode="auto">
          <a:xfrm>
            <a:off x="7575550" y="4805363"/>
            <a:ext cx="1012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sz="28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endParaRPr lang="en-US" sz="2800" b="1" baseline="30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7" name="文本框 1"/>
          <p:cNvSpPr txBox="1"/>
          <p:nvPr/>
        </p:nvSpPr>
        <p:spPr>
          <a:xfrm>
            <a:off x="623888" y="2235200"/>
            <a:ext cx="3943350" cy="332263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.y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是一条抛物线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图像开口向下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图像关于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轴对称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4.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顶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点（ 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 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 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5.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图像</a:t>
            </a:r>
            <a:r>
              <a:rPr lang="zh-CN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有最高点．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2372</Words>
  <Application>Microsoft Office PowerPoint</Application>
  <PresentationFormat>全屏显示(4:3)</PresentationFormat>
  <Paragraphs>436</Paragraphs>
  <Slides>33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8" baseType="lpstr">
      <vt:lpstr>方正姚体</vt:lpstr>
      <vt:lpstr>黑体</vt:lpstr>
      <vt:lpstr>华文楷体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Equation.DSMT4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2016-08-20T02:43:00Z</dcterms:created>
  <dcterms:modified xsi:type="dcterms:W3CDTF">2023-01-16T20:36:34Z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6AD251F2094441AE9E38FC585E9DCA38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