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90" r:id="rId4"/>
    <p:sldId id="291" r:id="rId5"/>
    <p:sldId id="292" r:id="rId6"/>
    <p:sldId id="293" r:id="rId7"/>
    <p:sldId id="294" r:id="rId8"/>
    <p:sldId id="295" r:id="rId9"/>
    <p:sldId id="297" r:id="rId10"/>
    <p:sldId id="314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13" r:id="rId24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8C7"/>
    <a:srgbClr val="007CC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 algn="r" eaLnBrk="1" hangingPunct="1"/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97429"/>
            <a:ext cx="914400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轴对称再认识（二）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3300680"/>
            <a:ext cx="9144000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练习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6363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63688" y="1857598"/>
          <a:ext cx="1781176" cy="178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061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4314721" y="1857598"/>
          <a:ext cx="178308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2649513" y="1862361"/>
            <a:ext cx="0" cy="178951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16200000">
            <a:off x="5209952" y="1855812"/>
            <a:ext cx="0" cy="178951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57772" y="2455292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16200000">
            <a:off x="2203624" y="2593999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055391" y="2733898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16200000">
            <a:off x="1922041" y="2889869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68488" y="3027982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98641" y="3043460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16200000">
            <a:off x="4912296" y="3330996"/>
            <a:ext cx="594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203403" y="3619723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16200000">
            <a:off x="5346279" y="3479229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5206976" y="3341117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2944789" y="2457673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16200000">
            <a:off x="2816201" y="2595785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950741" y="2735088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rot="16200000">
            <a:off x="3088853" y="2885107"/>
            <a:ext cx="309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2955504" y="3029173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5195070" y="1863551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rot="16200000">
            <a:off x="4909915" y="2149896"/>
            <a:ext cx="594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5199832" y="2439813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rot="16200000">
            <a:off x="5344493" y="2017736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203403" y="2161207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65" name="TextBox 44"/>
          <p:cNvSpPr txBox="1"/>
          <p:nvPr/>
        </p:nvSpPr>
        <p:spPr>
          <a:xfrm>
            <a:off x="816293" y="782479"/>
            <a:ext cx="6285071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以虚线为对称轴，画出下面图形的轴对称图形。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9"/>
          <p:cNvSpPr txBox="1"/>
          <p:nvPr/>
        </p:nvSpPr>
        <p:spPr>
          <a:xfrm>
            <a:off x="663893" y="585312"/>
            <a:ext cx="7437120" cy="5529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以虚线为对称轴，在方格纸上画出图形的另一半。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829051" y="2214563"/>
            <a:ext cx="594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118373" y="4002881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4383882" y="1600200"/>
            <a:ext cx="54769" cy="535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77" name="直接连接符 76"/>
          <p:cNvCxnSpPr/>
          <p:nvPr/>
        </p:nvCxnSpPr>
        <p:spPr>
          <a:xfrm flipH="1" flipV="1">
            <a:off x="4407694" y="2214563"/>
            <a:ext cx="890588" cy="897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418410" y="4001691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-1"/>
          <p:cNvGraphicFramePr/>
          <p:nvPr/>
        </p:nvGraphicFramePr>
        <p:xfrm>
          <a:off x="3233738" y="1329929"/>
          <a:ext cx="2369346" cy="2952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9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9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9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9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800" b="0" u="none">
                          <a:solidFill>
                            <a:srgbClr val="3F4143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800" b="0" u="none">
                        <a:solidFill>
                          <a:srgbClr val="3F4143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 flipH="1">
            <a:off x="3829051" y="1621632"/>
            <a:ext cx="594122" cy="592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531394" y="2207419"/>
            <a:ext cx="891779" cy="897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517107" y="3105150"/>
            <a:ext cx="621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132660" y="3098006"/>
            <a:ext cx="0" cy="89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3801666" y="2185987"/>
            <a:ext cx="80963" cy="80963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21594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3499247" y="3078956"/>
            <a:ext cx="80963" cy="80963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093369" y="3075385"/>
            <a:ext cx="80963" cy="80963"/>
          </a:xfrm>
          <a:prstGeom prst="ellipse">
            <a:avLst/>
          </a:prstGeom>
          <a:solidFill>
            <a:srgbClr val="8E2286"/>
          </a:solidFill>
          <a:ln>
            <a:solidFill>
              <a:srgbClr val="8E2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4093369" y="3961210"/>
            <a:ext cx="80963" cy="809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75" name="直接连接符 74"/>
          <p:cNvCxnSpPr/>
          <p:nvPr/>
        </p:nvCxnSpPr>
        <p:spPr>
          <a:xfrm flipH="1" flipV="1">
            <a:off x="4421982" y="1626394"/>
            <a:ext cx="594122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424363" y="2214563"/>
            <a:ext cx="594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4975622" y="2178844"/>
            <a:ext cx="80963" cy="80963"/>
          </a:xfrm>
          <a:prstGeom prst="ellipse">
            <a:avLst/>
          </a:prstGeom>
          <a:gradFill>
            <a:gsLst>
              <a:gs pos="5000">
                <a:srgbClr val="7B32B2">
                  <a:lumMod val="0"/>
                </a:srgbClr>
              </a:gs>
              <a:gs pos="100000">
                <a:srgbClr val="401A5D"/>
              </a:gs>
            </a:gsLst>
            <a:lin ang="11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78" name="直接连接符 77"/>
          <p:cNvCxnSpPr/>
          <p:nvPr/>
        </p:nvCxnSpPr>
        <p:spPr>
          <a:xfrm>
            <a:off x="4706542" y="3112294"/>
            <a:ext cx="621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5269706" y="3069431"/>
            <a:ext cx="80963" cy="80963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79" name="直接连接符 78"/>
          <p:cNvCxnSpPr/>
          <p:nvPr/>
        </p:nvCxnSpPr>
        <p:spPr>
          <a:xfrm>
            <a:off x="4719638" y="3112294"/>
            <a:ext cx="0" cy="89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4676775" y="3076575"/>
            <a:ext cx="80963" cy="80963"/>
          </a:xfrm>
          <a:prstGeom prst="ellipse">
            <a:avLst/>
          </a:prstGeom>
          <a:solidFill>
            <a:srgbClr val="8E2286"/>
          </a:solidFill>
          <a:ln>
            <a:solidFill>
              <a:srgbClr val="8E2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4686300" y="3954066"/>
            <a:ext cx="80963" cy="809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4417219" y="1329929"/>
            <a:ext cx="0" cy="296941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标注 31"/>
          <p:cNvSpPr/>
          <p:nvPr/>
        </p:nvSpPr>
        <p:spPr>
          <a:xfrm>
            <a:off x="6365453" y="1873568"/>
            <a:ext cx="2010560" cy="1564840"/>
          </a:xfrm>
          <a:prstGeom prst="wedgeRoundRectCallout">
            <a:avLst>
              <a:gd name="adj1" fmla="val 30868"/>
              <a:gd name="adj2" fmla="val 82863"/>
              <a:gd name="adj3" fmla="val 16667"/>
            </a:avLst>
          </a:prstGeom>
          <a:solidFill>
            <a:srgbClr val="FFF9B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先找到每条线段的端点，再找到和这些点对称的点……</a:t>
            </a:r>
          </a:p>
        </p:txBody>
      </p:sp>
      <p:sp>
        <p:nvSpPr>
          <p:cNvPr id="33" name="圆角矩形标注 32"/>
          <p:cNvSpPr/>
          <p:nvPr/>
        </p:nvSpPr>
        <p:spPr>
          <a:xfrm>
            <a:off x="667737" y="1329929"/>
            <a:ext cx="1811250" cy="1048853"/>
          </a:xfrm>
          <a:prstGeom prst="wedgeRoundRectCallout">
            <a:avLst>
              <a:gd name="adj1" fmla="val 43553"/>
              <a:gd name="adj2" fmla="val 28912"/>
              <a:gd name="adj3" fmla="val 16667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fontAlgn="auto">
              <a:lnSpc>
                <a:spcPct val="120000"/>
              </a:lnSpc>
            </a:pPr>
            <a:r>
              <a:rPr lang="zh-CN" altLang="zh-CN" sz="2100" dirty="0">
                <a:latin typeface="+mn-ea"/>
              </a:rPr>
              <a:t>先想</a:t>
            </a:r>
            <a:r>
              <a:rPr lang="zh-CN" altLang="en-US" sz="2100" dirty="0">
                <a:latin typeface="+mn-ea"/>
              </a:rPr>
              <a:t>象</a:t>
            </a:r>
            <a:r>
              <a:rPr lang="zh-CN" altLang="zh-CN" sz="2100" dirty="0">
                <a:latin typeface="+mn-ea"/>
              </a:rPr>
              <a:t>一下对折的过程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673431" y="2775168"/>
            <a:ext cx="1860325" cy="1564840"/>
          </a:xfrm>
          <a:prstGeom prst="wedgeRoundRectCallout">
            <a:avLst>
              <a:gd name="adj1" fmla="val 29785"/>
              <a:gd name="adj2" fmla="val 34168"/>
              <a:gd name="adj3" fmla="val 16667"/>
            </a:avLst>
          </a:prstGeom>
          <a:solidFill>
            <a:srgbClr val="FFF9B0"/>
          </a:solidFill>
          <a:ln w="19050">
            <a:solidFill>
              <a:srgbClr val="F9D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40000"/>
              </a:lnSpc>
            </a:pPr>
            <a:r>
              <a:rPr lang="zh-CN" alt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这些对称的点我们称为对称点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2" grpId="1" bldLvl="0" animBg="1"/>
      <p:bldP spid="63" grpId="0" bldLvl="0" animBg="1"/>
      <p:bldP spid="63" grpId="1" bldLvl="0" animBg="1"/>
      <p:bldP spid="64" grpId="0" bldLvl="0" animBg="1"/>
      <p:bldP spid="64" grpId="1" bldLvl="0" animBg="1"/>
      <p:bldP spid="69" grpId="0" bldLvl="0" animBg="1"/>
      <p:bldP spid="69" grpId="1" bldLvl="0" animBg="1"/>
      <p:bldP spid="70" grpId="0" bldLvl="0" animBg="1"/>
      <p:bldP spid="70" grpId="1" bldLvl="0" animBg="1"/>
      <p:bldP spid="71" grpId="0" bldLvl="0" animBg="1"/>
      <p:bldP spid="71" grpId="1" bldLvl="0" animBg="1"/>
      <p:bldP spid="72" grpId="0" bldLvl="0" animBg="1"/>
      <p:bldP spid="72" grpId="1" bldLvl="0" animBg="1"/>
      <p:bldP spid="73" grpId="0" bldLvl="0" animBg="1"/>
      <p:bldP spid="73" grpId="1" bldLvl="0" animBg="1"/>
      <p:bldP spid="74" grpId="0" bldLvl="0" animBg="1"/>
      <p:bldP spid="74" grpId="1" bldLvl="0" animBg="1"/>
      <p:bldP spid="32" grpId="0" bldLvl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040095" y="1262174"/>
            <a:ext cx="7298363" cy="304856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4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+mn-ea"/>
                <a:sym typeface="+mn-ea"/>
              </a:rPr>
              <a:t>画出轴对称图形另一半的方法：</a:t>
            </a:r>
          </a:p>
          <a:p>
            <a:pPr>
              <a:lnSpc>
                <a:spcPct val="14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（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1</a:t>
            </a:r>
            <a:r>
              <a:rPr lang="zh-CN" altLang="en-US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）找出所给图形的关键点，如图形的顶点、线段的相交点、端点等。</a:t>
            </a:r>
          </a:p>
          <a:p>
            <a:pPr>
              <a:lnSpc>
                <a:spcPct val="14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（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2</a:t>
            </a:r>
            <a:r>
              <a:rPr lang="zh-CN" altLang="en-US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）数出或量出图形的关键点到对称轴的距离。</a:t>
            </a:r>
            <a:endParaRPr lang="en-US" altLang="zh-CN" sz="2100" dirty="0">
              <a:solidFill>
                <a:schemeClr val="bg1"/>
              </a:solidFill>
              <a:latin typeface="+mn-ea"/>
              <a:cs typeface="楷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（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3</a:t>
            </a:r>
            <a:r>
              <a:rPr lang="zh-CN" altLang="en-US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）在对称轴的另一侧找出关键点的对称点。</a:t>
            </a:r>
            <a:endParaRPr lang="en-US" altLang="zh-CN" sz="2100" dirty="0">
              <a:solidFill>
                <a:schemeClr val="bg1"/>
              </a:solidFill>
              <a:latin typeface="+mn-ea"/>
              <a:cs typeface="楷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（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4</a:t>
            </a:r>
            <a:r>
              <a:rPr lang="zh-CN" altLang="en-US" sz="2100" dirty="0">
                <a:solidFill>
                  <a:schemeClr val="bg1"/>
                </a:solidFill>
                <a:latin typeface="+mn-ea"/>
                <a:cs typeface="楷体" panose="02010609060101010101" charset="-122"/>
                <a:sym typeface="+mn-ea"/>
              </a:rPr>
              <a:t>）按所给图形的顺序连接各点，画出所给图形的另一半。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412817" y="1829975"/>
          <a:ext cx="1781176" cy="178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061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4963850" y="1829975"/>
          <a:ext cx="178308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97" marB="3429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3298642" y="1834738"/>
            <a:ext cx="0" cy="178951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16200000">
            <a:off x="5859080" y="1828189"/>
            <a:ext cx="0" cy="178951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06901" y="2427669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16200000">
            <a:off x="2852753" y="2566376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704520" y="2706275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16200000">
            <a:off x="2571170" y="2862247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717617" y="3000359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847770" y="3015838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16200000">
            <a:off x="5561425" y="3303374"/>
            <a:ext cx="594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852532" y="3592100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16200000">
            <a:off x="5995408" y="3451607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5856104" y="3313494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3593917" y="2430050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16200000">
            <a:off x="3465330" y="2568163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3599870" y="2707466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rot="16200000">
            <a:off x="3737982" y="2857484"/>
            <a:ext cx="309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3604633" y="3001550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5844199" y="1835928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rot="16200000">
            <a:off x="5559043" y="2122274"/>
            <a:ext cx="594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5848961" y="2412191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rot="16200000">
            <a:off x="5993621" y="1990114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852532" y="2133584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65" name="TextBox 44"/>
          <p:cNvSpPr txBox="1"/>
          <p:nvPr/>
        </p:nvSpPr>
        <p:spPr>
          <a:xfrm>
            <a:off x="816293" y="782479"/>
            <a:ext cx="6285071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以虚线为对称轴，画出下面图形的轴对称图形。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9"/>
          <p:cNvSpPr txBox="1"/>
          <p:nvPr/>
        </p:nvSpPr>
        <p:spPr>
          <a:xfrm>
            <a:off x="621029" y="901541"/>
            <a:ext cx="8133006" cy="55399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latin typeface="+mn-ea"/>
                <a:cs typeface="楷体" panose="02010609060101010101" charset="-122"/>
              </a:rPr>
              <a:t>以虚线为对称轴，分别画出下面各点的对称点，说说你是怎么画的？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39652" y="1952316"/>
          <a:ext cx="1782128" cy="207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97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94" marR="68594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350367" y="1952316"/>
          <a:ext cx="1772604" cy="20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97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04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49" marR="68549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203933" y="1952316"/>
          <a:ext cx="2078832" cy="207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97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7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5" marR="68575" marT="34287" marB="34287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2327858" y="1952316"/>
            <a:ext cx="0" cy="20788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>
            <a:off x="4232858" y="1954726"/>
            <a:ext cx="0" cy="178117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220072" y="1952316"/>
            <a:ext cx="2055019" cy="20526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711115" y="2805994"/>
            <a:ext cx="54769" cy="535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004008" y="2222588"/>
            <a:ext cx="53579" cy="535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03018" y="2222588"/>
            <a:ext cx="54769" cy="535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207855" y="2513101"/>
            <a:ext cx="53579" cy="535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801977" y="2222588"/>
            <a:ext cx="53579" cy="535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084595" y="2211872"/>
            <a:ext cx="53579" cy="535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891023" y="2807185"/>
            <a:ext cx="53579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598130" y="2223778"/>
            <a:ext cx="53579" cy="535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603018" y="3410832"/>
            <a:ext cx="54769" cy="535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202321" y="3111532"/>
            <a:ext cx="53579" cy="5476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801977" y="3410832"/>
            <a:ext cx="53579" cy="535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354198" y="3400116"/>
            <a:ext cx="53579" cy="535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948264" y="3107222"/>
            <a:ext cx="53579" cy="535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760132" y="2816839"/>
            <a:ext cx="53579" cy="535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Box 9"/>
          <p:cNvSpPr txBox="1"/>
          <p:nvPr/>
        </p:nvSpPr>
        <p:spPr>
          <a:xfrm>
            <a:off x="971550" y="781274"/>
            <a:ext cx="7300913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100" dirty="0">
                <a:latin typeface="+mn-ea"/>
                <a:cs typeface="楷体" panose="02010609060101010101" charset="-122"/>
              </a:rPr>
              <a:t>以虚线为对称轴，画出下列图形的轴对称图形。</a:t>
            </a:r>
          </a:p>
        </p:txBody>
      </p:sp>
      <p:pic>
        <p:nvPicPr>
          <p:cNvPr id="16391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12859" y="1827610"/>
            <a:ext cx="5469731" cy="163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9"/>
          <p:cNvSpPr txBox="1"/>
          <p:nvPr/>
        </p:nvSpPr>
        <p:spPr>
          <a:xfrm>
            <a:off x="800827" y="648820"/>
            <a:ext cx="7350443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100" dirty="0">
                <a:latin typeface="+mn-ea"/>
                <a:cs typeface="楷体" panose="02010609060101010101" charset="-122"/>
              </a:rPr>
              <a:t>在下面的方格纸上设计一个轴对称图形。</a:t>
            </a:r>
          </a:p>
        </p:txBody>
      </p:sp>
      <p:pic>
        <p:nvPicPr>
          <p:cNvPr id="17415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41885" y="1883569"/>
            <a:ext cx="5530453" cy="1789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040095" y="1262174"/>
            <a:ext cx="7298363" cy="304856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zh-CN" altLang="zh-CN" sz="2100" dirty="0">
                <a:solidFill>
                  <a:schemeClr val="bg1"/>
                </a:solidFill>
                <a:latin typeface="+mn-ea"/>
                <a:sym typeface="+mn-ea"/>
              </a:rPr>
              <a:t>补全一个轴对称图形的方法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100" dirty="0">
                <a:solidFill>
                  <a:schemeClr val="bg1"/>
                </a:solidFill>
                <a:latin typeface="+mn-ea"/>
                <a:sym typeface="+mn-ea"/>
              </a:rPr>
              <a:t>、</a:t>
            </a:r>
            <a:r>
              <a:rPr lang="zh-CN" altLang="zh-CN" sz="2100" dirty="0">
                <a:solidFill>
                  <a:schemeClr val="bg1"/>
                </a:solidFill>
                <a:latin typeface="+mn-ea"/>
                <a:sym typeface="+mn-ea"/>
              </a:rPr>
              <a:t>是找出图形上每条线段的端点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(</a:t>
            </a:r>
            <a:r>
              <a:rPr lang="zh-CN" altLang="zh-CN" sz="2100" dirty="0">
                <a:solidFill>
                  <a:schemeClr val="bg1"/>
                </a:solidFill>
                <a:latin typeface="+mn-ea"/>
                <a:sym typeface="+mn-ea"/>
              </a:rPr>
              <a:t>关键点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2</a:t>
            </a:r>
            <a:r>
              <a:rPr lang="zh-CN" altLang="en-US" sz="2100" dirty="0">
                <a:solidFill>
                  <a:schemeClr val="bg1"/>
                </a:solidFill>
                <a:latin typeface="+mn-ea"/>
                <a:sym typeface="+mn-ea"/>
              </a:rPr>
              <a:t>、</a:t>
            </a:r>
            <a:r>
              <a:rPr lang="zh-CN" altLang="zh-CN" sz="2100" dirty="0">
                <a:solidFill>
                  <a:schemeClr val="bg1"/>
                </a:solidFill>
                <a:latin typeface="+mn-ea"/>
                <a:sym typeface="+mn-ea"/>
              </a:rPr>
              <a:t>是数出或量出各关键点到对称轴的距离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100" dirty="0">
                <a:solidFill>
                  <a:schemeClr val="bg1"/>
                </a:solidFill>
                <a:latin typeface="+mn-ea"/>
                <a:sym typeface="+mn-ea"/>
              </a:rPr>
              <a:t>、</a:t>
            </a:r>
            <a:r>
              <a:rPr lang="zh-CN" altLang="zh-CN" sz="2100" dirty="0">
                <a:solidFill>
                  <a:schemeClr val="bg1"/>
                </a:solidFill>
                <a:latin typeface="+mn-ea"/>
                <a:sym typeface="+mn-ea"/>
              </a:rPr>
              <a:t>是根据对称轴画出每个端点的对称点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4</a:t>
            </a:r>
            <a:r>
              <a:rPr lang="zh-CN" altLang="en-US" sz="2100" dirty="0">
                <a:solidFill>
                  <a:schemeClr val="bg1"/>
                </a:solidFill>
                <a:latin typeface="+mn-ea"/>
                <a:sym typeface="+mn-ea"/>
              </a:rPr>
              <a:t>、</a:t>
            </a:r>
            <a:r>
              <a:rPr lang="zh-CN" altLang="zh-CN" sz="2100" dirty="0">
                <a:solidFill>
                  <a:schemeClr val="bg1"/>
                </a:solidFill>
                <a:latin typeface="+mn-ea"/>
                <a:sym typeface="+mn-ea"/>
              </a:rPr>
              <a:t>是依次连接这些对称点</a:t>
            </a:r>
            <a:r>
              <a:rPr lang="en-US" altLang="zh-CN" sz="2100" dirty="0">
                <a:solidFill>
                  <a:schemeClr val="bg1"/>
                </a:solidFill>
                <a:latin typeface="+mn-ea"/>
                <a:sym typeface="+mn-ea"/>
              </a:rPr>
              <a:t>,</a:t>
            </a:r>
            <a:r>
              <a:rPr lang="zh-CN" altLang="zh-CN" sz="2100" dirty="0">
                <a:solidFill>
                  <a:schemeClr val="bg1"/>
                </a:solidFill>
                <a:latin typeface="+mn-ea"/>
                <a:sym typeface="+mn-ea"/>
              </a:rPr>
              <a:t>得到轴对称图的另一半。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22"/>
          <p:cNvSpPr/>
          <p:nvPr/>
        </p:nvSpPr>
        <p:spPr>
          <a:xfrm>
            <a:off x="687586" y="587801"/>
            <a:ext cx="5732859" cy="438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zh-CN" sz="2400" b="1" dirty="0">
                <a:latin typeface="+mn-ea"/>
                <a:cs typeface="楷体" panose="02010609060101010101" charset="-122"/>
              </a:rPr>
              <a:t>画出下面图形的另一半</a:t>
            </a:r>
          </a:p>
        </p:txBody>
      </p:sp>
      <p:pic>
        <p:nvPicPr>
          <p:cNvPr id="5122" name="Picture 2" descr="C:\Users\Administrator\AppData\Roaming\Tencent\Users\271766067\QQ\WinTemp\RichOle\(XF[CKXV3{R4[2)H][}2X`W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2360" y="1446610"/>
            <a:ext cx="5332809" cy="27860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8" name="直接连接符 17"/>
          <p:cNvCxnSpPr/>
          <p:nvPr/>
        </p:nvCxnSpPr>
        <p:spPr>
          <a:xfrm rot="5400000" flipH="1" flipV="1">
            <a:off x="3259336" y="1902024"/>
            <a:ext cx="1178719" cy="589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 flipH="1">
            <a:off x="4143375" y="1607344"/>
            <a:ext cx="589360" cy="589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732735" y="1607344"/>
            <a:ext cx="1232297" cy="589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16200000" flipH="1">
            <a:off x="5965031" y="1607344"/>
            <a:ext cx="267891" cy="2678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5777508" y="2330648"/>
            <a:ext cx="9108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10"/>
          <p:cNvSpPr/>
          <p:nvPr/>
        </p:nvSpPr>
        <p:spPr>
          <a:xfrm>
            <a:off x="24418" y="53422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1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图片 12290" descr="8395180711410852306497"/>
          <p:cNvPicPr>
            <a:picLocks noChangeAspect="1"/>
          </p:cNvPicPr>
          <p:nvPr/>
        </p:nvPicPr>
        <p:blipFill rotWithShape="1">
          <a:blip r:embed="rId5" cstate="email"/>
          <a:srcRect l="5552" t="13707"/>
          <a:stretch>
            <a:fillRect/>
          </a:stretch>
        </p:blipFill>
        <p:spPr>
          <a:xfrm>
            <a:off x="1338942" y="1284515"/>
            <a:ext cx="5896996" cy="25890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直接连接符 12291"/>
          <p:cNvSpPr/>
          <p:nvPr/>
        </p:nvSpPr>
        <p:spPr>
          <a:xfrm>
            <a:off x="3800986" y="2602026"/>
            <a:ext cx="1079897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dash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eaLnBrk="1" hangingPunct="1">
              <a:buFont typeface="Times New Roman" panose="02020603050405020304" pitchFamily="2" charset="0"/>
              <a:buNone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grpSp>
        <p:nvGrpSpPr>
          <p:cNvPr id="12293" name="组合 12292"/>
          <p:cNvGrpSpPr/>
          <p:nvPr/>
        </p:nvGrpSpPr>
        <p:grpSpPr>
          <a:xfrm>
            <a:off x="4073639" y="2787764"/>
            <a:ext cx="628650" cy="1046560"/>
            <a:chOff x="0" y="0"/>
            <a:chExt cx="1322" cy="2196"/>
          </a:xfrm>
        </p:grpSpPr>
        <p:sp>
          <p:nvSpPr>
            <p:cNvPr id="45062" name="任意多边形 266"/>
            <p:cNvSpPr/>
            <p:nvPr/>
          </p:nvSpPr>
          <p:spPr>
            <a:xfrm>
              <a:off x="0" y="0"/>
              <a:ext cx="1322" cy="2196"/>
            </a:xfrm>
            <a:custGeom>
              <a:avLst/>
              <a:gdLst/>
              <a:ahLst/>
              <a:cxnLst/>
              <a:rect l="0" t="0" r="0" b="0"/>
              <a:pathLst>
                <a:path w="21600" h="21600">
                  <a:moveTo>
                    <a:pt x="21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12" y="21600"/>
                  </a:lnTo>
                  <a:lnTo>
                    <a:pt x="212" y="8852"/>
                  </a:lnTo>
                  <a:lnTo>
                    <a:pt x="14476" y="8852"/>
                  </a:lnTo>
                  <a:lnTo>
                    <a:pt x="14476" y="4426"/>
                  </a:lnTo>
                  <a:lnTo>
                    <a:pt x="0" y="4426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CCCC"/>
            </a:soli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3" name="任意多边形 268"/>
            <p:cNvSpPr/>
            <p:nvPr/>
          </p:nvSpPr>
          <p:spPr>
            <a:xfrm>
              <a:off x="452" y="1309"/>
              <a:ext cx="468" cy="454"/>
            </a:xfrm>
            <a:custGeom>
              <a:avLst/>
              <a:gdLst/>
              <a:ahLst/>
              <a:cxnLst/>
              <a:rect l="0" t="0" r="0" b="0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3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6" name="直接连接符 12295"/>
          <p:cNvSpPr/>
          <p:nvPr/>
        </p:nvSpPr>
        <p:spPr>
          <a:xfrm>
            <a:off x="4880882" y="2602026"/>
            <a:ext cx="1191" cy="1295400"/>
          </a:xfrm>
          <a:prstGeom prst="line">
            <a:avLst/>
          </a:prstGeom>
          <a:ln w="28575" cap="flat" cmpd="sng">
            <a:solidFill>
              <a:srgbClr val="FF6600"/>
            </a:solidFill>
            <a:prstDash val="dash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eaLnBrk="1" hangingPunct="1">
              <a:buFont typeface="Times New Roman" panose="02020603050405020304" pitchFamily="2" charset="0"/>
              <a:buNone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grpSp>
        <p:nvGrpSpPr>
          <p:cNvPr id="12297" name="组合 12296"/>
          <p:cNvGrpSpPr/>
          <p:nvPr/>
        </p:nvGrpSpPr>
        <p:grpSpPr>
          <a:xfrm flipH="1">
            <a:off x="5097576" y="2817530"/>
            <a:ext cx="657225" cy="1046559"/>
            <a:chOff x="0" y="0"/>
            <a:chExt cx="1322" cy="2196"/>
          </a:xfrm>
        </p:grpSpPr>
        <p:sp>
          <p:nvSpPr>
            <p:cNvPr id="45066" name="任意多边形 266"/>
            <p:cNvSpPr/>
            <p:nvPr/>
          </p:nvSpPr>
          <p:spPr>
            <a:xfrm>
              <a:off x="0" y="0"/>
              <a:ext cx="1322" cy="2196"/>
            </a:xfrm>
            <a:custGeom>
              <a:avLst/>
              <a:gdLst/>
              <a:ahLst/>
              <a:cxnLst/>
              <a:rect l="0" t="0" r="0" b="0"/>
              <a:pathLst>
                <a:path w="21600" h="21600">
                  <a:moveTo>
                    <a:pt x="21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12" y="21600"/>
                  </a:lnTo>
                  <a:lnTo>
                    <a:pt x="212" y="8852"/>
                  </a:lnTo>
                  <a:lnTo>
                    <a:pt x="14476" y="8852"/>
                  </a:lnTo>
                  <a:lnTo>
                    <a:pt x="14476" y="4426"/>
                  </a:lnTo>
                  <a:lnTo>
                    <a:pt x="0" y="4426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CCCC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7" name="任意多边形 268"/>
            <p:cNvSpPr/>
            <p:nvPr/>
          </p:nvSpPr>
          <p:spPr>
            <a:xfrm>
              <a:off x="452" y="1309"/>
              <a:ext cx="468" cy="454"/>
            </a:xfrm>
            <a:custGeom>
              <a:avLst/>
              <a:gdLst/>
              <a:ahLst/>
              <a:cxnLst/>
              <a:rect l="0" t="0" r="0" b="0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3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24418" y="53422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2</a:t>
            </a:r>
            <a:endParaRPr lang="zh-CN" altLang="en-US" sz="2100" b="1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7333" y="586372"/>
            <a:ext cx="530097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+mn-ea"/>
              </a:rPr>
              <a:t>看一看，想一想，如何把“</a:t>
            </a:r>
            <a:r>
              <a:rPr lang="en-US" altLang="zh-CN" sz="2100" dirty="0">
                <a:latin typeface="+mn-ea"/>
              </a:rPr>
              <a:t>9</a:t>
            </a:r>
            <a:r>
              <a:rPr lang="zh-CN" altLang="en-US" sz="2100" dirty="0">
                <a:latin typeface="+mn-ea"/>
              </a:rPr>
              <a:t>”变成“</a:t>
            </a:r>
            <a:r>
              <a:rPr lang="en-US" altLang="zh-CN" sz="2100" dirty="0">
                <a:latin typeface="+mn-ea"/>
              </a:rPr>
              <a:t>6</a:t>
            </a:r>
            <a:r>
              <a:rPr lang="zh-CN" altLang="en-US" sz="2100" dirty="0">
                <a:latin typeface="+mn-ea"/>
              </a:rPr>
              <a:t>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6643" y="1010381"/>
            <a:ext cx="7203892" cy="346248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1、通过观察和操作认识轴对称图形和轴对称概念，能准确判断生活中哪些事物是轴对称图形，能找出轴对称图形的对称轴。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、通过实验，培养学生的抽象思维和空间想象力，使学生在操作中加深对图形的认识，建立空间观念。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、结合教材、联系生活实际，培养学生的学习兴趣和热爱生活的情感。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Box 9"/>
          <p:cNvSpPr txBox="1"/>
          <p:nvPr/>
        </p:nvSpPr>
        <p:spPr>
          <a:xfrm>
            <a:off x="629603" y="587800"/>
            <a:ext cx="7237095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100" dirty="0">
                <a:latin typeface="+mn-ea"/>
                <a:cs typeface="楷体" panose="02010609060101010101" charset="-122"/>
              </a:rPr>
              <a:t>在下面的方格纸上画轴对称图形。</a:t>
            </a:r>
          </a:p>
        </p:txBody>
      </p:sp>
      <p:pic>
        <p:nvPicPr>
          <p:cNvPr id="39943" name="图片 2"/>
          <p:cNvPicPr>
            <a:picLocks noChangeAspect="1"/>
          </p:cNvPicPr>
          <p:nvPr/>
        </p:nvPicPr>
        <p:blipFill>
          <a:blip r:embed="rId2" cstate="email"/>
          <a:srcRect r="67342"/>
          <a:stretch>
            <a:fillRect/>
          </a:stretch>
        </p:blipFill>
        <p:spPr>
          <a:xfrm>
            <a:off x="3923348" y="2024539"/>
            <a:ext cx="1388269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图片 2"/>
          <p:cNvPicPr>
            <a:picLocks noChangeAspect="1"/>
          </p:cNvPicPr>
          <p:nvPr/>
        </p:nvPicPr>
        <p:blipFill>
          <a:blip r:embed="rId2" cstate="email"/>
          <a:srcRect r="67342"/>
          <a:stretch>
            <a:fillRect/>
          </a:stretch>
        </p:blipFill>
        <p:spPr>
          <a:xfrm rot="-2349258">
            <a:off x="6246258" y="2093595"/>
            <a:ext cx="1388269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5" name="图片 2"/>
          <p:cNvPicPr>
            <a:picLocks noChangeAspect="1"/>
          </p:cNvPicPr>
          <p:nvPr/>
        </p:nvPicPr>
        <p:blipFill>
          <a:blip r:embed="rId2" cstate="email"/>
          <a:srcRect r="67342"/>
          <a:stretch>
            <a:fillRect/>
          </a:stretch>
        </p:blipFill>
        <p:spPr>
          <a:xfrm rot="-2349258">
            <a:off x="6246258" y="2093595"/>
            <a:ext cx="1388269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6" name="图片 2"/>
          <p:cNvPicPr>
            <a:picLocks noChangeAspect="1"/>
          </p:cNvPicPr>
          <p:nvPr/>
        </p:nvPicPr>
        <p:blipFill>
          <a:blip r:embed="rId2" cstate="email"/>
          <a:srcRect r="67342"/>
          <a:stretch>
            <a:fillRect/>
          </a:stretch>
        </p:blipFill>
        <p:spPr>
          <a:xfrm rot="-2349258">
            <a:off x="1586151" y="2093595"/>
            <a:ext cx="1388269" cy="141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7" name="直接连接符 39946"/>
          <p:cNvSpPr/>
          <p:nvPr/>
        </p:nvSpPr>
        <p:spPr>
          <a:xfrm flipH="1">
            <a:off x="2187417" y="1841183"/>
            <a:ext cx="183356" cy="1925241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8" name="直接连接符 39947"/>
          <p:cNvSpPr/>
          <p:nvPr/>
        </p:nvSpPr>
        <p:spPr>
          <a:xfrm flipH="1">
            <a:off x="6833236" y="1820942"/>
            <a:ext cx="184547" cy="197643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9" name="直接连接符 39948"/>
          <p:cNvSpPr/>
          <p:nvPr/>
        </p:nvSpPr>
        <p:spPr>
          <a:xfrm flipH="1">
            <a:off x="3923348" y="2045971"/>
            <a:ext cx="1364456" cy="1402556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0" name="直接连接符 39949"/>
          <p:cNvSpPr/>
          <p:nvPr/>
        </p:nvSpPr>
        <p:spPr>
          <a:xfrm>
            <a:off x="4340066" y="2255520"/>
            <a:ext cx="0" cy="37742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1" name="直接连接符 39950"/>
          <p:cNvSpPr/>
          <p:nvPr/>
        </p:nvSpPr>
        <p:spPr>
          <a:xfrm flipH="1">
            <a:off x="6137910" y="2363867"/>
            <a:ext cx="839391" cy="18454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2" name="直接连接符 39951"/>
          <p:cNvSpPr/>
          <p:nvPr/>
        </p:nvSpPr>
        <p:spPr>
          <a:xfrm flipH="1" flipV="1">
            <a:off x="6770133" y="2741295"/>
            <a:ext cx="144065" cy="1619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3" name="直接连接符 39952"/>
          <p:cNvSpPr/>
          <p:nvPr/>
        </p:nvSpPr>
        <p:spPr>
          <a:xfrm>
            <a:off x="6137911" y="2548414"/>
            <a:ext cx="632222" cy="192881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4" name="椭圆 39953"/>
          <p:cNvSpPr/>
          <p:nvPr/>
        </p:nvSpPr>
        <p:spPr>
          <a:xfrm flipV="1">
            <a:off x="1982629" y="2579370"/>
            <a:ext cx="89297" cy="109538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9955" name="椭圆 39954"/>
          <p:cNvSpPr/>
          <p:nvPr/>
        </p:nvSpPr>
        <p:spPr>
          <a:xfrm flipV="1">
            <a:off x="1700451" y="2793682"/>
            <a:ext cx="89297" cy="109538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9956" name="文本框 39955"/>
          <p:cNvSpPr txBox="1"/>
          <p:nvPr/>
        </p:nvSpPr>
        <p:spPr>
          <a:xfrm>
            <a:off x="1789748" y="2363867"/>
            <a:ext cx="32385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9957" name="文本框 39956"/>
          <p:cNvSpPr txBox="1"/>
          <p:nvPr/>
        </p:nvSpPr>
        <p:spPr>
          <a:xfrm>
            <a:off x="1465898" y="2579370"/>
            <a:ext cx="32385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9958" name="文本框 39957"/>
          <p:cNvSpPr txBox="1"/>
          <p:nvPr/>
        </p:nvSpPr>
        <p:spPr>
          <a:xfrm>
            <a:off x="4124564" y="2045970"/>
            <a:ext cx="32385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9959" name="文本框 39958"/>
          <p:cNvSpPr txBox="1"/>
          <p:nvPr/>
        </p:nvSpPr>
        <p:spPr>
          <a:xfrm>
            <a:off x="4124564" y="2579370"/>
            <a:ext cx="32385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9960" name="文本框 39959"/>
          <p:cNvSpPr txBox="1"/>
          <p:nvPr/>
        </p:nvSpPr>
        <p:spPr>
          <a:xfrm>
            <a:off x="6608207" y="2688907"/>
            <a:ext cx="32385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9961" name="文本框 39960"/>
          <p:cNvSpPr txBox="1"/>
          <p:nvPr/>
        </p:nvSpPr>
        <p:spPr>
          <a:xfrm>
            <a:off x="5960507" y="2466261"/>
            <a:ext cx="32385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4418" y="53422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3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8784" y="586863"/>
            <a:ext cx="6799310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zh-CN" sz="2100" dirty="0">
                <a:latin typeface="+mn-ea"/>
                <a:cs typeface="黑体" panose="02010609060101010101" charset="-122"/>
              </a:rPr>
              <a:t>下面的图案分别是从哪张彩纸上剪下来的</a:t>
            </a:r>
            <a:r>
              <a:rPr lang="en-US" altLang="zh-CN" sz="2100" dirty="0">
                <a:latin typeface="+mn-ea"/>
                <a:cs typeface="黑体" panose="02010609060101010101" charset="-122"/>
              </a:rPr>
              <a:t>?</a:t>
            </a:r>
            <a:r>
              <a:rPr lang="zh-CN" altLang="zh-CN" sz="2100" dirty="0">
                <a:latin typeface="+mn-ea"/>
                <a:cs typeface="楷体" panose="02010609060101010101" charset="-122"/>
              </a:rPr>
              <a:t>连一连。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24418" y="53422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4</a:t>
            </a:r>
            <a:endParaRPr lang="zh-CN" altLang="en-US" sz="2100" b="1" dirty="0">
              <a:latin typeface="+mn-ea"/>
            </a:endParaRPr>
          </a:p>
        </p:txBody>
      </p:sp>
      <p:pic>
        <p:nvPicPr>
          <p:cNvPr id="7" name="AF44.EPS" descr="id:2147503810;FounderCES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3340" y="1404347"/>
            <a:ext cx="5740328" cy="224551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AF44.EPS" descr="id:2147503810;FounderCES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3340" y="1404347"/>
            <a:ext cx="5740328" cy="2245519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1813884" y="1801557"/>
            <a:ext cx="2633731" cy="9433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071604" y="1907265"/>
            <a:ext cx="276714" cy="9826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143505" y="2164331"/>
            <a:ext cx="1660166" cy="725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359959" y="1801556"/>
            <a:ext cx="4085097" cy="10883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24418" y="53422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4</a:t>
            </a:r>
            <a:endParaRPr lang="zh-CN" altLang="en-US" sz="2100" b="1" dirty="0">
              <a:latin typeface="+mn-ea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48784" y="586863"/>
            <a:ext cx="6799310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zh-CN" sz="2100" dirty="0">
                <a:latin typeface="+mn-ea"/>
                <a:cs typeface="黑体" panose="02010609060101010101" charset="-122"/>
              </a:rPr>
              <a:t>下面的图案分别是从哪张彩纸上剪下来的</a:t>
            </a:r>
            <a:r>
              <a:rPr lang="en-US" altLang="zh-CN" sz="2100" dirty="0">
                <a:latin typeface="+mn-ea"/>
                <a:cs typeface="黑体" panose="02010609060101010101" charset="-122"/>
              </a:rPr>
              <a:t>?</a:t>
            </a:r>
            <a:r>
              <a:rPr lang="zh-CN" altLang="zh-CN" sz="2100" dirty="0">
                <a:latin typeface="+mn-ea"/>
                <a:cs typeface="楷体" panose="02010609060101010101" charset="-122"/>
              </a:rPr>
              <a:t>连一连。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3658" y="1221600"/>
            <a:ext cx="3240360" cy="135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221600"/>
            <a:ext cx="262519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23663" y="2895786"/>
            <a:ext cx="2948337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99292" y="2949793"/>
            <a:ext cx="2805056" cy="177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/>
        </p:nvSpPr>
        <p:spPr>
          <a:xfrm>
            <a:off x="509183" y="588769"/>
            <a:ext cx="2700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+mn-ea"/>
              </a:rPr>
              <a:t>欣赏对称建筑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578769" y="1049179"/>
            <a:ext cx="5760244" cy="13263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1"/>
          <p:cNvSpPr/>
          <p:nvPr/>
        </p:nvSpPr>
        <p:spPr>
          <a:xfrm>
            <a:off x="1989535" y="2530078"/>
            <a:ext cx="594122" cy="1013222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3338513" y="2695575"/>
            <a:ext cx="783431" cy="782241"/>
          </a:xfrm>
          <a:prstGeom prst="rect">
            <a:avLst/>
          </a:prstGeom>
          <a:solidFill>
            <a:srgbClr val="0070C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梯形 5"/>
          <p:cNvSpPr/>
          <p:nvPr/>
        </p:nvSpPr>
        <p:spPr>
          <a:xfrm>
            <a:off x="6416279" y="2972991"/>
            <a:ext cx="989409" cy="519113"/>
          </a:xfrm>
          <a:custGeom>
            <a:avLst/>
            <a:gdLst/>
            <a:ahLst/>
            <a:cxnLst>
              <a:cxn ang="0">
                <a:pos x="0" y="693061"/>
              </a:cxn>
              <a:cxn ang="0">
                <a:pos x="210008" y="0"/>
              </a:cxn>
              <a:cxn ang="0">
                <a:pos x="1109451" y="0"/>
              </a:cxn>
              <a:cxn ang="0">
                <a:pos x="1319459" y="693061"/>
              </a:cxn>
              <a:cxn ang="0">
                <a:pos x="0" y="693061"/>
              </a:cxn>
            </a:cxnLst>
            <a:rect l="0" t="0" r="0" b="0"/>
            <a:pathLst>
              <a:path w="1318965" h="691240">
                <a:moveTo>
                  <a:pt x="0" y="691240"/>
                </a:moveTo>
                <a:lnTo>
                  <a:pt x="209930" y="0"/>
                </a:lnTo>
                <a:lnTo>
                  <a:pt x="1109035" y="0"/>
                </a:lnTo>
                <a:lnTo>
                  <a:pt x="1318965" y="691240"/>
                </a:lnTo>
                <a:lnTo>
                  <a:pt x="0" y="69124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254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" name="平行四边形 42"/>
          <p:cNvSpPr/>
          <p:nvPr/>
        </p:nvSpPr>
        <p:spPr>
          <a:xfrm>
            <a:off x="4666060" y="2897981"/>
            <a:ext cx="1291828" cy="538163"/>
          </a:xfrm>
          <a:prstGeom prst="parallelogram">
            <a:avLst>
              <a:gd name="adj" fmla="val 33894"/>
            </a:avLst>
          </a:prstGeom>
          <a:solidFill>
            <a:srgbClr val="E6931A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8919" name="文本框 38918"/>
          <p:cNvSpPr txBox="1"/>
          <p:nvPr/>
        </p:nvSpPr>
        <p:spPr>
          <a:xfrm>
            <a:off x="643890" y="464105"/>
            <a:ext cx="2392680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100" dirty="0">
                <a:latin typeface="+mn-ea"/>
              </a:rPr>
              <a:t>看看下面图形  </a:t>
            </a:r>
          </a:p>
        </p:txBody>
      </p:sp>
      <p:sp>
        <p:nvSpPr>
          <p:cNvPr id="38920" name="文本框 38919"/>
          <p:cNvSpPr txBox="1"/>
          <p:nvPr/>
        </p:nvSpPr>
        <p:spPr>
          <a:xfrm>
            <a:off x="1840230" y="3958590"/>
            <a:ext cx="6337935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100" dirty="0">
                <a:latin typeface="+mn-ea"/>
              </a:rPr>
              <a:t>哪一个图形与众不同？其余的图形都是什么图形？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389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"/>
          <p:cNvSpPr/>
          <p:nvPr/>
        </p:nvSpPr>
        <p:spPr>
          <a:xfrm>
            <a:off x="1989535" y="2530078"/>
            <a:ext cx="594122" cy="1013222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316" name="矩形 3"/>
          <p:cNvSpPr/>
          <p:nvPr/>
        </p:nvSpPr>
        <p:spPr>
          <a:xfrm>
            <a:off x="3338513" y="2695575"/>
            <a:ext cx="783431" cy="782241"/>
          </a:xfrm>
          <a:prstGeom prst="rect">
            <a:avLst/>
          </a:prstGeom>
          <a:solidFill>
            <a:srgbClr val="0070C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317" name="梯形 5"/>
          <p:cNvSpPr/>
          <p:nvPr/>
        </p:nvSpPr>
        <p:spPr>
          <a:xfrm>
            <a:off x="6416279" y="2972991"/>
            <a:ext cx="989409" cy="519113"/>
          </a:xfrm>
          <a:custGeom>
            <a:avLst/>
            <a:gdLst/>
            <a:ahLst/>
            <a:cxnLst>
              <a:cxn ang="0">
                <a:pos x="0" y="693061"/>
              </a:cxn>
              <a:cxn ang="0">
                <a:pos x="210008" y="0"/>
              </a:cxn>
              <a:cxn ang="0">
                <a:pos x="1109451" y="0"/>
              </a:cxn>
              <a:cxn ang="0">
                <a:pos x="1319459" y="693061"/>
              </a:cxn>
              <a:cxn ang="0">
                <a:pos x="0" y="693061"/>
              </a:cxn>
            </a:cxnLst>
            <a:rect l="0" t="0" r="0" b="0"/>
            <a:pathLst>
              <a:path w="1318965" h="691240">
                <a:moveTo>
                  <a:pt x="0" y="691240"/>
                </a:moveTo>
                <a:lnTo>
                  <a:pt x="209930" y="0"/>
                </a:lnTo>
                <a:lnTo>
                  <a:pt x="1109035" y="0"/>
                </a:lnTo>
                <a:lnTo>
                  <a:pt x="1318965" y="691240"/>
                </a:lnTo>
                <a:lnTo>
                  <a:pt x="0" y="69124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254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" name="平行四边形 42"/>
          <p:cNvSpPr/>
          <p:nvPr/>
        </p:nvSpPr>
        <p:spPr>
          <a:xfrm>
            <a:off x="4666060" y="2897981"/>
            <a:ext cx="1291828" cy="538163"/>
          </a:xfrm>
          <a:prstGeom prst="parallelogram">
            <a:avLst>
              <a:gd name="adj" fmla="val 33894"/>
            </a:avLst>
          </a:prstGeom>
          <a:solidFill>
            <a:srgbClr val="E6931A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8769" y="1049179"/>
            <a:ext cx="5760244" cy="13263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56321"/>
          <p:cNvSpPr>
            <a:spLocks noGrp="1"/>
          </p:cNvSpPr>
          <p:nvPr>
            <p:ph type="title" idx="4294967295"/>
          </p:nvPr>
        </p:nvSpPr>
        <p:spPr>
          <a:xfrm>
            <a:off x="439549" y="605957"/>
            <a:ext cx="3519488" cy="358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7628" tIns="35243" rIns="67628" bIns="35243"/>
          <a:lstStyle/>
          <a:p>
            <a:r>
              <a:rPr lang="zh-CN" altLang="en-US" dirty="0">
                <a:latin typeface="+mn-ea"/>
                <a:ea typeface="+mn-ea"/>
              </a:rPr>
              <a:t>轴对称图形特点</a:t>
            </a:r>
          </a:p>
        </p:txBody>
      </p:sp>
      <p:grpSp>
        <p:nvGrpSpPr>
          <p:cNvPr id="56323" name="组合 56322"/>
          <p:cNvGrpSpPr/>
          <p:nvPr/>
        </p:nvGrpSpPr>
        <p:grpSpPr>
          <a:xfrm>
            <a:off x="6136518" y="825340"/>
            <a:ext cx="1891904" cy="2858690"/>
            <a:chOff x="0" y="0"/>
            <a:chExt cx="7142" cy="11183"/>
          </a:xfrm>
        </p:grpSpPr>
        <p:sp>
          <p:nvSpPr>
            <p:cNvPr id="56324" name="椭圆 56323"/>
            <p:cNvSpPr/>
            <p:nvPr/>
          </p:nvSpPr>
          <p:spPr>
            <a:xfrm>
              <a:off x="0" y="2226"/>
              <a:ext cx="7142" cy="691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5" name="椭圆 56324"/>
            <p:cNvSpPr/>
            <p:nvPr/>
          </p:nvSpPr>
          <p:spPr>
            <a:xfrm>
              <a:off x="1474" y="4040"/>
              <a:ext cx="907" cy="90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6" name="椭圆 56325"/>
            <p:cNvSpPr/>
            <p:nvPr/>
          </p:nvSpPr>
          <p:spPr>
            <a:xfrm>
              <a:off x="4649" y="4040"/>
              <a:ext cx="908" cy="907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7" name="新月形 56326"/>
            <p:cNvSpPr/>
            <p:nvPr/>
          </p:nvSpPr>
          <p:spPr>
            <a:xfrm rot="16200000">
              <a:off x="3056" y="6303"/>
              <a:ext cx="908" cy="2495"/>
            </a:xfrm>
            <a:prstGeom prst="moon">
              <a:avLst>
                <a:gd name="adj" fmla="val 49861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8" name="等腰三角形 56327"/>
            <p:cNvSpPr/>
            <p:nvPr/>
          </p:nvSpPr>
          <p:spPr>
            <a:xfrm>
              <a:off x="3289" y="5513"/>
              <a:ext cx="452" cy="792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9" name="直接连接符 56328"/>
            <p:cNvSpPr/>
            <p:nvPr/>
          </p:nvSpPr>
          <p:spPr>
            <a:xfrm>
              <a:off x="3514" y="0"/>
              <a:ext cx="0" cy="11183"/>
            </a:xfrm>
            <a:prstGeom prst="line">
              <a:avLst/>
            </a:prstGeom>
            <a:ln w="38100" cap="rnd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330" name="组合 56329"/>
            <p:cNvGrpSpPr/>
            <p:nvPr/>
          </p:nvGrpSpPr>
          <p:grpSpPr>
            <a:xfrm>
              <a:off x="2381" y="3925"/>
              <a:ext cx="2268" cy="568"/>
              <a:chOff x="0" y="0"/>
              <a:chExt cx="907" cy="227"/>
            </a:xfrm>
          </p:grpSpPr>
          <p:sp>
            <p:nvSpPr>
              <p:cNvPr id="56331" name="直接连接符 56330"/>
              <p:cNvSpPr/>
              <p:nvPr/>
            </p:nvSpPr>
            <p:spPr>
              <a:xfrm>
                <a:off x="0" y="227"/>
                <a:ext cx="90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32" name="左大括号 56331"/>
              <p:cNvSpPr/>
              <p:nvPr/>
            </p:nvSpPr>
            <p:spPr>
              <a:xfrm rot="5400000">
                <a:off x="125" y="-125"/>
                <a:ext cx="181" cy="431"/>
              </a:xfrm>
              <a:prstGeom prst="leftBrace">
                <a:avLst>
                  <a:gd name="adj1" fmla="val 19843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33" name="左大括号 56332"/>
              <p:cNvSpPr/>
              <p:nvPr/>
            </p:nvSpPr>
            <p:spPr>
              <a:xfrm rot="5400000">
                <a:off x="598" y="-125"/>
                <a:ext cx="181" cy="431"/>
              </a:xfrm>
              <a:prstGeom prst="leftBrace">
                <a:avLst>
                  <a:gd name="adj1" fmla="val 19843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6334" name="文本框 56333"/>
            <p:cNvSpPr txBox="1"/>
            <p:nvPr/>
          </p:nvSpPr>
          <p:spPr>
            <a:xfrm>
              <a:off x="2490" y="3106"/>
              <a:ext cx="2270" cy="10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文鼎CS长美黑" pitchFamily="1" charset="-122"/>
                </a:rPr>
                <a:t>相 等</a:t>
              </a:r>
            </a:p>
          </p:txBody>
        </p:sp>
      </p:grpSp>
      <p:sp>
        <p:nvSpPr>
          <p:cNvPr id="21" name="圆角矩形标注 20"/>
          <p:cNvSpPr/>
          <p:nvPr/>
        </p:nvSpPr>
        <p:spPr>
          <a:xfrm>
            <a:off x="1433512" y="1315402"/>
            <a:ext cx="3108008" cy="1846898"/>
          </a:xfrm>
          <a:prstGeom prst="wedgeRoundRectCallout">
            <a:avLst>
              <a:gd name="adj1" fmla="val -37217"/>
              <a:gd name="adj2" fmla="val 73382"/>
              <a:gd name="adj3" fmla="val 16667"/>
            </a:avLst>
          </a:prstGeom>
          <a:solidFill>
            <a:srgbClr val="F7C8C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endParaRPr lang="en-US" altLang="zh-CN" sz="2100" dirty="0">
              <a:solidFill>
                <a:schemeClr val="tx1"/>
              </a:solidFill>
              <a:latin typeface="+mn-ea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/>
                </a:solidFill>
                <a:latin typeface="+mn-ea"/>
                <a:cs typeface="楷体" panose="02010609060101010101" charset="-122"/>
              </a:rPr>
              <a:t>1.</a:t>
            </a:r>
            <a:r>
              <a:rPr lang="zh-CN" altLang="en-US" sz="2100" dirty="0">
                <a:solidFill>
                  <a:schemeClr val="tx1"/>
                </a:solidFill>
                <a:latin typeface="+mn-ea"/>
                <a:cs typeface="楷体" panose="02010609060101010101" charset="-122"/>
              </a:rPr>
              <a:t>对称轴两侧的图形完全重合。</a:t>
            </a:r>
            <a:r>
              <a:rPr lang="en-US" altLang="zh-CN" sz="2100" dirty="0">
                <a:solidFill>
                  <a:schemeClr val="tx1"/>
                </a:solidFill>
                <a:latin typeface="+mn-ea"/>
                <a:cs typeface="楷体" panose="02010609060101010101" charset="-122"/>
              </a:rPr>
              <a:t>2.</a:t>
            </a:r>
            <a:r>
              <a:rPr lang="zh-CN" altLang="en-US" sz="2100" dirty="0">
                <a:solidFill>
                  <a:schemeClr val="tx1"/>
                </a:solidFill>
                <a:latin typeface="+mn-ea"/>
                <a:cs typeface="楷体" panose="02010609060101010101" charset="-122"/>
              </a:rPr>
              <a:t>对称点到对称轴的距离相等。</a:t>
            </a:r>
            <a:endParaRPr lang="zh-CN" altLang="en-US" sz="2100" dirty="0">
              <a:latin typeface="+mn-ea"/>
              <a:cs typeface="楷体" panose="02010609060101010101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100" dirty="0">
              <a:latin typeface="+mn-ea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/>
          <p:nvPr/>
        </p:nvSpPr>
        <p:spPr>
          <a:xfrm>
            <a:off x="601504" y="660559"/>
            <a:ext cx="6992723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下图轴对称小房子的一半，你能画出的整座房子吗？</a:t>
            </a:r>
          </a:p>
        </p:txBody>
      </p:sp>
      <p:sp>
        <p:nvSpPr>
          <p:cNvPr id="25" name="TextBox 4"/>
          <p:cNvSpPr txBox="1"/>
          <p:nvPr/>
        </p:nvSpPr>
        <p:spPr>
          <a:xfrm>
            <a:off x="1763688" y="3975906"/>
            <a:ext cx="561662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如果要你画，你在另一半里要画什么？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2519772" y="1383618"/>
          <a:ext cx="26746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3" name="直接连接符 32"/>
          <p:cNvCxnSpPr/>
          <p:nvPr/>
        </p:nvCxnSpPr>
        <p:spPr>
          <a:xfrm flipV="1">
            <a:off x="2528135" y="1681050"/>
            <a:ext cx="891779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535279" y="2275172"/>
            <a:ext cx="8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818648" y="2275172"/>
            <a:ext cx="0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811504" y="3456272"/>
            <a:ext cx="6072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117494" y="2862150"/>
            <a:ext cx="0" cy="59412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117495" y="2876437"/>
            <a:ext cx="302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90867" y="1816632"/>
          <a:ext cx="44577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5" marR="68585" marT="34280" marB="3428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1790867" y="2113098"/>
            <a:ext cx="891779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798011" y="2707220"/>
            <a:ext cx="8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81380" y="2707220"/>
            <a:ext cx="0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74236" y="3888320"/>
            <a:ext cx="6072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80226" y="3294198"/>
            <a:ext cx="0" cy="59412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80227" y="3308485"/>
            <a:ext cx="302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472155" y="2120242"/>
            <a:ext cx="890588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472155" y="2707220"/>
            <a:ext cx="17740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362743" y="2113098"/>
            <a:ext cx="883444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760286" y="2714363"/>
            <a:ext cx="0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753143" y="3885938"/>
            <a:ext cx="1188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239042" y="2714363"/>
            <a:ext cx="0" cy="1187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059133" y="3294198"/>
            <a:ext cx="0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059133" y="3301341"/>
            <a:ext cx="594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948530" y="3294198"/>
            <a:ext cx="0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355599" y="1816633"/>
            <a:ext cx="0" cy="237529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4734093" y="3866888"/>
            <a:ext cx="54769" cy="535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flipV="1">
            <a:off x="4757905" y="3833551"/>
            <a:ext cx="296466" cy="135731"/>
          </a:xfrm>
          <a:prstGeom prst="arc">
            <a:avLst>
              <a:gd name="adj1" fmla="val 10939099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1" name="弧形 60"/>
          <p:cNvSpPr/>
          <p:nvPr/>
        </p:nvSpPr>
        <p:spPr>
          <a:xfrm flipV="1">
            <a:off x="5057942" y="3832360"/>
            <a:ext cx="296466" cy="134541"/>
          </a:xfrm>
          <a:prstGeom prst="arc">
            <a:avLst>
              <a:gd name="adj1" fmla="val 10939099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5" name="弧形 64"/>
          <p:cNvSpPr/>
          <p:nvPr/>
        </p:nvSpPr>
        <p:spPr>
          <a:xfrm flipV="1">
            <a:off x="5352026" y="3824026"/>
            <a:ext cx="296466" cy="135731"/>
          </a:xfrm>
          <a:prstGeom prst="arc">
            <a:avLst>
              <a:gd name="adj1" fmla="val 10939099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6" name="弧形 65"/>
          <p:cNvSpPr/>
          <p:nvPr/>
        </p:nvSpPr>
        <p:spPr>
          <a:xfrm flipV="1">
            <a:off x="5643730" y="3832360"/>
            <a:ext cx="297656" cy="134541"/>
          </a:xfrm>
          <a:prstGeom prst="arc">
            <a:avLst>
              <a:gd name="adj1" fmla="val 10939099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111" name="直接连接符 110"/>
          <p:cNvCxnSpPr/>
          <p:nvPr/>
        </p:nvCxnSpPr>
        <p:spPr>
          <a:xfrm>
            <a:off x="5942577" y="3888320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5653255" y="3301341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5916382" y="3874032"/>
            <a:ext cx="53579" cy="535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538" name="TextBox 1"/>
          <p:cNvSpPr txBox="1"/>
          <p:nvPr/>
        </p:nvSpPr>
        <p:spPr>
          <a:xfrm>
            <a:off x="621030" y="573529"/>
            <a:ext cx="7664529" cy="10387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淘气根据轴对称小房子的一半画出了整座房子，他画得对吗你会怎样画？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7814" y="4353948"/>
            <a:ext cx="1728192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+mn-ea"/>
              </a:rPr>
              <a:t>他画得不对。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3229 0.0002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3177 -0.002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0" grpId="1" bldLvl="0" animBg="1"/>
      <p:bldP spid="67" grpId="0" bldLvl="0" animBg="1"/>
      <p:bldP spid="67" grpId="1" bldLvl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327673" y="1597044"/>
          <a:ext cx="44648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76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2337197" y="1880902"/>
            <a:ext cx="891779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44341" y="2475024"/>
            <a:ext cx="8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27710" y="2475024"/>
            <a:ext cx="0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20566" y="3646039"/>
            <a:ext cx="6072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26556" y="3062002"/>
            <a:ext cx="0" cy="59412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26557" y="3076289"/>
            <a:ext cx="302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018485" y="1898131"/>
            <a:ext cx="890588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18485" y="2485109"/>
            <a:ext cx="17740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09073" y="1890988"/>
            <a:ext cx="883444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306616" y="2492253"/>
            <a:ext cx="0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299473" y="3663828"/>
            <a:ext cx="1188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785372" y="2492253"/>
            <a:ext cx="0" cy="1187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605463" y="3072088"/>
            <a:ext cx="0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605463" y="3079231"/>
            <a:ext cx="594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494860" y="3072088"/>
            <a:ext cx="0" cy="594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909072" y="1737874"/>
            <a:ext cx="0" cy="237529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5280423" y="3634693"/>
            <a:ext cx="54769" cy="535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flipV="1">
            <a:off x="5320028" y="3598344"/>
            <a:ext cx="296466" cy="135731"/>
          </a:xfrm>
          <a:prstGeom prst="arc">
            <a:avLst>
              <a:gd name="adj1" fmla="val 10939099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1" name="弧形 60"/>
          <p:cNvSpPr/>
          <p:nvPr/>
        </p:nvSpPr>
        <p:spPr>
          <a:xfrm flipV="1">
            <a:off x="5616494" y="3612036"/>
            <a:ext cx="296466" cy="134541"/>
          </a:xfrm>
          <a:prstGeom prst="arc">
            <a:avLst>
              <a:gd name="adj1" fmla="val 10939099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5" name="弧形 64"/>
          <p:cNvSpPr/>
          <p:nvPr/>
        </p:nvSpPr>
        <p:spPr>
          <a:xfrm flipV="1">
            <a:off x="5898356" y="3601916"/>
            <a:ext cx="296466" cy="135731"/>
          </a:xfrm>
          <a:prstGeom prst="arc">
            <a:avLst>
              <a:gd name="adj1" fmla="val 10939099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6" name="弧形 65"/>
          <p:cNvSpPr/>
          <p:nvPr/>
        </p:nvSpPr>
        <p:spPr>
          <a:xfrm flipV="1">
            <a:off x="6190060" y="3620335"/>
            <a:ext cx="297656" cy="134541"/>
          </a:xfrm>
          <a:prstGeom prst="arc">
            <a:avLst>
              <a:gd name="adj1" fmla="val 10939099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111" name="直接连接符 110"/>
          <p:cNvCxnSpPr/>
          <p:nvPr/>
        </p:nvCxnSpPr>
        <p:spPr>
          <a:xfrm>
            <a:off x="6488907" y="3656124"/>
            <a:ext cx="297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199585" y="3079231"/>
            <a:ext cx="29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6462712" y="3641836"/>
            <a:ext cx="53579" cy="535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9341" name="文本框 49340"/>
          <p:cNvSpPr txBox="1"/>
          <p:nvPr/>
        </p:nvSpPr>
        <p:spPr>
          <a:xfrm>
            <a:off x="2035969" y="-182165"/>
            <a:ext cx="3564731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" name="文本框 49342"/>
          <p:cNvSpPr txBox="1"/>
          <p:nvPr/>
        </p:nvSpPr>
        <p:spPr>
          <a:xfrm>
            <a:off x="189379" y="375201"/>
            <a:ext cx="8595392" cy="15234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100" dirty="0">
                <a:latin typeface="+mn-ea"/>
                <a:cs typeface="楷体" panose="02010609060101010101" charset="-122"/>
              </a:rPr>
              <a:t>房顶左边的三角形端点距离对称轴三格，右边也要距离对称轴三格，左边墙体距离对称轴两格，右边墙体也距离对称轴两格，大门左右距离对称轴都是</a:t>
            </a:r>
            <a:r>
              <a:rPr lang="en-US" altLang="zh-CN" sz="2100" dirty="0">
                <a:latin typeface="+mn-ea"/>
                <a:cs typeface="楷体" panose="02010609060101010101" charset="-122"/>
              </a:rPr>
              <a:t>1</a:t>
            </a:r>
            <a:r>
              <a:rPr lang="zh-CN" altLang="en-US" sz="2100" dirty="0">
                <a:latin typeface="+mn-ea"/>
                <a:cs typeface="楷体" panose="02010609060101010101" charset="-122"/>
              </a:rPr>
              <a:t>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976E-7 -0.0037 L -0.0328 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" y="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741 L -0.03255 -0.0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0" grpId="1" bldLvl="0" animBg="1"/>
      <p:bldP spid="67" grpId="0" bldLvl="0" animBg="1"/>
      <p:bldP spid="67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7169"/>
          <p:cNvGrpSpPr/>
          <p:nvPr/>
        </p:nvGrpSpPr>
        <p:grpSpPr>
          <a:xfrm>
            <a:off x="2386013" y="2044444"/>
            <a:ext cx="4286250" cy="1943100"/>
            <a:chOff x="0" y="0"/>
            <a:chExt cx="3600" cy="1632"/>
          </a:xfrm>
        </p:grpSpPr>
        <p:grpSp>
          <p:nvGrpSpPr>
            <p:cNvPr id="47107" name="组合 7170"/>
            <p:cNvGrpSpPr/>
            <p:nvPr/>
          </p:nvGrpSpPr>
          <p:grpSpPr>
            <a:xfrm>
              <a:off x="0" y="96"/>
              <a:ext cx="1920" cy="1440"/>
              <a:chOff x="0" y="0"/>
              <a:chExt cx="1920" cy="1440"/>
            </a:xfrm>
          </p:grpSpPr>
          <p:sp>
            <p:nvSpPr>
              <p:cNvPr id="47108" name="直接连接符 7171"/>
              <p:cNvSpPr/>
              <p:nvPr/>
            </p:nvSpPr>
            <p:spPr>
              <a:xfrm>
                <a:off x="960" y="0"/>
                <a:ext cx="0" cy="144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>
                  <a:buFont typeface="Times New Roman" panose="02020603050405020304" pitchFamily="2" charset="0"/>
                  <a:buNone/>
                </a:pPr>
                <a:endParaRPr lang="zh-CN" altLang="en-US" dirty="0">
                  <a:latin typeface="Times New Roman" panose="02020603050405020304" pitchFamily="2" charset="0"/>
                </a:endParaRPr>
              </a:p>
            </p:txBody>
          </p:sp>
          <p:sp>
            <p:nvSpPr>
              <p:cNvPr id="47109" name="等腰三角形 7172"/>
              <p:cNvSpPr/>
              <p:nvPr/>
            </p:nvSpPr>
            <p:spPr>
              <a:xfrm>
                <a:off x="0" y="432"/>
                <a:ext cx="672" cy="720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Times New Roman" panose="02020603050405020304" pitchFamily="2" charset="0"/>
                  <a:buNone/>
                </a:pPr>
                <a:endParaRPr lang="zh-CN" altLang="en-US" sz="1800" dirty="0">
                  <a:latin typeface="Times New Roman" panose="02020603050405020304" pitchFamily="2" charset="0"/>
                </a:endParaRPr>
              </a:p>
            </p:txBody>
          </p:sp>
          <p:sp>
            <p:nvSpPr>
              <p:cNvPr id="47110" name="等腰三角形 7173"/>
              <p:cNvSpPr/>
              <p:nvPr/>
            </p:nvSpPr>
            <p:spPr>
              <a:xfrm>
                <a:off x="1248" y="432"/>
                <a:ext cx="672" cy="720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Times New Roman" panose="02020603050405020304" pitchFamily="2" charset="0"/>
                  <a:buNone/>
                </a:pPr>
                <a:endParaRPr lang="zh-CN" altLang="en-US" sz="1800" dirty="0">
                  <a:latin typeface="Times New Roman" panose="02020603050405020304" pitchFamily="2" charset="0"/>
                </a:endParaRPr>
              </a:p>
            </p:txBody>
          </p:sp>
          <p:sp>
            <p:nvSpPr>
              <p:cNvPr id="47111" name="直接连接符 7174"/>
              <p:cNvSpPr/>
              <p:nvPr/>
            </p:nvSpPr>
            <p:spPr>
              <a:xfrm>
                <a:off x="336" y="432"/>
                <a:ext cx="124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>
                  <a:buFont typeface="Times New Roman" panose="02020603050405020304" pitchFamily="2" charset="0"/>
                  <a:buNone/>
                </a:pPr>
                <a:endParaRPr lang="zh-CN" altLang="en-US" dirty="0">
                  <a:latin typeface="Times New Roman" panose="02020603050405020304" pitchFamily="2" charset="0"/>
                </a:endParaRPr>
              </a:p>
            </p:txBody>
          </p:sp>
          <p:sp>
            <p:nvSpPr>
              <p:cNvPr id="47112" name="直接连接符 7175"/>
              <p:cNvSpPr/>
              <p:nvPr/>
            </p:nvSpPr>
            <p:spPr>
              <a:xfrm>
                <a:off x="672" y="1152"/>
                <a:ext cx="576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>
                  <a:buFont typeface="Times New Roman" panose="02020603050405020304" pitchFamily="2" charset="0"/>
                  <a:buNone/>
                </a:pPr>
                <a:endParaRPr lang="zh-CN" altLang="en-US" dirty="0">
                  <a:latin typeface="Times New Roman" panose="02020603050405020304" pitchFamily="2" charset="0"/>
                </a:endParaRPr>
              </a:p>
            </p:txBody>
          </p:sp>
        </p:grpSp>
        <p:grpSp>
          <p:nvGrpSpPr>
            <p:cNvPr id="47113" name="组合 7176"/>
            <p:cNvGrpSpPr/>
            <p:nvPr/>
          </p:nvGrpSpPr>
          <p:grpSpPr>
            <a:xfrm>
              <a:off x="2832" y="0"/>
              <a:ext cx="768" cy="1632"/>
              <a:chOff x="0" y="0"/>
              <a:chExt cx="768" cy="1632"/>
            </a:xfrm>
          </p:grpSpPr>
          <p:sp>
            <p:nvSpPr>
              <p:cNvPr id="47114" name="等腰三角形 7177"/>
              <p:cNvSpPr/>
              <p:nvPr/>
            </p:nvSpPr>
            <p:spPr>
              <a:xfrm>
                <a:off x="0" y="288"/>
                <a:ext cx="768" cy="10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Times New Roman" panose="02020603050405020304" pitchFamily="2" charset="0"/>
                  <a:buNone/>
                </a:pPr>
                <a:endParaRPr lang="zh-CN" altLang="en-US" sz="1800" dirty="0">
                  <a:latin typeface="Times New Roman" panose="02020603050405020304" pitchFamily="2" charset="0"/>
                </a:endParaRPr>
              </a:p>
            </p:txBody>
          </p:sp>
          <p:sp>
            <p:nvSpPr>
              <p:cNvPr id="47115" name="直接连接符 7178"/>
              <p:cNvSpPr/>
              <p:nvPr/>
            </p:nvSpPr>
            <p:spPr>
              <a:xfrm>
                <a:off x="384" y="0"/>
                <a:ext cx="0" cy="163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>
                  <a:buFont typeface="Times New Roman" panose="02020603050405020304" pitchFamily="2" charset="0"/>
                  <a:buNone/>
                </a:pPr>
                <a:endParaRPr lang="zh-CN" altLang="en-US" dirty="0">
                  <a:latin typeface="Times New Roman" panose="02020603050405020304" pitchFamily="2" charset="0"/>
                </a:endParaRPr>
              </a:p>
            </p:txBody>
          </p:sp>
        </p:grpSp>
      </p:grpSp>
      <p:sp>
        <p:nvSpPr>
          <p:cNvPr id="7180" name="矩形 7179"/>
          <p:cNvSpPr/>
          <p:nvPr/>
        </p:nvSpPr>
        <p:spPr>
          <a:xfrm>
            <a:off x="487848" y="522400"/>
            <a:ext cx="3999310" cy="540544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67628" tIns="35243" rIns="67628" bIns="35243"/>
          <a:lstStyle/>
          <a:p>
            <a:pPr>
              <a:buFont typeface="Times New Roman" panose="02020603050405020304" pitchFamily="2" charset="0"/>
              <a:buNone/>
            </a:pPr>
            <a:r>
              <a:rPr lang="zh-CN" altLang="en-US" sz="2100" dirty="0">
                <a:latin typeface="+mn-ea"/>
              </a:rPr>
              <a:t>轴对称图形的特点：</a:t>
            </a:r>
          </a:p>
        </p:txBody>
      </p:sp>
      <p:sp>
        <p:nvSpPr>
          <p:cNvPr id="7181" name="矩形 7180"/>
          <p:cNvSpPr/>
          <p:nvPr/>
        </p:nvSpPr>
        <p:spPr>
          <a:xfrm>
            <a:off x="729475" y="939539"/>
            <a:ext cx="5455444" cy="11858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67628" tIns="35243" rIns="67628" bIns="35243"/>
          <a:lstStyle/>
          <a:p>
            <a:pPr marL="257175" indent="-257175">
              <a:lnSpc>
                <a:spcPct val="120000"/>
              </a:lnSpc>
              <a:spcBef>
                <a:spcPct val="20000"/>
              </a:spcBef>
            </a:pPr>
            <a:r>
              <a:rPr lang="en-US" altLang="zh-CN" sz="2100" dirty="0">
                <a:latin typeface="+mn-ea"/>
                <a:cs typeface="楷体" panose="02010609060101010101" charset="-122"/>
              </a:rPr>
              <a:t>1</a:t>
            </a:r>
            <a:r>
              <a:rPr lang="zh-CN" altLang="en-US" sz="2100" dirty="0">
                <a:latin typeface="+mn-ea"/>
                <a:cs typeface="楷体" panose="02010609060101010101" charset="-122"/>
              </a:rPr>
              <a:t>、对称轴两侧的图形完全重合；</a:t>
            </a:r>
          </a:p>
          <a:p>
            <a:pPr marL="257175" indent="-257175">
              <a:lnSpc>
                <a:spcPct val="120000"/>
              </a:lnSpc>
              <a:spcBef>
                <a:spcPct val="20000"/>
              </a:spcBef>
            </a:pPr>
            <a:r>
              <a:rPr lang="en-US" altLang="zh-CN" sz="2100" dirty="0">
                <a:latin typeface="+mn-ea"/>
                <a:cs typeface="楷体" panose="02010609060101010101" charset="-122"/>
              </a:rPr>
              <a:t>2</a:t>
            </a:r>
            <a:r>
              <a:rPr lang="zh-CN" altLang="en-US" sz="2100" dirty="0">
                <a:latin typeface="+mn-ea"/>
                <a:cs typeface="楷体" panose="02010609060101010101" charset="-122"/>
              </a:rPr>
              <a:t>、对称点到对称轴的距离相等。</a:t>
            </a:r>
          </a:p>
        </p:txBody>
      </p:sp>
      <p:sp>
        <p:nvSpPr>
          <p:cNvPr id="7182" name="椭圆 7181"/>
          <p:cNvSpPr/>
          <p:nvPr/>
        </p:nvSpPr>
        <p:spPr>
          <a:xfrm>
            <a:off x="4248150" y="2637380"/>
            <a:ext cx="54769" cy="53578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Font typeface="Times New Roman" panose="02020603050405020304" pitchFamily="2" charset="0"/>
              <a:buNone/>
            </a:pPr>
            <a:endParaRPr lang="zh-CN" altLang="en-US" sz="1800" dirty="0">
              <a:solidFill>
                <a:srgbClr val="FFFFFF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7183" name="椭圆 7182"/>
          <p:cNvSpPr/>
          <p:nvPr/>
        </p:nvSpPr>
        <p:spPr>
          <a:xfrm>
            <a:off x="2787254" y="2629045"/>
            <a:ext cx="54769" cy="53579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Font typeface="Times New Roman" panose="02020603050405020304" pitchFamily="2" charset="0"/>
              <a:buNone/>
            </a:pPr>
            <a:endParaRPr lang="zh-CN" altLang="en-US" sz="1800" dirty="0">
              <a:solidFill>
                <a:srgbClr val="FFFFFF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7184" name="椭圆 7183"/>
          <p:cNvSpPr/>
          <p:nvPr/>
        </p:nvSpPr>
        <p:spPr>
          <a:xfrm>
            <a:off x="3152775" y="3510107"/>
            <a:ext cx="54769" cy="53579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Font typeface="Times New Roman" panose="02020603050405020304" pitchFamily="2" charset="0"/>
              <a:buNone/>
            </a:pPr>
            <a:endParaRPr lang="zh-CN" altLang="en-US" sz="1800" dirty="0">
              <a:solidFill>
                <a:srgbClr val="FFFFFF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7185" name="椭圆 7184"/>
          <p:cNvSpPr/>
          <p:nvPr/>
        </p:nvSpPr>
        <p:spPr>
          <a:xfrm>
            <a:off x="3851673" y="3518442"/>
            <a:ext cx="54769" cy="53578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Font typeface="Times New Roman" panose="02020603050405020304" pitchFamily="2" charset="0"/>
              <a:buNone/>
            </a:pPr>
            <a:endParaRPr lang="zh-CN" altLang="en-US" sz="1800" dirty="0">
              <a:solidFill>
                <a:srgbClr val="FFFFFF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7186" name="椭圆 7185"/>
          <p:cNvSpPr/>
          <p:nvPr/>
        </p:nvSpPr>
        <p:spPr>
          <a:xfrm>
            <a:off x="5760244" y="3608930"/>
            <a:ext cx="54769" cy="53578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Font typeface="Times New Roman" panose="02020603050405020304" pitchFamily="2" charset="0"/>
              <a:buNone/>
            </a:pPr>
            <a:endParaRPr lang="zh-CN" altLang="en-US" sz="1800" dirty="0">
              <a:solidFill>
                <a:srgbClr val="FFFFFF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7187" name="椭圆 7186"/>
          <p:cNvSpPr/>
          <p:nvPr/>
        </p:nvSpPr>
        <p:spPr>
          <a:xfrm>
            <a:off x="6678216" y="3608930"/>
            <a:ext cx="54769" cy="53578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Font typeface="Times New Roman" panose="02020603050405020304" pitchFamily="2" charset="0"/>
              <a:buNone/>
            </a:pPr>
            <a:endParaRPr lang="zh-CN" altLang="en-US" sz="1800" dirty="0">
              <a:solidFill>
                <a:srgbClr val="FFFFFF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8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8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8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8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8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8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bldLvl="0" animBg="1"/>
      <p:bldP spid="7181" grpId="0" animBg="1"/>
      <p:bldP spid="7182" grpId="0" bldLvl="0" animBg="1"/>
      <p:bldP spid="7182" grpId="1" bldLvl="0" animBg="1"/>
      <p:bldP spid="7183" grpId="0" bldLvl="0" animBg="1"/>
      <p:bldP spid="7183" grpId="1" bldLvl="0" animBg="1"/>
      <p:bldP spid="7184" grpId="0" bldLvl="0" animBg="1"/>
      <p:bldP spid="7184" grpId="1" bldLvl="0" animBg="1"/>
      <p:bldP spid="7185" grpId="0" bldLvl="0" animBg="1"/>
      <p:bldP spid="7185" grpId="1" bldLvl="0" animBg="1"/>
      <p:bldP spid="7186" grpId="0" bldLvl="0" animBg="1"/>
      <p:bldP spid="7186" grpId="1" bldLvl="0" animBg="1"/>
      <p:bldP spid="7187" grpId="0" bldLvl="0" animBg="1"/>
      <p:bldP spid="7187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全屏显示(16:9)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文鼎CS长美黑</vt:lpstr>
      <vt:lpstr>Calibri</vt:lpstr>
      <vt:lpstr>黑体</vt:lpstr>
      <vt:lpstr>楷体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轴对称图形特点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30C1182AF3344602BC69C647CD8FE44D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