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257" r:id="rId17"/>
  </p:sldIdLst>
  <p:sldSz cx="12192000" cy="6858000"/>
  <p:notesSz cx="6858000" cy="9144000"/>
  <p:embeddedFontLst>
    <p:embeddedFont>
      <p:font typeface="黑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方正舒体" panose="02010601030101010101" pitchFamily="2" charset="-122"/>
      <p:regular r:id="rId27"/>
    </p:embeddedFont>
    <p:embeddedFont>
      <p:font typeface="楷体" panose="02010609060101010101" pitchFamily="49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EB96327-2A6B-4F57-9680-05DD9A6D586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95B75E9-2112-4F01-B58F-7753E3B1C0E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B75E9-2112-4F01-B58F-7753E3B1C0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B75E9-2112-4F01-B58F-7753E3B1C0E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6224" b="2539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87026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805388" y="4812508"/>
            <a:ext cx="3924905" cy="318924"/>
            <a:chOff x="445479" y="4315402"/>
            <a:chExt cx="4198082" cy="468734"/>
          </a:xfrm>
        </p:grpSpPr>
        <p:sp>
          <p:nvSpPr>
            <p:cNvPr id="15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24208" y="1632203"/>
            <a:ext cx="6767305" cy="2292786"/>
            <a:chOff x="4584951" y="2106980"/>
            <a:chExt cx="6767305" cy="2292786"/>
          </a:xfrm>
        </p:grpSpPr>
        <p:sp>
          <p:nvSpPr>
            <p:cNvPr id="18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白  鹭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926736" y="3633949"/>
            <a:ext cx="4501607" cy="1615827"/>
          </a:xfrm>
          <a:prstGeom prst="rect">
            <a:avLst/>
          </a:prstGeom>
          <a:noFill/>
          <a:ln w="25400">
            <a:solidFill>
              <a:srgbClr val="FFC00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悠然之美：白鹭瞭望图画面富有诗意。白鹭孤独站立在小树绝顶悠然自得的独特的美。</a:t>
            </a:r>
          </a:p>
        </p:txBody>
      </p:sp>
      <p:sp>
        <p:nvSpPr>
          <p:cNvPr id="4" name="文本框 7"/>
          <p:cNvSpPr txBox="1"/>
          <p:nvPr/>
        </p:nvSpPr>
        <p:spPr>
          <a:xfrm>
            <a:off x="800552" y="1375077"/>
            <a:ext cx="10375448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晴天的清晨，每每看见它孤独地站立有小树的绝顶，看来像是不安稳，而它却很悠然，这是别的鸟很难表现的一种嗜好。人们说它是在望哨，可它真是在望哨吗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64" y="304284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696686" y="1702435"/>
            <a:ext cx="5993559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黄昏的空中偶见白鹭的低飞，更是乡居生活中的一种恩惠。那是清澄的形象化，而且具有了生命了。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或许有人会感到美中的不足，白鹭不会唱歌，但是白鹭的本身不就是一首很优美的歌吗？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不，歌未免太铿锵了。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73536" y="1938654"/>
            <a:ext cx="4421778" cy="125940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清澄之美：白鹭低飞图，给人以美的享受，带来无穷乐趣。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7124338" y="3687594"/>
            <a:ext cx="4421778" cy="1259407"/>
          </a:xfrm>
          <a:prstGeom prst="snip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含蓄之美：白鹭无声图，美在无声，美在自然，美在含蓄。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146463" y="1783844"/>
            <a:ext cx="1117766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开头</a:t>
            </a:r>
          </a:p>
        </p:txBody>
      </p:sp>
      <p:sp>
        <p:nvSpPr>
          <p:cNvPr id="4" name="文本框 15"/>
          <p:cNvSpPr txBox="1">
            <a:spLocks noChangeArrowheads="1"/>
          </p:cNvSpPr>
          <p:nvPr/>
        </p:nvSpPr>
        <p:spPr bwMode="auto">
          <a:xfrm>
            <a:off x="2613115" y="1816371"/>
            <a:ext cx="3203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白鹭是一首精巧的诗。</a:t>
            </a:r>
          </a:p>
        </p:txBody>
      </p:sp>
      <p:sp>
        <p:nvSpPr>
          <p:cNvPr id="6" name="矩形 5"/>
          <p:cNvSpPr/>
          <p:nvPr/>
        </p:nvSpPr>
        <p:spPr>
          <a:xfrm>
            <a:off x="1025846" y="4550937"/>
            <a:ext cx="6494574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5"/>
          <p:cNvSpPr txBox="1">
            <a:spLocks noChangeArrowheads="1"/>
          </p:cNvSpPr>
          <p:nvPr/>
        </p:nvSpPr>
        <p:spPr bwMode="auto">
          <a:xfrm>
            <a:off x="1014530" y="4591285"/>
            <a:ext cx="644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以赞开篇，以颂结尾。首尾圆合，深化文旨。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46463" y="2778076"/>
            <a:ext cx="1117766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结尾</a:t>
            </a:r>
          </a:p>
        </p:txBody>
      </p:sp>
      <p:sp>
        <p:nvSpPr>
          <p:cNvPr id="9" name="文本框 15"/>
          <p:cNvSpPr txBox="1">
            <a:spLocks noChangeArrowheads="1"/>
          </p:cNvSpPr>
          <p:nvPr/>
        </p:nvSpPr>
        <p:spPr bwMode="auto">
          <a:xfrm>
            <a:off x="2584087" y="2752547"/>
            <a:ext cx="4527913" cy="113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白鹭实在是一首诗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一首韵在骨子里的散文诗。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7520420" y="2010084"/>
            <a:ext cx="615553" cy="1484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相呼应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64" y="304284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07" y="3042841"/>
            <a:ext cx="2667000" cy="3581400"/>
          </a:xfrm>
          <a:prstGeom prst="rect">
            <a:avLst/>
          </a:prstGeom>
        </p:spPr>
      </p:pic>
      <p:sp>
        <p:nvSpPr>
          <p:cNvPr id="11" name="文本框 15"/>
          <p:cNvSpPr txBox="1">
            <a:spLocks noChangeArrowheads="1"/>
          </p:cNvSpPr>
          <p:nvPr/>
        </p:nvSpPr>
        <p:spPr bwMode="auto">
          <a:xfrm>
            <a:off x="1484967" y="1905506"/>
            <a:ext cx="7191840" cy="2943306"/>
          </a:xfrm>
          <a:prstGeom prst="rect">
            <a:avLst/>
          </a:prstGeom>
          <a:noFill/>
          <a:ln w="9525">
            <a:solidFill>
              <a:schemeClr val="accent5"/>
            </a:solidFill>
            <a:prstDash val="lg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郭沫若先生的小品文清纯自然，别有情趣，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更是其中的精品。这是一曲自然美的赞歌。作者长于形象和色彩刻画，比喻新奇贴切，意境清丽悠远，富有浓浓的诗情画意。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9"/>
          <p:cNvSpPr/>
          <p:nvPr/>
        </p:nvSpPr>
        <p:spPr>
          <a:xfrm>
            <a:off x="674489" y="1512222"/>
            <a:ext cx="4801314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一、写出下列加点词语的近义词。</a:t>
            </a:r>
          </a:p>
        </p:txBody>
      </p:sp>
      <p:sp>
        <p:nvSpPr>
          <p:cNvPr id="7" name="Rectangle 2"/>
          <p:cNvSpPr/>
          <p:nvPr/>
        </p:nvSpPr>
        <p:spPr>
          <a:xfrm>
            <a:off x="840866" y="2131274"/>
            <a:ext cx="8806879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色素的配合，身段的大小，一切都很适宜。（   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即使如粉红的朱鹭或灰色的苍鹭，也觉得大了一些，而且太不寻常了。（    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每每看见它孤独地站立于小树的绝顶，看来像是不安稳，它却很悠然。（          ）</a:t>
            </a:r>
          </a:p>
        </p:txBody>
      </p:sp>
      <p:sp>
        <p:nvSpPr>
          <p:cNvPr id="8" name="矩形 7"/>
          <p:cNvSpPr/>
          <p:nvPr/>
        </p:nvSpPr>
        <p:spPr>
          <a:xfrm>
            <a:off x="7330281" y="2277274"/>
            <a:ext cx="10140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适合 </a:t>
            </a:r>
          </a:p>
        </p:txBody>
      </p:sp>
      <p:sp>
        <p:nvSpPr>
          <p:cNvPr id="9" name="矩形 8"/>
          <p:cNvSpPr/>
          <p:nvPr/>
        </p:nvSpPr>
        <p:spPr>
          <a:xfrm>
            <a:off x="2520601" y="3377491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平常</a:t>
            </a:r>
          </a:p>
        </p:txBody>
      </p:sp>
      <p:sp>
        <p:nvSpPr>
          <p:cNvPr id="10" name="矩形 9"/>
          <p:cNvSpPr/>
          <p:nvPr/>
        </p:nvSpPr>
        <p:spPr>
          <a:xfrm>
            <a:off x="2487342" y="4487867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悠闲 </a:t>
            </a:r>
          </a:p>
        </p:txBody>
      </p:sp>
      <p:sp>
        <p:nvSpPr>
          <p:cNvPr id="12" name="椭圆 11"/>
          <p:cNvSpPr/>
          <p:nvPr/>
        </p:nvSpPr>
        <p:spPr>
          <a:xfrm>
            <a:off x="6256814" y="2744903"/>
            <a:ext cx="123350" cy="1281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25326" y="2737649"/>
            <a:ext cx="123350" cy="1281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65463" y="3837866"/>
            <a:ext cx="123350" cy="1281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333975" y="3830612"/>
            <a:ext cx="123350" cy="1281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33975" y="4865462"/>
            <a:ext cx="123350" cy="1281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02487" y="4858208"/>
            <a:ext cx="123350" cy="1281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14" y="304284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8" name="矩形 8"/>
          <p:cNvSpPr/>
          <p:nvPr/>
        </p:nvSpPr>
        <p:spPr>
          <a:xfrm>
            <a:off x="935745" y="1396545"/>
            <a:ext cx="9390743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二、对下列句子理解正确的一项是（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白鹭是一首精巧的诗。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运用比喻的修辞手法描写了白鹭的精致，体现作者对白鹭的赞美和喜爱之情。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运用拟人的修辞描写了白鹭的精致，体现作者对白鹭的赞美之情。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8"/>
          <p:cNvSpPr/>
          <p:nvPr/>
        </p:nvSpPr>
        <p:spPr>
          <a:xfrm>
            <a:off x="674489" y="1291771"/>
            <a:ext cx="9932208" cy="288607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1304" y="4685648"/>
            <a:ext cx="8246110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比喻是将一物比作另一物，拟人是将一物比作人。这里将“白鹭”比作“精巧的诗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是比喻的修辞手法。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5913035" y="1396545"/>
            <a:ext cx="67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14" y="304284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6224" b="2539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87026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805388" y="4812508"/>
            <a:ext cx="3924905" cy="318924"/>
            <a:chOff x="445479" y="4315402"/>
            <a:chExt cx="4198082" cy="468734"/>
          </a:xfrm>
        </p:grpSpPr>
        <p:sp>
          <p:nvSpPr>
            <p:cNvPr id="15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85428" y="1841753"/>
            <a:ext cx="6606085" cy="2083236"/>
            <a:chOff x="4746171" y="2316530"/>
            <a:chExt cx="6606085" cy="2083236"/>
          </a:xfrm>
        </p:grpSpPr>
        <p:sp>
          <p:nvSpPr>
            <p:cNvPr id="18" name="矩形 259"/>
            <p:cNvSpPr>
              <a:spLocks noChangeArrowheads="1"/>
            </p:cNvSpPr>
            <p:nvPr/>
          </p:nvSpPr>
          <p:spPr bwMode="auto">
            <a:xfrm>
              <a:off x="4746171" y="2316530"/>
              <a:ext cx="660608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感谢各位聆听</a:t>
              </a:r>
              <a:endParaRPr lang="en-US" altLang="zh-CN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05400" y="1678519"/>
            <a:ext cx="6787171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西塞山前白鹭飞，桃花流水鳜鱼肥。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——《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渔歌子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张志和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905400" y="4004160"/>
            <a:ext cx="6787171" cy="16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两个黄鹂鸣翠柳，一行白鹭上青天。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——《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绝句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杜甫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600" y="252147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86515" y="2218178"/>
            <a:ext cx="6464527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郭沫若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1892-1978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），原名郭开贞，笔名沫若。现代文学家、历史学家、新诗奠基人之一。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1921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年，出版了第一部新诗集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女神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主要作品：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女神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星空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前茅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恢复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8" name="Picture 2" descr="http://pic.guoxuedashi.com/lishipic/4/151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6" y="2756226"/>
            <a:ext cx="3193438" cy="22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1035321" y="2521474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鹤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嫌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蓑      喙     黛     嵌      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1433" y="2061099"/>
            <a:ext cx="768359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xián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suō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huì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dài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qiàn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shì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600" y="252147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矩形 5"/>
          <p:cNvSpPr/>
          <p:nvPr/>
        </p:nvSpPr>
        <p:spPr>
          <a:xfrm>
            <a:off x="1327309" y="1493671"/>
            <a:ext cx="6096000" cy="2943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寻常：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嗜好：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美中不足：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韵味：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95445" y="1486417"/>
            <a:ext cx="6096000" cy="2943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平常。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特殊的爱好。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虽然很好，但还有缺陷。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含蓄的意味。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600" y="252147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47" y="3093317"/>
            <a:ext cx="2667000" cy="3581400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905400" y="1522862"/>
            <a:ext cx="4857750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作者从哪几方面来写白鹭的？</a:t>
            </a:r>
          </a:p>
        </p:txBody>
      </p:sp>
      <p:sp>
        <p:nvSpPr>
          <p:cNvPr id="9" name="流程图: 延期 8"/>
          <p:cNvSpPr/>
          <p:nvPr/>
        </p:nvSpPr>
        <p:spPr>
          <a:xfrm rot="10800000">
            <a:off x="1261089" y="2583173"/>
            <a:ext cx="722313" cy="603250"/>
          </a:xfrm>
          <a:prstGeom prst="flowChartDelay">
            <a:avLst/>
          </a:prstGeom>
          <a:solidFill>
            <a:srgbClr val="9CD4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505564" y="2623654"/>
            <a:ext cx="277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05627" y="2595079"/>
            <a:ext cx="6544581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流程图: 延期 11"/>
          <p:cNvSpPr/>
          <p:nvPr/>
        </p:nvSpPr>
        <p:spPr>
          <a:xfrm rot="10800000">
            <a:off x="1267439" y="3555855"/>
            <a:ext cx="723900" cy="603250"/>
          </a:xfrm>
          <a:prstGeom prst="flowChartDelay">
            <a:avLst/>
          </a:prstGeom>
          <a:solidFill>
            <a:srgbClr val="9CD4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1491277" y="3596336"/>
            <a:ext cx="276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62777" y="3567761"/>
            <a:ext cx="6487431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5"/>
          <p:cNvSpPr txBox="1">
            <a:spLocks noChangeArrowheads="1"/>
          </p:cNvSpPr>
          <p:nvPr/>
        </p:nvSpPr>
        <p:spPr bwMode="auto">
          <a:xfrm>
            <a:off x="2205652" y="2684743"/>
            <a:ext cx="6888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）写白鹭一首精巧的诗。</a:t>
            </a: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2180252" y="3657425"/>
            <a:ext cx="6695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）写白鹭颜色的配合，身段的大小都很适宜。</a:t>
            </a:r>
          </a:p>
        </p:txBody>
      </p:sp>
      <p:sp>
        <p:nvSpPr>
          <p:cNvPr id="17" name="流程图: 延期 16"/>
          <p:cNvSpPr/>
          <p:nvPr/>
        </p:nvSpPr>
        <p:spPr>
          <a:xfrm rot="10800000">
            <a:off x="1311095" y="4337917"/>
            <a:ext cx="722313" cy="603250"/>
          </a:xfrm>
          <a:prstGeom prst="flowChartDelay">
            <a:avLst/>
          </a:prstGeom>
          <a:solidFill>
            <a:srgbClr val="9CD4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1555570" y="4361729"/>
            <a:ext cx="277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55634" y="4361729"/>
            <a:ext cx="6494574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5"/>
          <p:cNvSpPr txBox="1">
            <a:spLocks noChangeArrowheads="1"/>
          </p:cNvSpPr>
          <p:nvPr/>
        </p:nvSpPr>
        <p:spPr bwMode="auto">
          <a:xfrm>
            <a:off x="2114140" y="4426817"/>
            <a:ext cx="6189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6-10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）写白鹭在觅食、栖息、飞行时充满韵味。</a:t>
            </a:r>
          </a:p>
        </p:txBody>
      </p:sp>
      <p:sp>
        <p:nvSpPr>
          <p:cNvPr id="21" name="流程图: 延期 20"/>
          <p:cNvSpPr/>
          <p:nvPr/>
        </p:nvSpPr>
        <p:spPr>
          <a:xfrm rot="10800000">
            <a:off x="1262021" y="5110237"/>
            <a:ext cx="722313" cy="603250"/>
          </a:xfrm>
          <a:prstGeom prst="flowChartDelay">
            <a:avLst/>
          </a:prstGeom>
          <a:solidFill>
            <a:srgbClr val="9CD4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1506496" y="5134049"/>
            <a:ext cx="277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06560" y="5134049"/>
            <a:ext cx="6494574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15"/>
          <p:cNvSpPr txBox="1">
            <a:spLocks noChangeArrowheads="1"/>
          </p:cNvSpPr>
          <p:nvPr/>
        </p:nvSpPr>
        <p:spPr bwMode="auto">
          <a:xfrm>
            <a:off x="2065066" y="5199137"/>
            <a:ext cx="5347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）写白鹭实在是一首意味无穷的诗。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5" name="矩形 24"/>
          <p:cNvSpPr/>
          <p:nvPr/>
        </p:nvSpPr>
        <p:spPr>
          <a:xfrm>
            <a:off x="1173480" y="2930858"/>
            <a:ext cx="4559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色素的配合，身段的大小，一切都很适宜。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白鹤太大而嫌生硬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即如粉红的朱鹭或灰色的苍鹭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也觉得大了一些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而且太不寻常了。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195695" y="2935045"/>
            <a:ext cx="4481195" cy="1394639"/>
            <a:chOff x="9264" y="3661"/>
            <a:chExt cx="7057" cy="4396"/>
          </a:xfrm>
        </p:grpSpPr>
        <p:sp>
          <p:nvSpPr>
            <p:cNvPr id="27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677" y="3967"/>
              <a:ext cx="6304" cy="3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概括描写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：白鹭颜色、身段搭配的和谐美！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: 圆角 3"/>
          <p:cNvSpPr/>
          <p:nvPr/>
        </p:nvSpPr>
        <p:spPr>
          <a:xfrm>
            <a:off x="1320890" y="1460792"/>
            <a:ext cx="5801179" cy="690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为什么说白鹭 是一首精巧的诗？</a:t>
            </a:r>
          </a:p>
        </p:txBody>
      </p:sp>
      <p:sp>
        <p:nvSpPr>
          <p:cNvPr id="30" name="矩形 29"/>
          <p:cNvSpPr/>
          <p:nvPr/>
        </p:nvSpPr>
        <p:spPr>
          <a:xfrm>
            <a:off x="1173480" y="5150887"/>
            <a:ext cx="6096000" cy="5888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圆角矩形 13"/>
          <p:cNvSpPr/>
          <p:nvPr/>
        </p:nvSpPr>
        <p:spPr>
          <a:xfrm>
            <a:off x="5772937" y="4479915"/>
            <a:ext cx="5380196" cy="950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6096000" y="4654088"/>
            <a:ext cx="4686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对比描写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白鹭与白鹤、朱鹭、苍鹭相比，有其独特的小巧美和寻常美。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966150" y="4639018"/>
            <a:ext cx="748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846139" y="5150887"/>
            <a:ext cx="748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90299" y="5150887"/>
            <a:ext cx="748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121826" y="5673816"/>
            <a:ext cx="3479203" cy="368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99" y="1101343"/>
            <a:ext cx="1038561" cy="139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bldLvl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文本框 12"/>
          <p:cNvSpPr txBox="1"/>
          <p:nvPr/>
        </p:nvSpPr>
        <p:spPr>
          <a:xfrm>
            <a:off x="4966970" y="2318316"/>
            <a:ext cx="576326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那雪白的蓑毛，那全身的流线型结构，那铁色的长喙，那青色的脚，增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之一分则嫌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减之一分则嫌短，素之一忽则嫌白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黛之一忽则嫌黑。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28345" y="2357325"/>
            <a:ext cx="3905250" cy="2776220"/>
            <a:chOff x="10431" y="2133"/>
            <a:chExt cx="6150" cy="1888"/>
          </a:xfrm>
        </p:grpSpPr>
        <p:sp>
          <p:nvSpPr>
            <p:cNvPr id="18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13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606" y="2303"/>
              <a:ext cx="5975" cy="1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具体描写：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白鹭色素的配合、身段的大小真是天工巧夺！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043614" y="2833370"/>
            <a:ext cx="16163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87814" y="3453791"/>
            <a:ext cx="16163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601951" y="3472478"/>
            <a:ext cx="107759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476343" y="3972741"/>
            <a:ext cx="19311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252814" y="4578924"/>
            <a:ext cx="18207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8"/>
          <p:cNvSpPr txBox="1"/>
          <p:nvPr/>
        </p:nvSpPr>
        <p:spPr>
          <a:xfrm flipH="1">
            <a:off x="6592523" y="4761598"/>
            <a:ext cx="2493056" cy="827986"/>
          </a:xfrm>
          <a:prstGeom prst="teardrop">
            <a:avLst>
              <a:gd name="adj" fmla="val 1485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色素的配合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982857" y="2833370"/>
            <a:ext cx="2540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9252857" y="3424153"/>
            <a:ext cx="120626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100183" y="3972741"/>
            <a:ext cx="304056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形标注 41"/>
          <p:cNvSpPr/>
          <p:nvPr/>
        </p:nvSpPr>
        <p:spPr>
          <a:xfrm>
            <a:off x="9037716" y="1224196"/>
            <a:ext cx="2697752" cy="777990"/>
          </a:xfrm>
          <a:prstGeom prst="wedgeEllipseCallout">
            <a:avLst>
              <a:gd name="adj1" fmla="val -36288"/>
              <a:gd name="adj2" fmla="val 1172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3"/>
          <p:cNvSpPr txBox="1"/>
          <p:nvPr/>
        </p:nvSpPr>
        <p:spPr>
          <a:xfrm>
            <a:off x="9344650" y="1441502"/>
            <a:ext cx="173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身段的大小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 animBg="1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5" name="矩形 24"/>
          <p:cNvSpPr/>
          <p:nvPr/>
        </p:nvSpPr>
        <p:spPr>
          <a:xfrm>
            <a:off x="6806188" y="2696142"/>
            <a:ext cx="4559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在清水田里时有一只两只站着钓鱼，整个的田便成了一幅嵌在玻璃框里的画面，田的大小好像有心人为白鹭设计的镜匣。</a:t>
            </a:r>
          </a:p>
        </p:txBody>
      </p:sp>
      <p:sp>
        <p:nvSpPr>
          <p:cNvPr id="26" name="矩形: 圆角 3"/>
          <p:cNvSpPr/>
          <p:nvPr/>
        </p:nvSpPr>
        <p:spPr>
          <a:xfrm>
            <a:off x="857796" y="1470389"/>
            <a:ext cx="6820261" cy="690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文章展现了白鹭哪些动态之美？</a:t>
            </a:r>
          </a:p>
        </p:txBody>
      </p:sp>
      <p:sp>
        <p:nvSpPr>
          <p:cNvPr id="27" name="圆角矩形 13"/>
          <p:cNvSpPr/>
          <p:nvPr/>
        </p:nvSpPr>
        <p:spPr>
          <a:xfrm>
            <a:off x="857795" y="2905998"/>
            <a:ext cx="5731689" cy="3121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1158592" y="3114374"/>
            <a:ext cx="525672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图画之美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用拟人的手法将捕鱼的白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鹭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想象成在钓鱼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以比喻的方法把整个清水田想象成嵌在玻璃框里的画，生动地描绘出白鹭在清水田里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觅食时的迷人景象，韵味十足。</a:t>
            </a:r>
            <a:endParaRPr kumimoji="0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6549" y="3778712"/>
            <a:ext cx="748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593228" y="4368357"/>
            <a:ext cx="7102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0013429" y="4908460"/>
            <a:ext cx="7102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ldLvl="0" animBg="1"/>
      <p:bldP spid="27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宽屏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楷体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2020-10-09T06:08:00Z</dcterms:created>
  <dcterms:modified xsi:type="dcterms:W3CDTF">2023-01-10T11:40:36Z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62829C2035CD424EB23201D813553221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