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60" r:id="rId4"/>
    <p:sldId id="560" r:id="rId5"/>
    <p:sldId id="561" r:id="rId6"/>
    <p:sldId id="562" r:id="rId7"/>
    <p:sldId id="563" r:id="rId8"/>
    <p:sldId id="564" r:id="rId9"/>
    <p:sldId id="565" r:id="rId10"/>
    <p:sldId id="566" r:id="rId11"/>
    <p:sldId id="567" r:id="rId12"/>
    <p:sldId id="568" r:id="rId13"/>
    <p:sldId id="569" r:id="rId14"/>
    <p:sldId id="570" r:id="rId15"/>
    <p:sldId id="571" r:id="rId16"/>
    <p:sldId id="572" r:id="rId17"/>
    <p:sldId id="573" r:id="rId18"/>
    <p:sldId id="574" r:id="rId19"/>
    <p:sldId id="575" r:id="rId20"/>
    <p:sldId id="576" r:id="rId21"/>
    <p:sldId id="577" r:id="rId22"/>
    <p:sldId id="578" r:id="rId23"/>
    <p:sldId id="579" r:id="rId24"/>
    <p:sldId id="580" r:id="rId25"/>
    <p:sldId id="581" r:id="rId26"/>
    <p:sldId id="257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1D5CD43F-ABE0-400E-9F58-CBFE6C781261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AF8D614F-65C5-457C-A101-27A3A8A0B31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D614F-65C5-457C-A101-27A3A8A0B319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F:\&#20911;&#22253;&#22253;\2020&#26149;&#19979;\&#19978;&#35838;&#35838;&#20214;\&#21046;&#20316;\&#25252;&#30524;&#29256;\&#20154;&#20845;&#19979;\&#31532;&#20116;&#21333;&#20803;\15%20&#34920;&#37324;&#30340;&#29983;&#29289;\&#33030;.wmv" TargetMode="External"/><Relationship Id="rId1" Type="http://schemas.microsoft.com/office/2007/relationships/media" Target="file:///F:\&#20911;&#22253;&#22253;\2020&#26149;&#19979;\&#19978;&#35838;&#35838;&#20214;\&#21046;&#20316;\&#25252;&#30524;&#29256;\&#20154;&#20845;&#19979;\&#31532;&#20116;&#21333;&#20803;\15%20&#34920;&#37324;&#30340;&#29983;&#29289;\&#33030;.wmv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75" r="13043" b="1356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486082" y="1548036"/>
            <a:ext cx="5928852" cy="2368267"/>
            <a:chOff x="446597" y="2499104"/>
            <a:chExt cx="5078329" cy="2368267"/>
          </a:xfrm>
        </p:grpSpPr>
        <p:sp>
          <p:nvSpPr>
            <p:cNvPr id="15" name="文本框 14"/>
            <p:cNvSpPr txBox="1"/>
            <p:nvPr/>
          </p:nvSpPr>
          <p:spPr>
            <a:xfrm>
              <a:off x="446597" y="2499104"/>
              <a:ext cx="507832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en-US" altLang="zh-CN" sz="6000" b="1" dirty="0">
                  <a:solidFill>
                    <a:schemeClr val="bg1"/>
                  </a:solidFill>
                  <a:cs typeface="+mn-ea"/>
                  <a:sym typeface="+mn-lt"/>
                </a:rPr>
                <a:t>《</a:t>
              </a:r>
              <a:r>
                <a:rPr lang="zh-CN" altLang="en-US" sz="6000" b="1" dirty="0">
                  <a:solidFill>
                    <a:schemeClr val="bg1"/>
                  </a:solidFill>
                  <a:cs typeface="+mn-ea"/>
                  <a:sym typeface="+mn-lt"/>
                </a:rPr>
                <a:t>表里的生物</a:t>
              </a:r>
              <a:r>
                <a:rPr lang="en-US" altLang="zh-CN" sz="6000" b="1" dirty="0">
                  <a:solidFill>
                    <a:schemeClr val="bg1"/>
                  </a:solidFill>
                  <a:cs typeface="+mn-ea"/>
                  <a:sym typeface="+mn-lt"/>
                </a:rPr>
                <a:t>》</a:t>
              </a:r>
              <a:endPara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六年级下册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矩形: 圆角 17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 flipH="1">
            <a:off x="2381889" y="4734160"/>
            <a:ext cx="2467179" cy="321642"/>
            <a:chOff x="10185400" y="5731858"/>
            <a:chExt cx="1384360" cy="321642"/>
          </a:xfrm>
        </p:grpSpPr>
        <p:sp>
          <p:nvSpPr>
            <p:cNvPr id="20" name="矩形 19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2078038" y="2771140"/>
            <a:ext cx="1584325" cy="302323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清脆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和谐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单调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呈现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499418" y="3372803"/>
            <a:ext cx="4473575" cy="65742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显出，露出。</a:t>
            </a:r>
          </a:p>
        </p:txBody>
      </p:sp>
      <p:sp>
        <p:nvSpPr>
          <p:cNvPr id="6" name="TextBox 15"/>
          <p:cNvSpPr txBox="1"/>
          <p:nvPr/>
        </p:nvSpPr>
        <p:spPr>
          <a:xfrm>
            <a:off x="5451158" y="4190048"/>
            <a:ext cx="4570412" cy="65742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和睦协调。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3086100" y="3204528"/>
            <a:ext cx="2205038" cy="206375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8" name="直接连接符 7"/>
          <p:cNvCxnSpPr/>
          <p:nvPr/>
        </p:nvCxnSpPr>
        <p:spPr>
          <a:xfrm>
            <a:off x="3086100" y="3941128"/>
            <a:ext cx="2138363" cy="477837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9" name="文本框 2"/>
          <p:cNvSpPr txBox="1"/>
          <p:nvPr/>
        </p:nvSpPr>
        <p:spPr>
          <a:xfrm>
            <a:off x="4440238" y="1691640"/>
            <a:ext cx="30607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cs typeface="+mn-ea"/>
                <a:sym typeface="+mn-lt"/>
              </a:rPr>
              <a:t>词 语 解 释</a:t>
            </a:r>
          </a:p>
        </p:txBody>
      </p:sp>
      <p:sp>
        <p:nvSpPr>
          <p:cNvPr id="10" name="TextBox 19"/>
          <p:cNvSpPr txBox="1"/>
          <p:nvPr/>
        </p:nvSpPr>
        <p:spPr>
          <a:xfrm>
            <a:off x="5387658" y="2665095"/>
            <a:ext cx="4829175" cy="65742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简单、重复而没有变化。</a:t>
            </a:r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3086100" y="3039428"/>
            <a:ext cx="2138363" cy="1609725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12" name="TextBox 20"/>
          <p:cNvSpPr txBox="1"/>
          <p:nvPr/>
        </p:nvSpPr>
        <p:spPr>
          <a:xfrm>
            <a:off x="5445443" y="5003165"/>
            <a:ext cx="4527550" cy="65742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（声音）清楚悦耳。</a:t>
            </a:r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3086100" y="3844290"/>
            <a:ext cx="2138363" cy="1519238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90600" y="1579245"/>
            <a:ext cx="9500236" cy="4121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小组合作学习，思考：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“表里的生物”是什么？它有什么特别之处？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文中有很多处心理描写，用横线画出来。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文中的“我”是个怎样的孩子？说说理由。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37260" y="1368108"/>
            <a:ext cx="7848600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“表里的生物”的特别之处：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37260" y="2348230"/>
            <a:ext cx="10302240" cy="38905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我的面前立即呈现出一个美丽的世界：蓝色的、红色的小宝石，钉住几个金黄色的齿轮，里边还有一个小尾巴似的东西不停地摆来摆去。这小世界不但被表盖保护着，还被一层玻璃蒙着。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90575" y="1635125"/>
            <a:ext cx="9417685" cy="64357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读一读你画出的心理描写的句子并谈谈体会。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90575" y="2665095"/>
            <a:ext cx="10353675" cy="341580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父亲说“不许动”，表里边该是什么东西在响呢？我对于它的好奇心一天比一天增加。树上的蝉，草里的虫，都不会轻易被人看见，我想：表里边一定也有一个蝉或虫一类的生物吧，这生物被父亲关在表里，不许小孩子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21410" y="2782570"/>
            <a:ext cx="9682480" cy="192078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       这段话对“我”的心理描写非常细腻，从中可以感受到“我”对表里的生物有着强烈的好奇心和兴趣。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92797" y="1820232"/>
            <a:ext cx="10606406" cy="38905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我吓了一跳，蝎子是多么丑恶而恐怖的东西，为什么把它放在这样一个美丽的世界里呢？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我想，大半因为它有好听的声音吧。但是一般的蝎子都没有这么好听的声音，也许这里边的蝎子与一般的不同。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文本框 1"/>
          <p:cNvSpPr txBox="1"/>
          <p:nvPr/>
        </p:nvSpPr>
        <p:spPr>
          <a:xfrm>
            <a:off x="5077777" y="1684655"/>
            <a:ext cx="219964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98A1F"/>
                </a:solidFill>
                <a:effectLst/>
                <a:uLnTx/>
                <a:uFillTx/>
                <a:cs typeface="+mn-ea"/>
                <a:sym typeface="+mn-lt"/>
              </a:rPr>
              <a:t>角色朗读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334452" y="3201035"/>
            <a:ext cx="9523095" cy="24536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可是父亲怀里的表有时放在桌子上，不但它的秒针会自己走动，而且它坚硬的表盖里还会发出清脆的声音：滴嗒，滴嗒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没有一刻的休息，这声音比蝉鸣要柔和些，比虫的歌曲要单调些。</a:t>
            </a:r>
          </a:p>
        </p:txBody>
      </p:sp>
      <p:sp>
        <p:nvSpPr>
          <p:cNvPr id="6" name="椭圆 5"/>
          <p:cNvSpPr/>
          <p:nvPr/>
        </p:nvSpPr>
        <p:spPr>
          <a:xfrm flipH="1">
            <a:off x="5598477" y="2510155"/>
            <a:ext cx="774065" cy="690880"/>
          </a:xfrm>
          <a:prstGeom prst="ellipse">
            <a:avLst/>
          </a:prstGeom>
          <a:solidFill>
            <a:srgbClr val="F98A1F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55383" y="1481455"/>
            <a:ext cx="7632700" cy="454688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一天，我对父亲说：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“我爱听这表的声音。”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我一边说一边向着表伸出手去。父亲立刻把我的手拦住了，他说：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“只许听，不许动。”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停了一会儿，他又添上一句：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“小孩儿不许动表。”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617" y="2838450"/>
            <a:ext cx="2667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74385" y="2948940"/>
            <a:ext cx="10077450" cy="255403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此后我就常常请求父亲把他的表打开给我看，有时父亲答应我，有时也拒绝我，这要看他高兴不高兴。有一回，父亲又把表打开了，我问：“为什么还蒙着一层玻璃呢？”</a:t>
            </a:r>
          </a:p>
        </p:txBody>
      </p:sp>
      <p:sp>
        <p:nvSpPr>
          <p:cNvPr id="5" name="椭圆 4"/>
          <p:cNvSpPr/>
          <p:nvPr/>
        </p:nvSpPr>
        <p:spPr>
          <a:xfrm>
            <a:off x="5852748" y="1631424"/>
            <a:ext cx="720725" cy="720725"/>
          </a:xfrm>
          <a:prstGeom prst="ellipse">
            <a:avLst/>
          </a:prstGeom>
          <a:solidFill>
            <a:srgbClr val="F98A1F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71550" y="1648778"/>
            <a:ext cx="7067549" cy="427758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“这就是叫你只许看，不许动。”父亲回答。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“为什么呢？”我又问。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“这摆来摆去的是一个小蝎子的尾巴，一动就要蜇你。”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450" y="2514600"/>
            <a:ext cx="2667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75" r="13043" b="1356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1607370" y="1297801"/>
            <a:ext cx="3168015" cy="912495"/>
            <a:chOff x="360" y="260"/>
            <a:chExt cx="4989" cy="1437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16" name="文本框 15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壹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797" y="604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课前导读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607370" y="2251391"/>
            <a:ext cx="3168015" cy="912495"/>
            <a:chOff x="360" y="260"/>
            <a:chExt cx="4989" cy="1437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0" name="文本框 19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贰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字词揭秘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607370" y="3204981"/>
            <a:ext cx="3168015" cy="912495"/>
            <a:chOff x="360" y="260"/>
            <a:chExt cx="4989" cy="1437"/>
          </a:xfrm>
        </p:grpSpPr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4" name="文本框 23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叁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课文讲解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607370" y="4158571"/>
            <a:ext cx="3168015" cy="912495"/>
            <a:chOff x="360" y="260"/>
            <a:chExt cx="4989" cy="1437"/>
          </a:xfrm>
        </p:grpSpPr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8" name="文本框 27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肆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课堂小结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607370" y="5112162"/>
            <a:ext cx="3168015" cy="912495"/>
            <a:chOff x="360" y="260"/>
            <a:chExt cx="4989" cy="1437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32" name="文本框 31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伍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课堂练习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课堂小结</a:t>
            </a:r>
          </a:p>
        </p:txBody>
      </p:sp>
      <p:sp>
        <p:nvSpPr>
          <p:cNvPr id="2" name="矩形 2"/>
          <p:cNvSpPr/>
          <p:nvPr/>
        </p:nvSpPr>
        <p:spPr>
          <a:xfrm>
            <a:off x="711984" y="1655174"/>
            <a:ext cx="7981950" cy="38905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在生活中我们要善于观察和思考，在作者的眼中，童年的记忆是人生的珍宝，有些想法虽看起来幼稚可笑，但那正是一颗天真的童心的表现，是值得我们回忆一生的。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450" y="2514600"/>
            <a:ext cx="26670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课堂小结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990600" y="1547335"/>
            <a:ext cx="10210800" cy="6404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读完课文后，你觉得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我”是一个怎样的孩子？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208213" y="3022283"/>
            <a:ext cx="2192338" cy="6435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好奇心强</a:t>
            </a: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2208213" y="4166474"/>
            <a:ext cx="2192338" cy="6435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善于观察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208213" y="5310665"/>
            <a:ext cx="2192338" cy="6435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善于思考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450" y="2514600"/>
            <a:ext cx="2667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课堂小结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57984" y="1859915"/>
            <a:ext cx="10076031" cy="396749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作者回忆了童年的发现，虽然这个发现或许是那样的可笑，却是作者记忆中的珍宝，你是否也有过这样的经历？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仿写：请你运用语言描写的方法写一个小片段。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课堂练习</a:t>
            </a:r>
          </a:p>
        </p:txBody>
      </p:sp>
      <p:sp>
        <p:nvSpPr>
          <p:cNvPr id="4" name="Rectangle 7"/>
          <p:cNvSpPr/>
          <p:nvPr/>
        </p:nvSpPr>
        <p:spPr>
          <a:xfrm>
            <a:off x="970915" y="1547813"/>
            <a:ext cx="6994525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一、读拼音，写词语。</a:t>
            </a:r>
          </a:p>
        </p:txBody>
      </p:sp>
      <p:sp>
        <p:nvSpPr>
          <p:cNvPr id="5" name="Rectangle 7"/>
          <p:cNvSpPr/>
          <p:nvPr/>
        </p:nvSpPr>
        <p:spPr>
          <a:xfrm>
            <a:off x="1758315" y="2409825"/>
            <a:ext cx="5327650" cy="24536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qīnɡ cuì      lán zhù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         ） （           ）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kǒnɡ bù       xī shuài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          ） （            ）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矩形 1"/>
          <p:cNvSpPr/>
          <p:nvPr/>
        </p:nvSpPr>
        <p:spPr>
          <a:xfrm>
            <a:off x="2089785" y="3041650"/>
            <a:ext cx="13811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cs typeface="+mn-ea"/>
                <a:sym typeface="+mn-lt"/>
              </a:rPr>
              <a:t>清脆</a:t>
            </a:r>
          </a:p>
        </p:txBody>
      </p:sp>
      <p:sp>
        <p:nvSpPr>
          <p:cNvPr id="7" name="矩形 1"/>
          <p:cNvSpPr/>
          <p:nvPr/>
        </p:nvSpPr>
        <p:spPr>
          <a:xfrm>
            <a:off x="4153356" y="3022600"/>
            <a:ext cx="13811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cs typeface="+mn-ea"/>
                <a:sym typeface="+mn-lt"/>
              </a:rPr>
              <a:t>拦住</a:t>
            </a:r>
          </a:p>
        </p:txBody>
      </p:sp>
      <p:sp>
        <p:nvSpPr>
          <p:cNvPr id="8" name="矩形 1"/>
          <p:cNvSpPr/>
          <p:nvPr/>
        </p:nvSpPr>
        <p:spPr>
          <a:xfrm>
            <a:off x="2089785" y="4202111"/>
            <a:ext cx="13811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cs typeface="+mn-ea"/>
                <a:sym typeface="+mn-lt"/>
              </a:rPr>
              <a:t>恐怖</a:t>
            </a:r>
          </a:p>
        </p:txBody>
      </p:sp>
      <p:sp>
        <p:nvSpPr>
          <p:cNvPr id="9" name="矩形 1"/>
          <p:cNvSpPr/>
          <p:nvPr/>
        </p:nvSpPr>
        <p:spPr>
          <a:xfrm>
            <a:off x="4351158" y="4202112"/>
            <a:ext cx="13811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cs typeface="+mn-ea"/>
                <a:sym typeface="+mn-lt"/>
              </a:rPr>
              <a:t>蟋蟀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450" y="2514600"/>
            <a:ext cx="2667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课堂练习</a:t>
            </a:r>
          </a:p>
        </p:txBody>
      </p:sp>
      <p:sp>
        <p:nvSpPr>
          <p:cNvPr id="10" name="Rectangle 7"/>
          <p:cNvSpPr/>
          <p:nvPr/>
        </p:nvSpPr>
        <p:spPr>
          <a:xfrm>
            <a:off x="768985" y="1474470"/>
            <a:ext cx="4382135" cy="64357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二、品悟句子。</a:t>
            </a:r>
          </a:p>
        </p:txBody>
      </p:sp>
      <p:sp>
        <p:nvSpPr>
          <p:cNvPr id="11" name="TextBox 2"/>
          <p:cNvSpPr txBox="1"/>
          <p:nvPr/>
        </p:nvSpPr>
        <p:spPr>
          <a:xfrm>
            <a:off x="899160" y="2156460"/>
            <a:ext cx="10166350" cy="12725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树上的蝉，草里的虫，都不轻易被人看见，我想：这里边一定也有一个蝉或虫一类的生物吧。</a:t>
            </a:r>
          </a:p>
        </p:txBody>
      </p:sp>
      <p:sp>
        <p:nvSpPr>
          <p:cNvPr id="12" name="TextBox 2"/>
          <p:cNvSpPr txBox="1"/>
          <p:nvPr/>
        </p:nvSpPr>
        <p:spPr>
          <a:xfrm>
            <a:off x="1103630" y="3636645"/>
            <a:ext cx="10166350" cy="182229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从描写的方法看，这句话属于人物的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________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描写，句子前面说“蝉”“虫”都不轻易被人看见，是为了说明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____________________________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  <p:sp>
        <p:nvSpPr>
          <p:cNvPr id="13" name="矩形 1"/>
          <p:cNvSpPr/>
          <p:nvPr/>
        </p:nvSpPr>
        <p:spPr>
          <a:xfrm>
            <a:off x="8191500" y="3636645"/>
            <a:ext cx="22555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cs typeface="+mn-ea"/>
                <a:sym typeface="+mn-lt"/>
              </a:rPr>
              <a:t>心理活动</a:t>
            </a:r>
          </a:p>
        </p:txBody>
      </p:sp>
      <p:sp>
        <p:nvSpPr>
          <p:cNvPr id="14" name="矩形 1"/>
          <p:cNvSpPr/>
          <p:nvPr/>
        </p:nvSpPr>
        <p:spPr>
          <a:xfrm>
            <a:off x="1913890" y="4799965"/>
            <a:ext cx="225488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cs typeface="+mn-ea"/>
                <a:sym typeface="+mn-lt"/>
              </a:rPr>
              <a:t>表里面一</a:t>
            </a:r>
          </a:p>
        </p:txBody>
      </p:sp>
      <p:sp>
        <p:nvSpPr>
          <p:cNvPr id="15" name="矩形 1"/>
          <p:cNvSpPr/>
          <p:nvPr/>
        </p:nvSpPr>
        <p:spPr>
          <a:xfrm>
            <a:off x="3667125" y="4799965"/>
            <a:ext cx="51695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cs typeface="+mn-ea"/>
                <a:sym typeface="+mn-lt"/>
              </a:rPr>
              <a:t>定有不让人看见的生物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板书设计</a:t>
            </a:r>
          </a:p>
        </p:txBody>
      </p:sp>
      <p:sp>
        <p:nvSpPr>
          <p:cNvPr id="4" name="矩形 2"/>
          <p:cNvSpPr/>
          <p:nvPr/>
        </p:nvSpPr>
        <p:spPr>
          <a:xfrm>
            <a:off x="1510275" y="2581910"/>
            <a:ext cx="775597" cy="2447925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表里的生物</a:t>
            </a:r>
          </a:p>
        </p:txBody>
      </p:sp>
      <p:sp>
        <p:nvSpPr>
          <p:cNvPr id="5" name="左大括号 4"/>
          <p:cNvSpPr/>
          <p:nvPr/>
        </p:nvSpPr>
        <p:spPr>
          <a:xfrm>
            <a:off x="2214435" y="2493010"/>
            <a:ext cx="334963" cy="2665413"/>
          </a:xfrm>
          <a:prstGeom prst="leftBrace">
            <a:avLst>
              <a:gd name="adj1" fmla="val 49682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矩形 2"/>
          <p:cNvSpPr/>
          <p:nvPr/>
        </p:nvSpPr>
        <p:spPr>
          <a:xfrm>
            <a:off x="2727008" y="2278698"/>
            <a:ext cx="4529137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猜测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表里有个生物</a:t>
            </a:r>
          </a:p>
        </p:txBody>
      </p:sp>
      <p:sp>
        <p:nvSpPr>
          <p:cNvPr id="7" name="矩形 2"/>
          <p:cNvSpPr/>
          <p:nvPr/>
        </p:nvSpPr>
        <p:spPr>
          <a:xfrm>
            <a:off x="2741295" y="3207385"/>
            <a:ext cx="2074863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证实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矩形 2"/>
          <p:cNvSpPr/>
          <p:nvPr/>
        </p:nvSpPr>
        <p:spPr>
          <a:xfrm>
            <a:off x="2727008" y="4726623"/>
            <a:ext cx="5345112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逢人便讲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父亲的话</a:t>
            </a:r>
          </a:p>
        </p:txBody>
      </p:sp>
      <p:sp>
        <p:nvSpPr>
          <p:cNvPr id="9" name="左大括号 8"/>
          <p:cNvSpPr/>
          <p:nvPr/>
        </p:nvSpPr>
        <p:spPr>
          <a:xfrm flipH="1">
            <a:off x="8626158" y="2493010"/>
            <a:ext cx="336550" cy="2665413"/>
          </a:xfrm>
          <a:prstGeom prst="leftBrace">
            <a:avLst>
              <a:gd name="adj1" fmla="val 49682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矩形 2"/>
          <p:cNvSpPr/>
          <p:nvPr/>
        </p:nvSpPr>
        <p:spPr>
          <a:xfrm>
            <a:off x="8891580" y="2961323"/>
            <a:ext cx="1366528" cy="1785937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天真可爱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求知欲强</a:t>
            </a:r>
          </a:p>
        </p:txBody>
      </p:sp>
      <p:sp>
        <p:nvSpPr>
          <p:cNvPr id="11" name="矩形 2"/>
          <p:cNvSpPr/>
          <p:nvPr/>
        </p:nvSpPr>
        <p:spPr>
          <a:xfrm>
            <a:off x="4347845" y="3207385"/>
            <a:ext cx="4529138" cy="1272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父亲打开表盖让“我”看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表里有“小蝎子”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  <p:bldP spid="7" grpId="0"/>
      <p:bldP spid="8" grpId="0"/>
      <p:bldP spid="9" grpId="0" bldLvl="0" animBg="1"/>
      <p:bldP spid="1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75" r="13043" b="1356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1281443" y="1761995"/>
            <a:ext cx="5320231" cy="2154308"/>
            <a:chOff x="752564" y="2713063"/>
            <a:chExt cx="4557018" cy="2154308"/>
          </a:xfrm>
        </p:grpSpPr>
        <p:sp>
          <p:nvSpPr>
            <p:cNvPr id="7" name="文本框 6"/>
            <p:cNvSpPr txBox="1"/>
            <p:nvPr/>
          </p:nvSpPr>
          <p:spPr>
            <a:xfrm>
              <a:off x="780836" y="2713063"/>
              <a:ext cx="44525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zh-CN" altLang="en-US" sz="5400" b="1" dirty="0">
                  <a:solidFill>
                    <a:schemeClr val="bg1"/>
                  </a:solidFill>
                  <a:cs typeface="+mn-ea"/>
                  <a:sym typeface="+mn-lt"/>
                </a:rPr>
                <a:t>感谢各位聆听</a:t>
              </a:r>
              <a:endPara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六年级下册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2820039" y="4734160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266" y="2533159"/>
            <a:ext cx="3193708" cy="31937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矩形 4"/>
          <p:cNvSpPr/>
          <p:nvPr/>
        </p:nvSpPr>
        <p:spPr>
          <a:xfrm>
            <a:off x="4213225" y="1601470"/>
            <a:ext cx="3600450" cy="6805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表的内部构造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 flipV="1">
            <a:off x="3709988" y="3439795"/>
            <a:ext cx="1582738" cy="388938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2708275" y="2965133"/>
            <a:ext cx="1001713" cy="6805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指针</a:t>
            </a: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3781425" y="4057333"/>
            <a:ext cx="1295400" cy="546100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708275" y="4292283"/>
            <a:ext cx="1001713" cy="6805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齿轮</a:t>
            </a: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6707188" y="3331845"/>
            <a:ext cx="1152525" cy="530225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7927975" y="2893695"/>
            <a:ext cx="1001713" cy="6805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螺丝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7381875" y="4081145"/>
            <a:ext cx="2835275" cy="1331913"/>
            <a:chOff x="5940152" y="2895616"/>
            <a:chExt cx="2834816" cy="1332318"/>
          </a:xfrm>
        </p:grpSpPr>
        <p:sp>
          <p:nvSpPr>
            <p:cNvPr id="13" name="云形标注 71"/>
            <p:cNvSpPr/>
            <p:nvPr/>
          </p:nvSpPr>
          <p:spPr>
            <a:xfrm>
              <a:off x="5940152" y="2895616"/>
              <a:ext cx="2834816" cy="1332318"/>
            </a:xfrm>
            <a:prstGeom prst="cloudCallout">
              <a:avLst>
                <a:gd name="adj1" fmla="val -82307"/>
                <a:gd name="adj2" fmla="val -2068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矩形 21"/>
            <p:cNvSpPr/>
            <p:nvPr/>
          </p:nvSpPr>
          <p:spPr>
            <a:xfrm>
              <a:off x="6183406" y="2948248"/>
              <a:ext cx="2517680" cy="117383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 表里面有生物吗？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083945" y="2782962"/>
            <a:ext cx="10024110" cy="324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冯至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1905—1993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），原名冯承植，字君培，直隶涿州（今河北涿州）人。现代诗人、翻译家、教授。     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主要作品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：诗集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昨日之歌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》《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十四行集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等；散文集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山水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》《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东欧杂记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等；历史小说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伍子胥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；传记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杜甫传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等。</a:t>
            </a:r>
          </a:p>
        </p:txBody>
      </p:sp>
      <p:sp>
        <p:nvSpPr>
          <p:cNvPr id="16" name="流程图: 决策 15"/>
          <p:cNvSpPr/>
          <p:nvPr/>
        </p:nvSpPr>
        <p:spPr>
          <a:xfrm>
            <a:off x="4309110" y="1436370"/>
            <a:ext cx="3573780" cy="1014730"/>
          </a:xfrm>
          <a:prstGeom prst="flowChartDecision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作者简介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86790" y="1567815"/>
            <a:ext cx="8603615" cy="13102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默读全文，联系课题，想一想：课文主要写了一件什么事？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86790" y="2958465"/>
            <a:ext cx="8603615" cy="2011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填一填。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课文先写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______________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，然后写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______________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，最后写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____________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2667000"/>
            <a:ext cx="2667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2667000"/>
            <a:ext cx="2667000" cy="35814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127250" y="2023426"/>
            <a:ext cx="7200900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课文主要写了一件什么事？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35990" y="3168966"/>
            <a:ext cx="8009890" cy="18630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       小时候的“我”认为能发出声音的都是活的生物，所以对父亲的表极为好奇，并相信了表里有个小蝎子的说法。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2667000"/>
            <a:ext cx="2667000" cy="3581400"/>
          </a:xfrm>
          <a:prstGeom prst="rect">
            <a:avLst/>
          </a:prstGeom>
        </p:spPr>
      </p:pic>
      <p:sp>
        <p:nvSpPr>
          <p:cNvPr id="6" name="云形 5"/>
          <p:cNvSpPr/>
          <p:nvPr/>
        </p:nvSpPr>
        <p:spPr>
          <a:xfrm>
            <a:off x="3253105" y="1768475"/>
            <a:ext cx="2760980" cy="981075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我会读</a:t>
            </a:r>
          </a:p>
        </p:txBody>
      </p:sp>
      <p:sp>
        <p:nvSpPr>
          <p:cNvPr id="10" name="矩形 9"/>
          <p:cNvSpPr/>
          <p:nvPr/>
        </p:nvSpPr>
        <p:spPr>
          <a:xfrm>
            <a:off x="1677670" y="2846705"/>
            <a:ext cx="5655310" cy="236885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清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脆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拦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住  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玻璃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丑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恶  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恐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怖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蟋蟀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7" name="Text Box 15"/>
          <p:cNvSpPr txBox="1"/>
          <p:nvPr/>
        </p:nvSpPr>
        <p:spPr>
          <a:xfrm>
            <a:off x="4983163" y="1786573"/>
            <a:ext cx="18288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cs typeface="+mn-ea"/>
                <a:sym typeface="+mn-lt"/>
              </a:rPr>
              <a:t>我会写</a:t>
            </a:r>
          </a:p>
        </p:txBody>
      </p:sp>
      <p:sp>
        <p:nvSpPr>
          <p:cNvPr id="8" name="TextBox 44"/>
          <p:cNvSpPr txBox="1"/>
          <p:nvPr/>
        </p:nvSpPr>
        <p:spPr>
          <a:xfrm>
            <a:off x="5530850" y="4126548"/>
            <a:ext cx="9652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悉</a:t>
            </a:r>
          </a:p>
        </p:txBody>
      </p:sp>
      <p:sp>
        <p:nvSpPr>
          <p:cNvPr id="11" name="左大括号 10"/>
          <p:cNvSpPr/>
          <p:nvPr/>
        </p:nvSpPr>
        <p:spPr>
          <a:xfrm>
            <a:off x="5368925" y="4431348"/>
            <a:ext cx="288925" cy="1352550"/>
          </a:xfrm>
          <a:prstGeom prst="leftBrace">
            <a:avLst>
              <a:gd name="adj1" fmla="val 47405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十字形 11"/>
          <p:cNvSpPr/>
          <p:nvPr/>
        </p:nvSpPr>
        <p:spPr>
          <a:xfrm>
            <a:off x="4676775" y="4834573"/>
            <a:ext cx="584200" cy="549275"/>
          </a:xfrm>
          <a:prstGeom prst="plus">
            <a:avLst>
              <a:gd name="adj" fmla="val 4057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6443663" y="4404360"/>
            <a:ext cx="565150" cy="287338"/>
            <a:chOff x="5411176" y="3507854"/>
            <a:chExt cx="706936" cy="360040"/>
          </a:xfrm>
        </p:grpSpPr>
        <p:sp>
          <p:nvSpPr>
            <p:cNvPr id="14" name="矩形 13"/>
            <p:cNvSpPr/>
            <p:nvPr/>
          </p:nvSpPr>
          <p:spPr>
            <a:xfrm>
              <a:off x="5411176" y="3507854"/>
              <a:ext cx="706936" cy="14521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5411176" y="3722684"/>
              <a:ext cx="706936" cy="14521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6" name="TextBox 44"/>
          <p:cNvSpPr txBox="1"/>
          <p:nvPr/>
        </p:nvSpPr>
        <p:spPr>
          <a:xfrm>
            <a:off x="7023100" y="4150360"/>
            <a:ext cx="9652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蟋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3509963" y="4169410"/>
            <a:ext cx="1162050" cy="1519238"/>
            <a:chOff x="1831032" y="3183430"/>
            <a:chExt cx="1162050" cy="1519237"/>
          </a:xfrm>
        </p:grpSpPr>
        <p:pic>
          <p:nvPicPr>
            <p:cNvPr id="18" name="图片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31032" y="3183430"/>
              <a:ext cx="1162050" cy="151923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9" name="TextBox 44"/>
            <p:cNvSpPr txBox="1"/>
            <p:nvPr/>
          </p:nvSpPr>
          <p:spPr>
            <a:xfrm>
              <a:off x="1933474" y="3723489"/>
              <a:ext cx="965200" cy="70802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cs typeface="+mn-ea"/>
                  <a:sym typeface="+mn-lt"/>
                </a:rPr>
                <a:t>虫</a:t>
              </a:r>
            </a:p>
          </p:txBody>
        </p:sp>
      </p:grpSp>
      <p:sp>
        <p:nvSpPr>
          <p:cNvPr id="20" name="TextBox 44"/>
          <p:cNvSpPr txBox="1"/>
          <p:nvPr/>
        </p:nvSpPr>
        <p:spPr>
          <a:xfrm>
            <a:off x="5530850" y="5239385"/>
            <a:ext cx="9652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率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6443663" y="5517198"/>
            <a:ext cx="565150" cy="287337"/>
            <a:chOff x="5411176" y="3507854"/>
            <a:chExt cx="706936" cy="360040"/>
          </a:xfrm>
        </p:grpSpPr>
        <p:sp>
          <p:nvSpPr>
            <p:cNvPr id="22" name="矩形 21"/>
            <p:cNvSpPr/>
            <p:nvPr/>
          </p:nvSpPr>
          <p:spPr>
            <a:xfrm>
              <a:off x="5411176" y="3507854"/>
              <a:ext cx="706936" cy="14520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411176" y="3722685"/>
              <a:ext cx="706936" cy="14520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4" name="TextBox 44"/>
          <p:cNvSpPr txBox="1"/>
          <p:nvPr/>
        </p:nvSpPr>
        <p:spPr>
          <a:xfrm>
            <a:off x="7023100" y="5263198"/>
            <a:ext cx="9652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蟀</a:t>
            </a:r>
          </a:p>
        </p:txBody>
      </p:sp>
      <p:grpSp>
        <p:nvGrpSpPr>
          <p:cNvPr id="25" name="组合 7"/>
          <p:cNvGrpSpPr/>
          <p:nvPr/>
        </p:nvGrpSpPr>
        <p:grpSpPr>
          <a:xfrm>
            <a:off x="1774825" y="2835910"/>
            <a:ext cx="857250" cy="871538"/>
            <a:chOff x="2437" y="2032"/>
            <a:chExt cx="1244" cy="1264"/>
          </a:xfrm>
        </p:grpSpPr>
        <p:sp>
          <p:nvSpPr>
            <p:cNvPr id="26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27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8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</p:grpSp>
      <p:sp>
        <p:nvSpPr>
          <p:cNvPr id="29" name="文本框 64"/>
          <p:cNvSpPr txBox="1"/>
          <p:nvPr/>
        </p:nvSpPr>
        <p:spPr>
          <a:xfrm>
            <a:off x="1798638" y="2772410"/>
            <a:ext cx="1028700" cy="922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脆</a:t>
            </a:r>
          </a:p>
        </p:txBody>
      </p:sp>
      <p:grpSp>
        <p:nvGrpSpPr>
          <p:cNvPr id="30" name="组合 7"/>
          <p:cNvGrpSpPr/>
          <p:nvPr/>
        </p:nvGrpSpPr>
        <p:grpSpPr>
          <a:xfrm>
            <a:off x="2828925" y="2835910"/>
            <a:ext cx="855663" cy="871538"/>
            <a:chOff x="2437" y="2032"/>
            <a:chExt cx="1244" cy="1264"/>
          </a:xfrm>
        </p:grpSpPr>
        <p:sp>
          <p:nvSpPr>
            <p:cNvPr id="31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32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33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</p:grpSp>
      <p:sp>
        <p:nvSpPr>
          <p:cNvPr id="34" name="文本框 64"/>
          <p:cNvSpPr txBox="1"/>
          <p:nvPr/>
        </p:nvSpPr>
        <p:spPr>
          <a:xfrm>
            <a:off x="2822575" y="2772410"/>
            <a:ext cx="1030288" cy="922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拦</a:t>
            </a:r>
          </a:p>
        </p:txBody>
      </p:sp>
      <p:grpSp>
        <p:nvGrpSpPr>
          <p:cNvPr id="35" name="组合 7"/>
          <p:cNvGrpSpPr/>
          <p:nvPr/>
        </p:nvGrpSpPr>
        <p:grpSpPr>
          <a:xfrm>
            <a:off x="3914775" y="2835910"/>
            <a:ext cx="855663" cy="871538"/>
            <a:chOff x="2437" y="2032"/>
            <a:chExt cx="1244" cy="1264"/>
          </a:xfrm>
        </p:grpSpPr>
        <p:sp>
          <p:nvSpPr>
            <p:cNvPr id="36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37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38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</p:grpSp>
      <p:sp>
        <p:nvSpPr>
          <p:cNvPr id="39" name="文本框 64"/>
          <p:cNvSpPr txBox="1"/>
          <p:nvPr/>
        </p:nvSpPr>
        <p:spPr>
          <a:xfrm>
            <a:off x="7143750" y="2780348"/>
            <a:ext cx="1028700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怖</a:t>
            </a:r>
          </a:p>
        </p:txBody>
      </p:sp>
      <p:grpSp>
        <p:nvGrpSpPr>
          <p:cNvPr id="40" name="组合 7"/>
          <p:cNvGrpSpPr/>
          <p:nvPr/>
        </p:nvGrpSpPr>
        <p:grpSpPr>
          <a:xfrm>
            <a:off x="5006975" y="2835910"/>
            <a:ext cx="857250" cy="871538"/>
            <a:chOff x="2437" y="2032"/>
            <a:chExt cx="1244" cy="1264"/>
          </a:xfrm>
        </p:grpSpPr>
        <p:sp>
          <p:nvSpPr>
            <p:cNvPr id="41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42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43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</p:grpSp>
      <p:sp>
        <p:nvSpPr>
          <p:cNvPr id="44" name="文本框 64"/>
          <p:cNvSpPr txBox="1"/>
          <p:nvPr/>
        </p:nvSpPr>
        <p:spPr>
          <a:xfrm>
            <a:off x="8223250" y="2751773"/>
            <a:ext cx="103028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蟋</a:t>
            </a:r>
          </a:p>
        </p:txBody>
      </p:sp>
      <p:grpSp>
        <p:nvGrpSpPr>
          <p:cNvPr id="45" name="组合 7"/>
          <p:cNvGrpSpPr/>
          <p:nvPr/>
        </p:nvGrpSpPr>
        <p:grpSpPr>
          <a:xfrm>
            <a:off x="6088063" y="2835910"/>
            <a:ext cx="855662" cy="871538"/>
            <a:chOff x="2437" y="2032"/>
            <a:chExt cx="1244" cy="1264"/>
          </a:xfrm>
        </p:grpSpPr>
        <p:sp>
          <p:nvSpPr>
            <p:cNvPr id="46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47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48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</p:grpSp>
      <p:grpSp>
        <p:nvGrpSpPr>
          <p:cNvPr id="49" name="组合 7"/>
          <p:cNvGrpSpPr/>
          <p:nvPr/>
        </p:nvGrpSpPr>
        <p:grpSpPr>
          <a:xfrm>
            <a:off x="7162800" y="2835910"/>
            <a:ext cx="855663" cy="871538"/>
            <a:chOff x="2437" y="2032"/>
            <a:chExt cx="1244" cy="1264"/>
          </a:xfrm>
        </p:grpSpPr>
        <p:sp>
          <p:nvSpPr>
            <p:cNvPr id="50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51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52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</p:grpSp>
      <p:grpSp>
        <p:nvGrpSpPr>
          <p:cNvPr id="53" name="组合 7"/>
          <p:cNvGrpSpPr/>
          <p:nvPr/>
        </p:nvGrpSpPr>
        <p:grpSpPr>
          <a:xfrm>
            <a:off x="8226425" y="2835910"/>
            <a:ext cx="855663" cy="871538"/>
            <a:chOff x="2437" y="2032"/>
            <a:chExt cx="1244" cy="1264"/>
          </a:xfrm>
        </p:grpSpPr>
        <p:sp>
          <p:nvSpPr>
            <p:cNvPr id="54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55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56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</p:grpSp>
      <p:grpSp>
        <p:nvGrpSpPr>
          <p:cNvPr id="57" name="组合 7"/>
          <p:cNvGrpSpPr/>
          <p:nvPr/>
        </p:nvGrpSpPr>
        <p:grpSpPr>
          <a:xfrm>
            <a:off x="9304338" y="2835910"/>
            <a:ext cx="854075" cy="871538"/>
            <a:chOff x="2437" y="2032"/>
            <a:chExt cx="1244" cy="1264"/>
          </a:xfrm>
        </p:grpSpPr>
        <p:sp>
          <p:nvSpPr>
            <p:cNvPr id="58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59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60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</p:grpSp>
      <p:sp>
        <p:nvSpPr>
          <p:cNvPr id="61" name="文本框 64"/>
          <p:cNvSpPr txBox="1"/>
          <p:nvPr/>
        </p:nvSpPr>
        <p:spPr>
          <a:xfrm>
            <a:off x="3903663" y="2772410"/>
            <a:ext cx="1030287" cy="922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玻</a:t>
            </a:r>
          </a:p>
        </p:txBody>
      </p:sp>
      <p:sp>
        <p:nvSpPr>
          <p:cNvPr id="62" name="文本框 64"/>
          <p:cNvSpPr txBox="1"/>
          <p:nvPr/>
        </p:nvSpPr>
        <p:spPr>
          <a:xfrm>
            <a:off x="4983163" y="2772410"/>
            <a:ext cx="1030287" cy="922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璃</a:t>
            </a:r>
          </a:p>
        </p:txBody>
      </p:sp>
      <p:sp>
        <p:nvSpPr>
          <p:cNvPr id="63" name="文本框 64"/>
          <p:cNvSpPr txBox="1"/>
          <p:nvPr/>
        </p:nvSpPr>
        <p:spPr>
          <a:xfrm>
            <a:off x="6062663" y="2772410"/>
            <a:ext cx="1030287" cy="922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恶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9304655" y="2818130"/>
            <a:ext cx="41275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bldLvl="0" animBg="1"/>
      <p:bldP spid="12" grpId="0" bldLvl="0" animBg="1"/>
      <p:bldP spid="16" grpId="0"/>
      <p:bldP spid="20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1433830" y="3793808"/>
            <a:ext cx="1584325" cy="5835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结构：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1433830" y="4474845"/>
            <a:ext cx="1584325" cy="5835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部首：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1444943" y="5244783"/>
            <a:ext cx="2254250" cy="5835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1332230" y="2779395"/>
            <a:ext cx="1171575" cy="5835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cuì</a:t>
            </a:r>
          </a:p>
        </p:txBody>
      </p:sp>
      <p:sp>
        <p:nvSpPr>
          <p:cNvPr id="69" name="文本框 17"/>
          <p:cNvSpPr txBox="1"/>
          <p:nvPr/>
        </p:nvSpPr>
        <p:spPr>
          <a:xfrm>
            <a:off x="2572068" y="2476183"/>
            <a:ext cx="1181100" cy="13220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脆</a:t>
            </a:r>
          </a:p>
        </p:txBody>
      </p:sp>
      <p:sp>
        <p:nvSpPr>
          <p:cNvPr id="70" name="文本框 69"/>
          <p:cNvSpPr txBox="1"/>
          <p:nvPr/>
        </p:nvSpPr>
        <p:spPr>
          <a:xfrm>
            <a:off x="2683193" y="3789045"/>
            <a:ext cx="1473200" cy="5835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左右</a:t>
            </a:r>
          </a:p>
        </p:txBody>
      </p:sp>
      <p:sp>
        <p:nvSpPr>
          <p:cNvPr id="71" name="文本框 70"/>
          <p:cNvSpPr txBox="1"/>
          <p:nvPr/>
        </p:nvSpPr>
        <p:spPr>
          <a:xfrm>
            <a:off x="2745105" y="4482783"/>
            <a:ext cx="738188" cy="5835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</a:p>
        </p:txBody>
      </p:sp>
      <p:pic>
        <p:nvPicPr>
          <p:cNvPr id="72" name="脆.wmv">
            <a:hlinkClick r:id="" action="ppaction://media"/>
          </p:cNvPr>
          <p:cNvPicPr>
            <a:picLocks noRot="1"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439093" y="2685733"/>
            <a:ext cx="2408237" cy="2400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2319379" y="1449397"/>
            <a:ext cx="4032553" cy="58419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重难点字书写指导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2667000"/>
            <a:ext cx="2667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2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gb11y0d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1169</Words>
  <Application>Microsoft Office PowerPoint</Application>
  <PresentationFormat>宽屏</PresentationFormat>
  <Paragraphs>168</Paragraphs>
  <Slides>26</Slides>
  <Notes>26</Notes>
  <HiddenSlides>0</HiddenSlides>
  <MMClips>1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1" baseType="lpstr">
      <vt:lpstr>Arial</vt:lpstr>
      <vt:lpstr>Wingdings</vt:lpstr>
      <vt:lpstr>思源黑体 CN Regular</vt:lpstr>
      <vt:lpstr>FandolFang R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2021-05-12T01:42:25Z</dcterms:created>
  <dcterms:modified xsi:type="dcterms:W3CDTF">2023-01-10T06:14:21Z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3BA95A3A31E6471EA6DDEADBBEAE5CC5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