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CB3C8CE-F636-4480-AA16-D16F8B4BB87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7EE1D1C-86ED-4689-9F8B-3EAE39152F0D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10EFD20A-B328-4B7F-9D92-A5DDD4C5D349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28F5D971-A008-425C-968D-AC788CA4C70A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3C8CE-F636-4480-AA16-D16F8B4BB877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13BD305-6C67-434D-A34D-33E2126D5105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7C3A91AB-C187-4B06-A8F5-F1D520CBB193}" type="slidenum">
              <a:rPr lang="en-US" altLang="zh-CN" sz="1200"/>
              <a:t>14</a:t>
            </a:fld>
            <a:endParaRPr lang="en-US" altLang="zh-CN" sz="1200"/>
          </a:p>
        </p:txBody>
      </p:sp>
      <p:sp>
        <p:nvSpPr>
          <p:cNvPr id="890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BBF87542-86FA-4E9E-B468-480DAB9322F6}" type="slidenum">
              <a:rPr lang="en-US" altLang="zh-CN" sz="1200"/>
              <a:t>14</a:t>
            </a:fld>
            <a:endParaRPr lang="en-US" altLang="zh-CN" sz="1200"/>
          </a:p>
        </p:txBody>
      </p:sp>
      <p:sp>
        <p:nvSpPr>
          <p:cNvPr id="890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1B58E-3F14-419C-9FB0-155F44245E4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B1859-D380-403B-B2AC-8B171D3F8D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8C79C-E57E-4023-8EF7-FA080A8A43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14296-8B22-4689-AD38-82E6FE3496E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D0C34-0A1C-4BFD-9D57-56C953E18B4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FD8A7-A3B5-4A39-8F2A-5A9F950B5B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6035F-46D1-40F4-9C88-A77419D3C97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70952-B431-45DC-B1E2-E5F5DB19C11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F1791-90B3-423C-B095-C462068655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38AD1-4B59-428C-9CA5-2964EFCA6B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F31A6D3E-6183-4561-923A-2BC45933D5F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0" y="1066800"/>
            <a:ext cx="91567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5400" b="1" dirty="0">
                <a:latin typeface="Times New Roman" panose="02020603050405020304" pitchFamily="18" charset="0"/>
              </a:rPr>
              <a:t>Unit </a:t>
            </a:r>
            <a:r>
              <a:rPr lang="en-US" altLang="zh-CN" sz="5400" b="1" dirty="0" smtClean="0">
                <a:latin typeface="Times New Roman" panose="02020603050405020304" pitchFamily="18" charset="0"/>
              </a:rPr>
              <a:t>9</a:t>
            </a:r>
          </a:p>
          <a:p>
            <a:pPr algn="ctr"/>
            <a:r>
              <a:rPr lang="en-US" altLang="zh-CN" sz="4400" b="1" dirty="0" smtClean="0">
                <a:latin typeface="Times New Roman" panose="02020603050405020304" pitchFamily="18" charset="0"/>
              </a:rPr>
              <a:t>I </a:t>
            </a:r>
            <a:r>
              <a:rPr lang="en-US" altLang="zh-CN" sz="4400" b="1" dirty="0">
                <a:latin typeface="Times New Roman" panose="02020603050405020304" pitchFamily="18" charset="0"/>
              </a:rPr>
              <a:t>like music that I can dance to.</a:t>
            </a:r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1910115" y="3423833"/>
            <a:ext cx="53110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</a:rPr>
              <a:t>Section B  Period 4 3a-Self Check</a:t>
            </a:r>
          </a:p>
        </p:txBody>
      </p:sp>
      <p:sp>
        <p:nvSpPr>
          <p:cNvPr id="8" name="矩形 7"/>
          <p:cNvSpPr/>
          <p:nvPr/>
        </p:nvSpPr>
        <p:spPr>
          <a:xfrm>
            <a:off x="2672220" y="51816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835025"/>
            <a:ext cx="8280400" cy="6049963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1. The comedy has ________ dialogs which are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    very humorous.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2. Since you prefer music that is relaxing, I don’t ________ you would want to buy this __________ music CD.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3. Christmas is a time for spreading joy, so you should find some _______ time to spend with your loved ones.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4. Although he is an _____ who does not have much experience, he did an excellent job in the new ____ film. 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684213" y="120650"/>
            <a:ext cx="76676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</a:rPr>
              <a:t>plenty of   suppose  war  electronic  actor  spare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3851275" y="908050"/>
            <a:ext cx="215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plenty of 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835150" y="2492375"/>
            <a:ext cx="215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suppose 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827088" y="3068638"/>
            <a:ext cx="2159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electronic 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4067175" y="5226050"/>
            <a:ext cx="215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actor 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2268538" y="6278563"/>
            <a:ext cx="9350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war 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4643438" y="4149725"/>
            <a:ext cx="215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spare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 autoUpdateAnimBg="0"/>
      <p:bldP spid="83972" grpId="0" autoUpdateAnimBg="0"/>
      <p:bldP spid="83973" grpId="0" autoUpdateAnimBg="0"/>
      <p:bldP spid="83974" grpId="0" autoUpdateAnimBg="0"/>
      <p:bldP spid="83975" grpId="0" autoUpdateAnimBg="0"/>
      <p:bldP spid="83976" grpId="0" autoUpdateAnimBg="0"/>
      <p:bldP spid="8397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496300" cy="2520950"/>
          </a:xfrm>
          <a:noFill/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Fill in the blanks with 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who, that or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which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More than one answers may be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possible. </a:t>
            </a:r>
          </a:p>
        </p:txBody>
      </p:sp>
    </p:spTree>
  </p:cSld>
  <p:clrMapOvr>
    <a:masterClrMapping/>
  </p:clrMapOvr>
  <p:transition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820150" cy="6453187"/>
          </a:xfrm>
          <a:noFill/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A: Hi, Cindy! Would you like to see Sky High in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     2050 this weekend?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B: Hmm…no, I don’t think movies _________ try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     to describe the future are very interesting.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     Could we see City Danger instead?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A: You mean, the new police story _________ was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     filmed in five countries?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B: Yes, that’s the one. The actor ________ plays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     the hero used to be a schoolteacher!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A: OK, sure. It sounds like something _________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     we both will enjoy!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6300788" y="1341438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300788" y="1484313"/>
            <a:ext cx="2374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that/which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6227763" y="3213100"/>
            <a:ext cx="21605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that/which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6083300" y="4365625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who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6805613" y="5516563"/>
            <a:ext cx="20875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that/which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utoUpdateAnimBg="0"/>
      <p:bldP spid="86021" grpId="0" autoUpdateAnimBg="0"/>
      <p:bldP spid="86022" grpId="0" autoUpdateAnimBg="0"/>
      <p:bldP spid="8602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229600" cy="4525963"/>
          </a:xfrm>
          <a:noFill/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1. I don’t like music _______________________.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2. I enjoy spending time in places 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    ___________________________.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3. I have friends _________________________.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4. I like movie stars</a:t>
            </a:r>
          </a:p>
          <a:p>
            <a:pPr marL="609600" indent="-60960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Times New Roman" panose="02020603050405020304" pitchFamily="18" charset="0"/>
              </a:rPr>
              <a:t>    __________________________________.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611188" y="620713"/>
            <a:ext cx="83169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Complete the sentences about yourself.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971550" y="2060575"/>
            <a:ext cx="4968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that is too loud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827088" y="3281363"/>
            <a:ext cx="5040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that are relaxing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3276600" y="3860800"/>
            <a:ext cx="5399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who are friendly and helpful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838200" y="5410200"/>
            <a:ext cx="7380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who are beautiful or handsome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utoUpdateAnimBg="0"/>
      <p:bldP spid="87045" grpId="0" autoUpdateAnimBg="0"/>
      <p:bldP spid="87046" grpId="0" autoUpdateAnimBg="0"/>
      <p:bldP spid="8704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3"/>
          <p:cNvSpPr txBox="1">
            <a:spLocks noChangeArrowheads="1"/>
          </p:cNvSpPr>
          <p:nvPr/>
        </p:nvSpPr>
        <p:spPr bwMode="auto">
          <a:xfrm>
            <a:off x="381000" y="2852738"/>
            <a:ext cx="84582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CFEA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/>
              <a:t>1. </a:t>
            </a:r>
            <a:r>
              <a:rPr lang="zh-CN" altLang="en-US" sz="3200" b="1" dirty="0"/>
              <a:t>复习本单元内容。</a:t>
            </a:r>
          </a:p>
          <a:p>
            <a:r>
              <a:rPr lang="en-US" altLang="zh-CN" sz="3200" b="1" dirty="0"/>
              <a:t>2. </a:t>
            </a:r>
            <a:r>
              <a:rPr lang="zh-CN" altLang="en-US" sz="3200" b="1" dirty="0"/>
              <a:t>对家人进行调查， 看他们喜欢什么样的音乐，书籍，电影等。和自己的喜好比较一下， 看有哪些相同点或不同点，写篇短文</a:t>
            </a:r>
            <a:r>
              <a:rPr lang="zh-CN" altLang="en-US" sz="3200" b="1" dirty="0" smtClean="0"/>
              <a:t>。 </a:t>
            </a:r>
            <a:r>
              <a:rPr lang="zh-CN" altLang="en-US" dirty="0" smtClean="0"/>
              <a:t> </a:t>
            </a:r>
            <a:endParaRPr lang="zh-CN" altLang="zh-CN" dirty="0"/>
          </a:p>
        </p:txBody>
      </p:sp>
      <p:sp>
        <p:nvSpPr>
          <p:cNvPr id="88067" name="Text Box 4"/>
          <p:cNvSpPr txBox="1">
            <a:spLocks noChangeArrowheads="1"/>
          </p:cNvSpPr>
          <p:nvPr/>
        </p:nvSpPr>
        <p:spPr bwMode="auto">
          <a:xfrm>
            <a:off x="2209800" y="1371600"/>
            <a:ext cx="4287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HOMEWORK</a:t>
            </a:r>
            <a:r>
              <a:rPr lang="en-US" altLang="zh-CN" sz="4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hoverImg" descr="u=3028060401,3377727550&amp;fm=23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67000" y="1844675"/>
            <a:ext cx="1697038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79" name="img_3370555140,105200892" descr="u=3370555140,105200892&amp;fm=21&amp;gp=0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076825" y="1844675"/>
            <a:ext cx="1654175" cy="2160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66713" y="3933825"/>
            <a:ext cx="8555831" cy="278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The man is </a:t>
            </a:r>
            <a:r>
              <a:rPr lang="en-US" sz="3200" b="1" dirty="0" err="1">
                <a:latin typeface="Times New Roman" panose="02020603050405020304" pitchFamily="18" charset="0"/>
              </a:rPr>
              <a:t>Abing</a:t>
            </a:r>
            <a:r>
              <a:rPr lang="en-US" sz="3200" b="1" dirty="0">
                <a:latin typeface="Times New Roman" panose="02020603050405020304" pitchFamily="18" charset="0"/>
              </a:rPr>
              <a:t>. He was born in Wuxi in 1893.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</a:rPr>
              <a:t>He wrote many pieces of beautiful music. He was a folk musician. One of his most moving pieces of music in China is </a:t>
            </a:r>
            <a:r>
              <a:rPr lang="en-US" sz="3200" b="1" dirty="0" err="1">
                <a:latin typeface="Times New Roman" panose="02020603050405020304" pitchFamily="18" charset="0"/>
              </a:rPr>
              <a:t>Erquan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</a:rPr>
              <a:t>Yingyue</a:t>
            </a:r>
            <a:r>
              <a:rPr lang="en-US" sz="3200" b="1" dirty="0">
                <a:latin typeface="Times New Roman" panose="02020603050405020304" pitchFamily="18" charset="0"/>
              </a:rPr>
              <a:t>. ……</a:t>
            </a:r>
          </a:p>
        </p:txBody>
      </p:sp>
      <p:sp>
        <p:nvSpPr>
          <p:cNvPr id="75781" name="WordArt 5"/>
          <p:cNvSpPr>
            <a:spLocks noChangeArrowheads="1" noChangeShapeType="1"/>
          </p:cNvSpPr>
          <p:nvPr/>
        </p:nvSpPr>
        <p:spPr bwMode="auto">
          <a:xfrm>
            <a:off x="3507581" y="0"/>
            <a:ext cx="2447925" cy="11080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b="1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Revision</a:t>
            </a:r>
            <a:endParaRPr lang="zh-CN" altLang="en-US" sz="3600" b="1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95288" y="1108075"/>
            <a:ext cx="8672512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CC3300"/>
                </a:solidFill>
              </a:rPr>
              <a:t>Retell the story about </a:t>
            </a:r>
            <a:r>
              <a:rPr lang="en-US" sz="3200" b="1" dirty="0" err="1">
                <a:solidFill>
                  <a:srgbClr val="CC3300"/>
                </a:solidFill>
              </a:rPr>
              <a:t>Abing</a:t>
            </a:r>
            <a:r>
              <a:rPr lang="en-US" sz="3200" b="1" dirty="0">
                <a:solidFill>
                  <a:srgbClr val="CC3300"/>
                </a:solidFill>
              </a:rPr>
              <a:t> and his music.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u=37831093,3244590702&amp;fm=23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11975" y="5367338"/>
            <a:ext cx="2232025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23850" y="1066800"/>
            <a:ext cx="8353425" cy="438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Role-play the following conversation.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A: What kind of music do you like best?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B: I like music that is sad. 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A: Why do you like this kind of music? 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B: I think sad music is strangely beautiful. 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A: How do you feel when you listen to this kind 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     of music? 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B: I feel sad and want to cry when I listen to it.</a:t>
            </a:r>
          </a:p>
        </p:txBody>
      </p:sp>
      <p:sp>
        <p:nvSpPr>
          <p:cNvPr id="76804" name="WordArt 4"/>
          <p:cNvSpPr>
            <a:spLocks noChangeArrowheads="1" noChangeShapeType="1"/>
          </p:cNvSpPr>
          <p:nvPr/>
        </p:nvSpPr>
        <p:spPr bwMode="auto">
          <a:xfrm>
            <a:off x="2700338" y="260350"/>
            <a:ext cx="3959225" cy="86360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r>
              <a:rPr lang="en-US" altLang="zh-CN" sz="3600" b="1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Warming up</a:t>
            </a:r>
            <a:endParaRPr lang="zh-CN" altLang="en-US" sz="3600" b="1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push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73025"/>
            <a:ext cx="7993062" cy="1052513"/>
          </a:xfrm>
          <a:noFill/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en-US" sz="3200" b="1">
                <a:solidFill>
                  <a:srgbClr val="CC3300"/>
                </a:solidFill>
                <a:latin typeface="Times New Roman" panose="02020603050405020304" pitchFamily="18" charset="0"/>
              </a:rPr>
              <a:t>What kind of music or movies do you like best? Make notes in the chart by yourselves.</a:t>
            </a:r>
            <a:r>
              <a:rPr lang="en-US" sz="3200"/>
              <a:t> </a:t>
            </a:r>
          </a:p>
        </p:txBody>
      </p:sp>
      <p:sp>
        <p:nvSpPr>
          <p:cNvPr id="77827" name="Oval 3"/>
          <p:cNvSpPr>
            <a:spLocks noChangeArrowheads="1"/>
          </p:cNvSpPr>
          <p:nvPr/>
        </p:nvSpPr>
        <p:spPr bwMode="auto">
          <a:xfrm>
            <a:off x="250825" y="188913"/>
            <a:ext cx="792163" cy="71913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3a</a:t>
            </a:r>
          </a:p>
        </p:txBody>
      </p:sp>
      <p:graphicFrame>
        <p:nvGraphicFramePr>
          <p:cNvPr id="77828" name="Group 4"/>
          <p:cNvGraphicFramePr>
            <a:graphicFrameLocks noGrp="1"/>
          </p:cNvGraphicFramePr>
          <p:nvPr>
            <p:ph idx="4294967295"/>
          </p:nvPr>
        </p:nvGraphicFramePr>
        <p:xfrm>
          <a:off x="468313" y="1152525"/>
          <a:ext cx="8229600" cy="5261610"/>
        </p:xfrm>
        <a:graphic>
          <a:graphicData uri="http://schemas.openxmlformats.org/drawingml/2006/table">
            <a:tbl>
              <a:tblPr/>
              <a:tblGrid>
                <a:gridCol w="4319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0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Favorite kind of music/movie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Why I like this kind of music/movie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Favorite song/movie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Why I like this song/movie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 this song/movie makes me feel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Why I think others should listen to/watch this song/movie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Group 2"/>
          <p:cNvGraphicFramePr>
            <a:graphicFrameLocks noGrp="1"/>
          </p:cNvGraphicFramePr>
          <p:nvPr/>
        </p:nvGraphicFramePr>
        <p:xfrm>
          <a:off x="323850" y="1601788"/>
          <a:ext cx="8496300" cy="4922839"/>
        </p:xfrm>
        <a:graphic>
          <a:graphicData uri="http://schemas.openxmlformats.org/drawingml/2006/table">
            <a:tbl>
              <a:tblPr/>
              <a:tblGrid>
                <a:gridCol w="417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Favorite kind of music/movie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Why I like this kind of music/movie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Favorite song/movie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4787900" y="1890713"/>
            <a:ext cx="3455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Historical drama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4643438" y="2974975"/>
            <a:ext cx="381635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Makes me aware of some important historical events and how they affected people’s lives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4716463" y="5854700"/>
            <a:ext cx="3816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Gone with the Wind</a:t>
            </a:r>
          </a:p>
        </p:txBody>
      </p:sp>
      <p:sp>
        <p:nvSpPr>
          <p:cNvPr id="78867" name="WordArt 19"/>
          <p:cNvSpPr>
            <a:spLocks noChangeArrowheads="1" noChangeShapeType="1"/>
          </p:cNvSpPr>
          <p:nvPr/>
        </p:nvSpPr>
        <p:spPr bwMode="auto">
          <a:xfrm>
            <a:off x="468313" y="344488"/>
            <a:ext cx="4535487" cy="820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Possible answers: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4" grpId="0" autoUpdateAnimBg="0"/>
      <p:bldP spid="78865" grpId="0" autoUpdateAnimBg="0"/>
      <p:bldP spid="7886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4" name="Group 2"/>
          <p:cNvGraphicFramePr>
            <a:graphicFrameLocks noGrp="1"/>
          </p:cNvGraphicFramePr>
          <p:nvPr/>
        </p:nvGraphicFramePr>
        <p:xfrm>
          <a:off x="323850" y="404813"/>
          <a:ext cx="8496300" cy="5991226"/>
        </p:xfrm>
        <a:graphic>
          <a:graphicData uri="http://schemas.openxmlformats.org/drawingml/2006/table">
            <a:tbl>
              <a:tblPr/>
              <a:tblGrid>
                <a:gridCol w="381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Why I like this song/movie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 this song/movie makes me feel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Why I think others should listen to/watch this song/movie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>
                            <a:alpha val="50000"/>
                          </a:schemeClr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4356100" y="404813"/>
            <a:ext cx="3960813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It has a very interesting storyline and an excellent cast.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4284663" y="2060575"/>
            <a:ext cx="4427537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Deeply moved-sad about the effects of war, but has hope in the human spirit.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4284663" y="4292600"/>
            <a:ext cx="35274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One of the best movies of all time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8" grpId="0" autoUpdateAnimBg="0"/>
      <p:bldP spid="79889" grpId="0" autoUpdateAnimBg="0"/>
      <p:bldP spid="7989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618" y="982663"/>
            <a:ext cx="8739982" cy="2232025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66FF"/>
                </a:solidFill>
              </a:rPr>
              <a:t>Use your notes to write an article for a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66FF"/>
                </a:solidFill>
              </a:rPr>
              <a:t>newspaper or magazine to tell people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66FF"/>
                </a:solidFill>
              </a:rPr>
              <a:t>about your favorite kind of music/movie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66FF"/>
                </a:solidFill>
              </a:rPr>
              <a:t>and your favorite song/movie. 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203200" y="3200400"/>
            <a:ext cx="8893175" cy="33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79999"/>
                      </a:schemeClr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Useful expressions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My favorite kind of music/movie is… 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I like… because …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It was …by…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When I listen to /watch it, I feel…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I think you should listen to/watch it too because …</a:t>
            </a:r>
          </a:p>
        </p:txBody>
      </p:sp>
      <p:sp>
        <p:nvSpPr>
          <p:cNvPr id="80900" name="WordArt 4"/>
          <p:cNvSpPr>
            <a:spLocks noChangeArrowheads="1" noChangeShapeType="1"/>
          </p:cNvSpPr>
          <p:nvPr/>
        </p:nvSpPr>
        <p:spPr bwMode="auto">
          <a:xfrm>
            <a:off x="2987675" y="0"/>
            <a:ext cx="2881313" cy="10080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b="1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Writing</a:t>
            </a:r>
            <a:endParaRPr lang="zh-CN" altLang="en-US" sz="3600" b="1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"/>
            <a:ext cx="8610600" cy="6524625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0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Example: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000" b="1" dirty="0">
                <a:latin typeface="Times New Roman" panose="02020603050405020304" pitchFamily="18" charset="0"/>
              </a:rPr>
              <a:t>My favorite kind of music is old music. </a:t>
            </a:r>
            <a:r>
              <a:rPr lang="en-US" sz="3000" b="1" i="1" dirty="0">
                <a:latin typeface="Times New Roman" panose="02020603050405020304" pitchFamily="18" charset="0"/>
              </a:rPr>
              <a:t>I’ll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000" b="1" i="1" dirty="0">
                <a:latin typeface="Times New Roman" panose="02020603050405020304" pitchFamily="18" charset="0"/>
              </a:rPr>
              <a:t>Never Forget My Mom </a:t>
            </a:r>
            <a:r>
              <a:rPr lang="en-US" sz="3000" b="1" dirty="0">
                <a:latin typeface="Times New Roman" panose="02020603050405020304" pitchFamily="18" charset="0"/>
              </a:rPr>
              <a:t>is my favorite song. I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000" b="1" dirty="0">
                <a:latin typeface="Times New Roman" panose="02020603050405020304" pitchFamily="18" charset="0"/>
              </a:rPr>
              <a:t>like it because it is beautiful. The lyrics are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000" b="1" dirty="0">
                <a:latin typeface="Times New Roman" panose="02020603050405020304" pitchFamily="18" charset="0"/>
              </a:rPr>
              <a:t>very great. It was written by Liu </a:t>
            </a:r>
            <a:r>
              <a:rPr lang="en-US" sz="3000" b="1" dirty="0" err="1">
                <a:latin typeface="Times New Roman" panose="02020603050405020304" pitchFamily="18" charset="0"/>
              </a:rPr>
              <a:t>Zheng</a:t>
            </a:r>
            <a:r>
              <a:rPr lang="en-US" sz="3000" b="1" dirty="0"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000" b="1" dirty="0">
                <a:latin typeface="Times New Roman" panose="02020603050405020304" pitchFamily="18" charset="0"/>
              </a:rPr>
              <a:t>Many famous singers like Cheng Lin, Liu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000" b="1" dirty="0">
                <a:latin typeface="Times New Roman" panose="02020603050405020304" pitchFamily="18" charset="0"/>
              </a:rPr>
              <a:t>Hegang, and Tan Jing once sang it. When I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000" b="1" dirty="0">
                <a:latin typeface="Times New Roman" panose="02020603050405020304" pitchFamily="18" charset="0"/>
              </a:rPr>
              <a:t>listened to it, I thought of my mom. The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000" b="1" dirty="0">
                <a:latin typeface="Times New Roman" panose="02020603050405020304" pitchFamily="18" charset="0"/>
              </a:rPr>
              <a:t>mother’s love is the greatest love in the world.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000" b="1" dirty="0">
                <a:latin typeface="Times New Roman" panose="02020603050405020304" pitchFamily="18" charset="0"/>
              </a:rPr>
              <a:t>I was moved by these lyrics. I think you should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000" b="1" dirty="0">
                <a:latin typeface="Times New Roman" panose="02020603050405020304" pitchFamily="18" charset="0"/>
              </a:rPr>
              <a:t>listen to it, because it can help us love our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000" b="1" dirty="0">
                <a:latin typeface="Times New Roman" panose="02020603050405020304" pitchFamily="18" charset="0"/>
              </a:rPr>
              <a:t>mothers more.</a:t>
            </a:r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844675"/>
            <a:ext cx="8064500" cy="1295400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Fill in the blanks with the words in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the box.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609600" y="3487309"/>
            <a:ext cx="7471569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</a:rPr>
              <a:t>plenty of  suppose war  electronic  actor  spare</a:t>
            </a:r>
          </a:p>
        </p:txBody>
      </p:sp>
      <p:sp>
        <p:nvSpPr>
          <p:cNvPr id="82948" name="WordArt 4"/>
          <p:cNvSpPr>
            <a:spLocks noChangeArrowheads="1" noChangeShapeType="1"/>
          </p:cNvSpPr>
          <p:nvPr/>
        </p:nvSpPr>
        <p:spPr bwMode="auto">
          <a:xfrm>
            <a:off x="3203575" y="620713"/>
            <a:ext cx="2881313" cy="10080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b="1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Self Check</a:t>
            </a:r>
            <a:endParaRPr lang="zh-CN" altLang="en-US" sz="3600" b="1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 autoUpdateAnimBg="0"/>
      <p:bldP spid="82947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824</Words>
  <Application>Microsoft Office PowerPoint</Application>
  <PresentationFormat>全屏显示(4:3)</PresentationFormat>
  <Paragraphs>115</Paragraphs>
  <Slides>14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微软雅黑</vt:lpstr>
      <vt:lpstr>Arial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What kind of music or movies do you like best? Make notes in the chart by yourselves.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2023-01-16T20:37:30Z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BD22D091B99B400C9B296522FA222A7A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