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61" r:id="rId3"/>
    <p:sldId id="273" r:id="rId4"/>
    <p:sldId id="274" r:id="rId5"/>
    <p:sldId id="287" r:id="rId6"/>
    <p:sldId id="275" r:id="rId7"/>
    <p:sldId id="276" r:id="rId8"/>
    <p:sldId id="277" r:id="rId9"/>
    <p:sldId id="288" r:id="rId10"/>
    <p:sldId id="278" r:id="rId11"/>
    <p:sldId id="281" r:id="rId12"/>
    <p:sldId id="282" r:id="rId13"/>
    <p:sldId id="290" r:id="rId14"/>
    <p:sldId id="286" r:id="rId15"/>
    <p:sldId id="289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hlink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333300"/>
    <a:srgbClr val="3333FF"/>
    <a:srgbClr val="CC0099"/>
    <a:srgbClr val="FF0000"/>
    <a:srgbClr val="FF6600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2968-3175-4B40-B8B5-95BD19722F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7DBB-8B53-4D73-B7C8-0C6C96429A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07DBB-8B53-4D73-B7C8-0C6C96429A8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CEB2-4B8D-436A-BBB1-88AA424B826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A78C-BA9F-4973-BFEE-2CC8630054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66F9-30E7-4AD6-AA14-90AFC877455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6945-DAFC-43A3-8D03-0A28F2713BB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B028-5057-48A5-BBE5-F500B1F7DF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AA48-93CD-4965-905F-163E8F77E4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CA52-F613-45E4-A9F8-9B9A084FD9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3220-3796-4B38-95D1-59700185184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F31-0190-4623-A496-F132BD72F8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127C-95CB-4B4C-9DBA-AC79610DE97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C503-BC16-4F58-8923-1677DA2B8E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986396F-D407-473F-AE59-15EE1CD2CA24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33521;&#35821;\&#25945;&#23398;&#35774;&#35745;\&#20845;&#24180;&#32423;%20%20&#26032;&#25945;&#26448;\unit%2010%20then%20and%20now\&#35838;&#20214;\U10.wav" TargetMode="External"/><Relationship Id="rId1" Type="http://schemas.microsoft.com/office/2007/relationships/media" Target="file:///F:\&#33521;&#35821;\&#25945;&#23398;&#35774;&#35745;\&#20845;&#24180;&#32423;%20%20&#26032;&#25945;&#26448;\unit%2010%20then%20and%20now\&#35838;&#20214;\U10.wav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 bwMode="auto">
          <a:xfrm>
            <a:off x="66668" y="762073"/>
            <a:ext cx="2214563" cy="1928813"/>
            <a:chOff x="0" y="0"/>
            <a:chExt cx="5486400" cy="4619625"/>
          </a:xfrm>
        </p:grpSpPr>
        <p:sp>
          <p:nvSpPr>
            <p:cNvPr id="2060" name="椭圆 21"/>
            <p:cNvSpPr>
              <a:spLocks noChangeArrowheads="1"/>
            </p:cNvSpPr>
            <p:nvPr/>
          </p:nvSpPr>
          <p:spPr bwMode="auto">
            <a:xfrm>
              <a:off x="3814915" y="1737588"/>
              <a:ext cx="786580" cy="5741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0" hangingPunct="0"/>
              <a:endParaRPr lang="zh-CN" altLang="zh-CN" sz="18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061" name="Group 13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2062" name="矩形 23"/>
              <p:cNvSpPr>
                <a:spLocks noChangeArrowheads="1"/>
              </p:cNvSpPr>
              <p:nvPr/>
            </p:nvSpPr>
            <p:spPr bwMode="auto">
              <a:xfrm>
                <a:off x="2815958" y="1095022"/>
                <a:ext cx="782649" cy="4296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0" hangingPunct="0"/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2063" name="图片 24" descr="幻灯片1_图层 1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9" name="WordArt 23"/>
          <p:cNvSpPr>
            <a:spLocks noChangeArrowheads="1" noChangeShapeType="1"/>
          </p:cNvSpPr>
          <p:nvPr/>
        </p:nvSpPr>
        <p:spPr bwMode="auto">
          <a:xfrm>
            <a:off x="1452562" y="1981238"/>
            <a:ext cx="6243556" cy="168586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Unit </a:t>
            </a:r>
            <a:r>
              <a:rPr lang="en-US" altLang="zh-CN" sz="36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10</a:t>
            </a:r>
          </a:p>
          <a:p>
            <a:pPr algn="ctr"/>
            <a:r>
              <a:rPr lang="en-US" altLang="zh-CN" sz="36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Then </a:t>
            </a:r>
            <a:r>
              <a:rPr lang="en-US" altLang="zh-C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and now</a:t>
            </a:r>
            <a:endParaRPr lang="zh-CN" alt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27095" y="55625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58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58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22"/>
          <p:cNvSpPr txBox="1">
            <a:spLocks noChangeArrowheads="1"/>
          </p:cNvSpPr>
          <p:nvPr/>
        </p:nvSpPr>
        <p:spPr bwMode="auto">
          <a:xfrm>
            <a:off x="152400" y="363538"/>
            <a:ext cx="8763000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      Second, people work in different places. In the village, people worked </a:t>
            </a:r>
            <a:r>
              <a:rPr lang="en-US" altLang="zh-CN" u="sng">
                <a:solidFill>
                  <a:schemeClr val="tx1"/>
                </a:solidFill>
              </a:rPr>
              <a:t>             </a:t>
            </a:r>
            <a:r>
              <a:rPr lang="en-US" altLang="zh-CN">
                <a:solidFill>
                  <a:schemeClr val="tx1"/>
                </a:solidFill>
              </a:rPr>
              <a:t>. But in the city, people work in modern office buildings  and</a:t>
            </a:r>
            <a:r>
              <a:rPr lang="en-US" altLang="zh-CN" u="sng">
                <a:solidFill>
                  <a:schemeClr val="tx1"/>
                </a:solidFill>
              </a:rPr>
              <a:t>                                </a:t>
            </a:r>
            <a:r>
              <a:rPr lang="en-US" altLang="zh-CN">
                <a:solidFill>
                  <a:schemeClr val="tx1"/>
                </a:solidFill>
              </a:rPr>
              <a:t> .</a:t>
            </a:r>
            <a:endParaRPr lang="zh-CN" altLang="en-US">
              <a:solidFill>
                <a:schemeClr val="tx1"/>
              </a:solidFill>
            </a:endParaRPr>
          </a:p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      Third, the schools are different. Ben’s village school was very</a:t>
            </a:r>
            <a:r>
              <a:rPr lang="en-US" altLang="zh-CN" u="sng">
                <a:solidFill>
                  <a:schemeClr val="tx1"/>
                </a:solidFill>
              </a:rPr>
              <a:t>               </a:t>
            </a:r>
            <a:r>
              <a:rPr lang="en-US" altLang="zh-CN">
                <a:solidFill>
                  <a:schemeClr val="tx1"/>
                </a:solidFill>
              </a:rPr>
              <a:t>. There were only</a:t>
            </a:r>
            <a:r>
              <a:rPr lang="en-US" altLang="zh-CN" u="sng">
                <a:solidFill>
                  <a:schemeClr val="tx1"/>
                </a:solidFill>
              </a:rPr>
              <a:t>            </a:t>
            </a:r>
            <a:r>
              <a:rPr lang="en-US" altLang="zh-CN">
                <a:solidFill>
                  <a:schemeClr val="tx1"/>
                </a:solidFill>
              </a:rPr>
              <a:t> pupils in it. But it was                Ben’s home. So Ben went to school </a:t>
            </a:r>
            <a:r>
              <a:rPr lang="en-US" altLang="zh-CN" u="sng">
                <a:solidFill>
                  <a:schemeClr val="tx1"/>
                </a:solidFill>
              </a:rPr>
              <a:t>               </a:t>
            </a:r>
            <a:r>
              <a:rPr lang="en-US" altLang="zh-CN">
                <a:solidFill>
                  <a:schemeClr val="tx1"/>
                </a:solidFill>
              </a:rPr>
              <a:t>. But now ,the city school is very</a:t>
            </a:r>
            <a:r>
              <a:rPr lang="en-US" altLang="zh-CN" u="sng">
                <a:solidFill>
                  <a:schemeClr val="tx1"/>
                </a:solidFill>
              </a:rPr>
              <a:t>                </a:t>
            </a:r>
            <a:r>
              <a:rPr lang="en-US" altLang="zh-CN">
                <a:solidFill>
                  <a:schemeClr val="tx1"/>
                </a:solidFill>
              </a:rPr>
              <a:t>. There are more than </a:t>
            </a:r>
            <a:r>
              <a:rPr lang="en-US" altLang="zh-CN" u="sng">
                <a:solidFill>
                  <a:schemeClr val="tx1"/>
                </a:solidFill>
              </a:rPr>
              <a:t>           </a:t>
            </a:r>
            <a:r>
              <a:rPr lang="en-US" altLang="zh-CN">
                <a:solidFill>
                  <a:schemeClr val="tx1"/>
                </a:solidFill>
              </a:rPr>
              <a:t>pupils in it. But it is</a:t>
            </a:r>
            <a:r>
              <a:rPr lang="en-US" altLang="zh-CN" u="sng">
                <a:solidFill>
                  <a:schemeClr val="tx1"/>
                </a:solidFill>
              </a:rPr>
              <a:t>                           f</a:t>
            </a:r>
            <a:r>
              <a:rPr lang="en-US" altLang="zh-CN">
                <a:solidFill>
                  <a:schemeClr val="tx1"/>
                </a:solidFill>
              </a:rPr>
              <a:t>rom Ben’s home. So Ben </a:t>
            </a:r>
            <a:r>
              <a:rPr lang="en-US" altLang="zh-CN" u="sng">
                <a:solidFill>
                  <a:schemeClr val="tx1"/>
                </a:solidFill>
              </a:rPr>
              <a:t>                          </a:t>
            </a:r>
            <a:r>
              <a:rPr lang="en-US" altLang="zh-CN">
                <a:solidFill>
                  <a:schemeClr val="tx1"/>
                </a:solidFill>
              </a:rPr>
              <a:t>to school every day.</a:t>
            </a:r>
            <a:endParaRPr lang="zh-CN" altLang="en-US">
              <a:solidFill>
                <a:schemeClr val="tx1"/>
              </a:solidFill>
            </a:endParaRPr>
          </a:p>
          <a:p>
            <a:pPr eaLnBrk="1" hangingPunct="1"/>
            <a:endParaRPr lang="zh-CN" altLang="en-US"/>
          </a:p>
        </p:txBody>
      </p:sp>
      <p:cxnSp>
        <p:nvCxnSpPr>
          <p:cNvPr id="11268" name="直接连接符 24"/>
          <p:cNvCxnSpPr>
            <a:cxnSpLocks noChangeShapeType="1"/>
          </p:cNvCxnSpPr>
          <p:nvPr/>
        </p:nvCxnSpPr>
        <p:spPr bwMode="auto">
          <a:xfrm>
            <a:off x="6781800" y="3733800"/>
            <a:ext cx="1676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15000" y="9144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on farms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0" y="1828800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department stores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0" y="27432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small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295400" y="32766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150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858000" y="32766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nearby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781800" y="37338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on foot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00800" y="42672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big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419600" y="47244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1000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600200" y="52578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far away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24000" y="57150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takes a bus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/>
          <p:nvPr/>
        </p:nvGrpSpPr>
        <p:grpSpPr bwMode="auto">
          <a:xfrm>
            <a:off x="152400" y="0"/>
            <a:ext cx="8610600" cy="1524000"/>
            <a:chOff x="0" y="0"/>
            <a:chExt cx="4821" cy="960"/>
          </a:xfrm>
        </p:grpSpPr>
        <p:pic>
          <p:nvPicPr>
            <p:cNvPr id="12296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4389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Listen and choose “T” or “F”.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381000" y="1828800"/>
            <a:ext cx="8153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1. I lived in a small house before. (        )</a:t>
            </a:r>
          </a:p>
          <a:p>
            <a:pPr eaLnBrk="1" hangingPunct="1"/>
            <a:endParaRPr lang="zh-CN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2. There was a car in my house 20 years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   ago.  (           )</a:t>
            </a:r>
          </a:p>
          <a:p>
            <a:pPr eaLnBrk="1" hangingPunct="1"/>
            <a:endParaRPr lang="zh-CN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3. I played computer games every 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   weekend 20 years ago. (           )</a:t>
            </a:r>
            <a:endParaRPr lang="zh-CN" altLang="en-US" dirty="0">
              <a:solidFill>
                <a:schemeClr val="tx1"/>
              </a:solidFill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86600" y="1905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3429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F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43600" y="48006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F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3"/>
          <p:cNvGrpSpPr/>
          <p:nvPr/>
        </p:nvGrpSpPr>
        <p:grpSpPr bwMode="auto">
          <a:xfrm>
            <a:off x="152400" y="0"/>
            <a:ext cx="3276600" cy="914400"/>
            <a:chOff x="0" y="0"/>
            <a:chExt cx="2304" cy="960"/>
          </a:xfrm>
        </p:grpSpPr>
        <p:pic>
          <p:nvPicPr>
            <p:cNvPr id="13333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4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1872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Listen read.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228600" y="990600"/>
            <a:ext cx="8686800" cy="4832092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     Twenty years ago, I was a little girl and I lived in a small house with my parents. I studies at a small school. There were only 200pupils in my school. We didn’t have any cars or computers. There was only a motorbike in my family. I kept a lovely cat before. I played with the cat every day.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      But now, I am pretty and tall. I live in a big house with my husband and daughter. I work at a school, I like the lovely pupils. We have a car and 2 computers at home now, so every weekend I play computer games. But I don’t keep a cat any more.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4343400" y="1447800"/>
            <a:ext cx="2438400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>
            <a:off x="304800" y="1905000"/>
            <a:ext cx="2590800" cy="1588"/>
          </a:xfrm>
          <a:prstGeom prst="line">
            <a:avLst/>
          </a:prstGeom>
          <a:noFill/>
          <a:ln w="28575" algn="ctr">
            <a:solidFill>
              <a:srgbClr val="CC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>
            <a:off x="7772400" y="1447800"/>
            <a:ext cx="762000" cy="1588"/>
          </a:xfrm>
          <a:prstGeom prst="line">
            <a:avLst/>
          </a:prstGeom>
          <a:noFill/>
          <a:ln w="28575" algn="ctr">
            <a:solidFill>
              <a:srgbClr val="CC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>
            <a:off x="3886200" y="1905000"/>
            <a:ext cx="1752600" cy="1588"/>
          </a:xfrm>
          <a:prstGeom prst="line">
            <a:avLst/>
          </a:prstGeom>
          <a:noFill/>
          <a:ln w="28575" algn="ctr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2209800" y="2743200"/>
            <a:ext cx="3276600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457200" y="3200400"/>
            <a:ext cx="6248400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381000" y="3581400"/>
            <a:ext cx="2743200" cy="1588"/>
          </a:xfrm>
          <a:prstGeom prst="line">
            <a:avLst/>
          </a:prstGeom>
          <a:noFill/>
          <a:ln w="28575" algn="ctr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>
            <a:off x="2819400" y="4038600"/>
            <a:ext cx="2743200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6172200" y="4038600"/>
            <a:ext cx="1905000" cy="1588"/>
          </a:xfrm>
          <a:prstGeom prst="line">
            <a:avLst/>
          </a:prstGeom>
          <a:noFill/>
          <a:ln w="28575" algn="ctr">
            <a:solidFill>
              <a:srgbClr val="CC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直接连接符 31"/>
          <p:cNvCxnSpPr>
            <a:cxnSpLocks noChangeShapeType="1"/>
          </p:cNvCxnSpPr>
          <p:nvPr/>
        </p:nvCxnSpPr>
        <p:spPr bwMode="auto">
          <a:xfrm>
            <a:off x="228600" y="4419600"/>
            <a:ext cx="1143000" cy="1588"/>
          </a:xfrm>
          <a:prstGeom prst="line">
            <a:avLst/>
          </a:prstGeom>
          <a:noFill/>
          <a:ln w="28575" algn="ctr">
            <a:solidFill>
              <a:srgbClr val="CC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34"/>
          <p:cNvCxnSpPr>
            <a:cxnSpLocks noChangeShapeType="1"/>
          </p:cNvCxnSpPr>
          <p:nvPr/>
        </p:nvCxnSpPr>
        <p:spPr bwMode="auto">
          <a:xfrm>
            <a:off x="2209800" y="4419600"/>
            <a:ext cx="3962400" cy="1588"/>
          </a:xfrm>
          <a:prstGeom prst="line">
            <a:avLst/>
          </a:prstGeom>
          <a:noFill/>
          <a:ln w="28575" algn="ctr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连接符 36"/>
          <p:cNvCxnSpPr>
            <a:cxnSpLocks noChangeShapeType="1"/>
          </p:cNvCxnSpPr>
          <p:nvPr/>
        </p:nvCxnSpPr>
        <p:spPr bwMode="auto">
          <a:xfrm>
            <a:off x="6172200" y="1905000"/>
            <a:ext cx="1828800" cy="1588"/>
          </a:xfrm>
          <a:prstGeom prst="line">
            <a:avLst/>
          </a:prstGeom>
          <a:noFill/>
          <a:ln w="28575" algn="ctr">
            <a:solidFill>
              <a:srgbClr val="33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6934200" y="4419600"/>
            <a:ext cx="1676400" cy="1588"/>
          </a:xfrm>
          <a:prstGeom prst="line">
            <a:avLst/>
          </a:prstGeom>
          <a:noFill/>
          <a:ln w="28575" algn="ctr">
            <a:solidFill>
              <a:srgbClr val="33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直接连接符 40"/>
          <p:cNvCxnSpPr>
            <a:cxnSpLocks noChangeShapeType="1"/>
          </p:cNvCxnSpPr>
          <p:nvPr/>
        </p:nvCxnSpPr>
        <p:spPr bwMode="auto">
          <a:xfrm>
            <a:off x="5791200" y="4876800"/>
            <a:ext cx="2057400" cy="1588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接连接符 43"/>
          <p:cNvCxnSpPr>
            <a:cxnSpLocks noChangeShapeType="1"/>
          </p:cNvCxnSpPr>
          <p:nvPr/>
        </p:nvCxnSpPr>
        <p:spPr bwMode="auto">
          <a:xfrm>
            <a:off x="3886200" y="5791200"/>
            <a:ext cx="2971800" cy="1588"/>
          </a:xfrm>
          <a:prstGeom prst="line">
            <a:avLst/>
          </a:prstGeom>
          <a:noFill/>
          <a:ln w="28575" algn="ctr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直接连接符 45"/>
          <p:cNvCxnSpPr>
            <a:cxnSpLocks noChangeShapeType="1"/>
          </p:cNvCxnSpPr>
          <p:nvPr/>
        </p:nvCxnSpPr>
        <p:spPr bwMode="auto">
          <a:xfrm>
            <a:off x="381000" y="2362200"/>
            <a:ext cx="1828800" cy="1588"/>
          </a:xfrm>
          <a:prstGeom prst="line">
            <a:avLst/>
          </a:prstGeom>
          <a:noFill/>
          <a:ln w="28575" algn="ctr">
            <a:solidFill>
              <a:srgbClr val="33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04800" y="457200"/>
            <a:ext cx="86106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              The changes in my life</a:t>
            </a:r>
          </a:p>
          <a:p>
            <a:pPr eaLnBrk="1" hangingPunct="1"/>
            <a:endParaRPr lang="en-US" altLang="zh-CN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u="sng">
                <a:solidFill>
                  <a:schemeClr val="tx1"/>
                </a:solidFill>
              </a:rPr>
              <a:t>             </a:t>
            </a:r>
            <a:r>
              <a:rPr lang="en-US" altLang="zh-CN">
                <a:solidFill>
                  <a:schemeClr val="tx1"/>
                </a:solidFill>
              </a:rPr>
              <a:t> years ago, I was</a:t>
            </a:r>
            <a:r>
              <a:rPr lang="en-US" altLang="zh-CN" u="sng">
                <a:solidFill>
                  <a:schemeClr val="tx1"/>
                </a:solidFill>
              </a:rPr>
              <a:t>                      </a:t>
            </a:r>
            <a:r>
              <a:rPr lang="en-US" altLang="zh-CN">
                <a:solidFill>
                  <a:schemeClr val="tx1"/>
                </a:solidFill>
              </a:rPr>
              <a:t>and I lived in</a:t>
            </a:r>
            <a:r>
              <a:rPr lang="en-US" altLang="zh-CN" u="sng">
                <a:solidFill>
                  <a:schemeClr val="tx1"/>
                </a:solidFill>
              </a:rPr>
              <a:t>                               </a:t>
            </a:r>
            <a:r>
              <a:rPr lang="en-US" altLang="zh-CN">
                <a:solidFill>
                  <a:schemeClr val="tx1"/>
                </a:solidFill>
              </a:rPr>
              <a:t>.My father was</a:t>
            </a:r>
          </a:p>
          <a:p>
            <a:pPr eaLnBrk="1" hangingPunct="1"/>
            <a:r>
              <a:rPr lang="en-US" altLang="zh-CN" u="sng">
                <a:solidFill>
                  <a:schemeClr val="tx1"/>
                </a:solidFill>
              </a:rPr>
              <a:t>                                      </a:t>
            </a:r>
            <a:r>
              <a:rPr lang="en-US" altLang="zh-CN">
                <a:solidFill>
                  <a:schemeClr val="tx1"/>
                </a:solidFill>
              </a:rPr>
              <a:t> and my mother was</a:t>
            </a:r>
            <a:r>
              <a:rPr lang="en-US" altLang="zh-CN" u="sng">
                <a:solidFill>
                  <a:schemeClr val="tx1"/>
                </a:solidFill>
              </a:rPr>
              <a:t>       </a:t>
            </a:r>
          </a:p>
          <a:p>
            <a:pPr eaLnBrk="1" hangingPunct="1"/>
            <a:r>
              <a:rPr lang="en-US" altLang="zh-CN" u="sng">
                <a:solidFill>
                  <a:schemeClr val="tx1"/>
                </a:solidFill>
              </a:rPr>
              <a:t>                          </a:t>
            </a:r>
            <a:r>
              <a:rPr lang="en-US" altLang="zh-CN">
                <a:solidFill>
                  <a:schemeClr val="tx1"/>
                </a:solidFill>
              </a:rPr>
              <a:t> . My school was </a:t>
            </a:r>
            <a:r>
              <a:rPr lang="en-US" altLang="zh-CN" u="sng">
                <a:solidFill>
                  <a:schemeClr val="tx1"/>
                </a:solidFill>
              </a:rPr>
              <a:t>                .  </a:t>
            </a:r>
            <a:r>
              <a:rPr lang="en-US" altLang="zh-CN">
                <a:solidFill>
                  <a:schemeClr val="tx1"/>
                </a:solidFill>
              </a:rPr>
              <a:t>          </a:t>
            </a:r>
          </a:p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I liked</a:t>
            </a:r>
            <a:r>
              <a:rPr lang="en-US" altLang="zh-CN" u="sng">
                <a:solidFill>
                  <a:schemeClr val="tx1"/>
                </a:solidFill>
              </a:rPr>
              <a:t>                                                          </a:t>
            </a:r>
            <a:r>
              <a:rPr lang="en-US" altLang="zh-CN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I</a:t>
            </a:r>
            <a:r>
              <a:rPr lang="en-US" altLang="zh-CN" u="sng">
                <a:solidFill>
                  <a:schemeClr val="tx1"/>
                </a:solidFill>
              </a:rPr>
              <a:t>                                                                  .</a:t>
            </a:r>
            <a:r>
              <a:rPr lang="en-US" altLang="zh-CN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But now, I am </a:t>
            </a:r>
            <a:r>
              <a:rPr lang="en-US" altLang="zh-CN" u="sng">
                <a:solidFill>
                  <a:schemeClr val="tx1"/>
                </a:solidFill>
              </a:rPr>
              <a:t>                                              </a:t>
            </a:r>
            <a:r>
              <a:rPr lang="en-US" altLang="zh-CN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altLang="zh-CN">
              <a:solidFill>
                <a:schemeClr val="tx1"/>
              </a:solidFill>
            </a:endParaRPr>
          </a:p>
          <a:p>
            <a:pPr eaLnBrk="1" hangingPunct="1"/>
            <a:endParaRPr lang="en-US" altLang="zh-CN">
              <a:solidFill>
                <a:schemeClr val="tx1"/>
              </a:solidFill>
            </a:endParaRPr>
          </a:p>
          <a:p>
            <a:pPr eaLnBrk="1" hangingPunct="1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4340" name="直接连接符 6"/>
          <p:cNvCxnSpPr>
            <a:cxnSpLocks noChangeShapeType="1"/>
          </p:cNvCxnSpPr>
          <p:nvPr/>
        </p:nvCxnSpPr>
        <p:spPr bwMode="auto">
          <a:xfrm>
            <a:off x="457200" y="5410200"/>
            <a:ext cx="8229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直接连接符 7"/>
          <p:cNvCxnSpPr>
            <a:cxnSpLocks noChangeShapeType="1"/>
          </p:cNvCxnSpPr>
          <p:nvPr/>
        </p:nvCxnSpPr>
        <p:spPr bwMode="auto">
          <a:xfrm>
            <a:off x="381000" y="6019800"/>
            <a:ext cx="8229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椭圆 3"/>
          <p:cNvSpPr>
            <a:spLocks noChangeArrowheads="1"/>
          </p:cNvSpPr>
          <p:nvPr/>
        </p:nvSpPr>
        <p:spPr bwMode="auto">
          <a:xfrm>
            <a:off x="304800" y="1828800"/>
            <a:ext cx="26670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676400" y="457200"/>
            <a:ext cx="236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living place</a:t>
            </a:r>
          </a:p>
          <a:p>
            <a:pPr eaLnBrk="1" hangingPunct="1"/>
            <a:r>
              <a:rPr lang="zh-CN" altLang="en-US" sz="2400">
                <a:solidFill>
                  <a:schemeClr val="tx1"/>
                </a:solidFill>
              </a:rPr>
              <a:t>       住处</a:t>
            </a:r>
          </a:p>
        </p:txBody>
      </p:sp>
      <p:sp>
        <p:nvSpPr>
          <p:cNvPr id="16388" name="椭圆 5"/>
          <p:cNvSpPr>
            <a:spLocks noChangeArrowheads="1"/>
          </p:cNvSpPr>
          <p:nvPr/>
        </p:nvSpPr>
        <p:spPr bwMode="auto">
          <a:xfrm>
            <a:off x="1447800" y="304800"/>
            <a:ext cx="26670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椭圆 6"/>
          <p:cNvSpPr>
            <a:spLocks noChangeArrowheads="1"/>
          </p:cNvSpPr>
          <p:nvPr/>
        </p:nvSpPr>
        <p:spPr bwMode="auto">
          <a:xfrm>
            <a:off x="152400" y="4495800"/>
            <a:ext cx="34290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椭圆 7"/>
          <p:cNvSpPr>
            <a:spLocks noChangeArrowheads="1"/>
          </p:cNvSpPr>
          <p:nvPr/>
        </p:nvSpPr>
        <p:spPr bwMode="auto">
          <a:xfrm>
            <a:off x="6781800" y="1676400"/>
            <a:ext cx="19812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椭圆 9"/>
          <p:cNvSpPr>
            <a:spLocks noChangeArrowheads="1"/>
          </p:cNvSpPr>
          <p:nvPr/>
        </p:nvSpPr>
        <p:spPr bwMode="auto">
          <a:xfrm>
            <a:off x="3810000" y="4876800"/>
            <a:ext cx="19812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椭圆 11"/>
          <p:cNvSpPr>
            <a:spLocks noChangeArrowheads="1"/>
          </p:cNvSpPr>
          <p:nvPr/>
        </p:nvSpPr>
        <p:spPr bwMode="auto">
          <a:xfrm>
            <a:off x="3581400" y="2819400"/>
            <a:ext cx="19812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椭圆 12"/>
          <p:cNvSpPr>
            <a:spLocks noChangeArrowheads="1"/>
          </p:cNvSpPr>
          <p:nvPr/>
        </p:nvSpPr>
        <p:spPr bwMode="auto">
          <a:xfrm>
            <a:off x="6096000" y="3352800"/>
            <a:ext cx="2590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3810000" y="30480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My life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395" name="TextBox 20"/>
          <p:cNvSpPr txBox="1">
            <a:spLocks noChangeArrowheads="1"/>
          </p:cNvSpPr>
          <p:nvPr/>
        </p:nvSpPr>
        <p:spPr bwMode="auto">
          <a:xfrm>
            <a:off x="6324600" y="3352800"/>
            <a:ext cx="236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transports</a:t>
            </a:r>
          </a:p>
          <a:p>
            <a:pPr eaLnBrk="1" hangingPunct="1"/>
            <a:r>
              <a:rPr lang="zh-CN" altLang="en-US" sz="2400">
                <a:solidFill>
                  <a:schemeClr val="tx1"/>
                </a:solidFill>
              </a:rPr>
              <a:t>      交通工具</a:t>
            </a:r>
          </a:p>
        </p:txBody>
      </p:sp>
      <p:sp>
        <p:nvSpPr>
          <p:cNvPr id="16396" name="TextBox 21"/>
          <p:cNvSpPr txBox="1">
            <a:spLocks noChangeArrowheads="1"/>
          </p:cNvSpPr>
          <p:nvPr/>
        </p:nvSpPr>
        <p:spPr bwMode="auto">
          <a:xfrm>
            <a:off x="6934200" y="19812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pet </a:t>
            </a:r>
            <a:r>
              <a:rPr lang="zh-CN" altLang="en-US" sz="2400">
                <a:solidFill>
                  <a:schemeClr val="tx1"/>
                </a:solidFill>
              </a:rPr>
              <a:t>宠物</a:t>
            </a:r>
          </a:p>
        </p:txBody>
      </p:sp>
      <p:sp>
        <p:nvSpPr>
          <p:cNvPr id="16397" name="TextBox 22"/>
          <p:cNvSpPr txBox="1">
            <a:spLocks noChangeArrowheads="1"/>
          </p:cNvSpPr>
          <p:nvPr/>
        </p:nvSpPr>
        <p:spPr bwMode="auto">
          <a:xfrm>
            <a:off x="457200" y="1905000"/>
            <a:ext cx="236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appearance</a:t>
            </a:r>
          </a:p>
          <a:p>
            <a:pPr eaLnBrk="1" hangingPunct="1"/>
            <a:r>
              <a:rPr lang="zh-CN" altLang="en-US" sz="2400">
                <a:solidFill>
                  <a:schemeClr val="tx1"/>
                </a:solidFill>
              </a:rPr>
              <a:t>      外貌</a:t>
            </a:r>
          </a:p>
        </p:txBody>
      </p:sp>
      <p:sp>
        <p:nvSpPr>
          <p:cNvPr id="16398" name="TextBox 23"/>
          <p:cNvSpPr txBox="1">
            <a:spLocks noChangeArrowheads="1"/>
          </p:cNvSpPr>
          <p:nvPr/>
        </p:nvSpPr>
        <p:spPr bwMode="auto">
          <a:xfrm>
            <a:off x="457200" y="4572000"/>
            <a:ext cx="3124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family member</a:t>
            </a:r>
          </a:p>
          <a:p>
            <a:pPr eaLnBrk="1" hangingPunct="1"/>
            <a:r>
              <a:rPr lang="zh-CN" altLang="en-US" sz="2400">
                <a:solidFill>
                  <a:schemeClr val="tx1"/>
                </a:solidFill>
              </a:rPr>
              <a:t>      家庭成员</a:t>
            </a:r>
          </a:p>
        </p:txBody>
      </p:sp>
      <p:sp>
        <p:nvSpPr>
          <p:cNvPr id="16399" name="TextBox 24"/>
          <p:cNvSpPr txBox="1">
            <a:spLocks noChangeArrowheads="1"/>
          </p:cNvSpPr>
          <p:nvPr/>
        </p:nvSpPr>
        <p:spPr bwMode="auto">
          <a:xfrm>
            <a:off x="4114800" y="4876800"/>
            <a:ext cx="236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school</a:t>
            </a:r>
          </a:p>
          <a:p>
            <a:pPr eaLnBrk="1" hangingPunct="1"/>
            <a:r>
              <a:rPr lang="zh-CN" altLang="en-US" sz="2400">
                <a:solidFill>
                  <a:schemeClr val="tx1"/>
                </a:solidFill>
              </a:rPr>
              <a:t>       学校</a:t>
            </a:r>
          </a:p>
        </p:txBody>
      </p:sp>
      <p:cxnSp>
        <p:nvCxnSpPr>
          <p:cNvPr id="16400" name="直接箭头连接符 17"/>
          <p:cNvCxnSpPr>
            <a:cxnSpLocks noChangeShapeType="1"/>
          </p:cNvCxnSpPr>
          <p:nvPr/>
        </p:nvCxnSpPr>
        <p:spPr bwMode="auto">
          <a:xfrm rot="16200000" flipV="1">
            <a:off x="3429000" y="1828800"/>
            <a:ext cx="14478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直接箭头连接符 18"/>
          <p:cNvCxnSpPr>
            <a:cxnSpLocks noChangeShapeType="1"/>
          </p:cNvCxnSpPr>
          <p:nvPr/>
        </p:nvCxnSpPr>
        <p:spPr bwMode="auto">
          <a:xfrm rot="10800000" flipV="1">
            <a:off x="2590800" y="3733800"/>
            <a:ext cx="11430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直接箭头连接符 19"/>
          <p:cNvCxnSpPr>
            <a:cxnSpLocks noChangeShapeType="1"/>
          </p:cNvCxnSpPr>
          <p:nvPr/>
        </p:nvCxnSpPr>
        <p:spPr bwMode="auto">
          <a:xfrm rot="16200000" flipV="1">
            <a:off x="3191669" y="2447131"/>
            <a:ext cx="384175" cy="671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直接箭头连接符 20"/>
          <p:cNvCxnSpPr>
            <a:cxnSpLocks noChangeShapeType="1"/>
          </p:cNvCxnSpPr>
          <p:nvPr/>
        </p:nvCxnSpPr>
        <p:spPr bwMode="auto">
          <a:xfrm>
            <a:off x="5562600" y="35052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4" name="直接箭头连接符 21"/>
          <p:cNvCxnSpPr>
            <a:cxnSpLocks noChangeShapeType="1"/>
          </p:cNvCxnSpPr>
          <p:nvPr/>
        </p:nvCxnSpPr>
        <p:spPr bwMode="auto">
          <a:xfrm flipV="1">
            <a:off x="5334000" y="2133600"/>
            <a:ext cx="1371600" cy="914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5" name="直接箭头连接符 31"/>
          <p:cNvCxnSpPr>
            <a:cxnSpLocks noChangeShapeType="1"/>
            <a:endCxn id="16391" idx="0"/>
          </p:cNvCxnSpPr>
          <p:nvPr/>
        </p:nvCxnSpPr>
        <p:spPr bwMode="auto">
          <a:xfrm rot="16200000" flipH="1">
            <a:off x="4229100" y="4305300"/>
            <a:ext cx="914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6" name="TextBox 33"/>
          <p:cNvSpPr txBox="1">
            <a:spLocks noChangeArrowheads="1"/>
          </p:cNvSpPr>
          <p:nvPr/>
        </p:nvSpPr>
        <p:spPr bwMode="auto">
          <a:xfrm>
            <a:off x="381000" y="2971800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I was…before, but now I am…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16407" name="TextBox 34"/>
          <p:cNvSpPr txBox="1">
            <a:spLocks noChangeArrowheads="1"/>
          </p:cNvSpPr>
          <p:nvPr/>
        </p:nvSpPr>
        <p:spPr bwMode="auto">
          <a:xfrm>
            <a:off x="4114800" y="4572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I lived in…but now…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16408" name="TextBox 35"/>
          <p:cNvSpPr txBox="1">
            <a:spLocks noChangeArrowheads="1"/>
          </p:cNvSpPr>
          <p:nvPr/>
        </p:nvSpPr>
        <p:spPr bwMode="auto">
          <a:xfrm>
            <a:off x="6019800" y="1066800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I kept a …before , but now…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16409" name="TextBox 36"/>
          <p:cNvSpPr txBox="1">
            <a:spLocks noChangeArrowheads="1"/>
          </p:cNvSpPr>
          <p:nvPr/>
        </p:nvSpPr>
        <p:spPr bwMode="auto">
          <a:xfrm>
            <a:off x="5638800" y="4419600"/>
            <a:ext cx="312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We didn’t have…</a:t>
            </a:r>
          </a:p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We have… we don’t have..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16410" name="TextBox 37"/>
          <p:cNvSpPr txBox="1">
            <a:spLocks noChangeArrowheads="1"/>
          </p:cNvSpPr>
          <p:nvPr/>
        </p:nvSpPr>
        <p:spPr bwMode="auto">
          <a:xfrm>
            <a:off x="4343400" y="58674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tx1"/>
                </a:solidFill>
              </a:rPr>
              <a:t>It was…before , but now it is</a:t>
            </a:r>
            <a:r>
              <a:rPr lang="en-US" altLang="zh-CN" sz="2000" dirty="0" smtClean="0">
                <a:solidFill>
                  <a:schemeClr val="tx1"/>
                </a:solidFill>
              </a:rPr>
              <a:t>…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411" name="TextBox 38"/>
          <p:cNvSpPr txBox="1">
            <a:spLocks noChangeArrowheads="1"/>
          </p:cNvSpPr>
          <p:nvPr/>
        </p:nvSpPr>
        <p:spPr bwMode="auto">
          <a:xfrm>
            <a:off x="381000" y="5638800"/>
            <a:ext cx="396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chemeClr val="tx1"/>
                </a:solidFill>
              </a:rPr>
              <a:t>My father/mother was …before , but now he/she…</a:t>
            </a:r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9200" y="2133600"/>
            <a:ext cx="6781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600">
                <a:solidFill>
                  <a:srgbClr val="FF0000"/>
                </a:solidFill>
                <a:latin typeface="Broadway" panose="04040905080B02020502" pitchFamily="82" charset="0"/>
              </a:rPr>
              <a:t>That’s all !   Thank you!</a:t>
            </a:r>
            <a:endParaRPr lang="zh-CN" altLang="en-US" sz="6600">
              <a:solidFill>
                <a:srgbClr val="FF0000"/>
              </a:solidFill>
              <a:latin typeface="Broadway" panose="04040905080B020205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/>
          <p:nvPr/>
        </p:nvGrpSpPr>
        <p:grpSpPr bwMode="auto">
          <a:xfrm>
            <a:off x="228600" y="381000"/>
            <a:ext cx="4038600" cy="1524000"/>
            <a:chOff x="0" y="0"/>
            <a:chExt cx="2261" cy="960"/>
          </a:xfrm>
        </p:grpSpPr>
        <p:pic>
          <p:nvPicPr>
            <p:cNvPr id="3077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1829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Learning aims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228600" y="2438400"/>
            <a:ext cx="8686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1.</a:t>
            </a:r>
            <a:r>
              <a:rPr lang="zh-CN" altLang="en-US" dirty="0">
                <a:solidFill>
                  <a:schemeClr val="tx1"/>
                </a:solidFill>
              </a:rPr>
              <a:t>我能听懂课文内容，并回答问题。</a:t>
            </a:r>
            <a:r>
              <a:rPr lang="en-US" altLang="zh-CN" dirty="0">
                <a:solidFill>
                  <a:schemeClr val="tx1"/>
                </a:solidFill>
              </a:rPr>
              <a:t>【Task 1】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2.</a:t>
            </a:r>
            <a:r>
              <a:rPr lang="zh-CN" altLang="en-US" dirty="0">
                <a:solidFill>
                  <a:schemeClr val="tx1"/>
                </a:solidFill>
              </a:rPr>
              <a:t>我能在课文中划出问题的答案。</a:t>
            </a:r>
            <a:r>
              <a:rPr lang="en-US" altLang="zh-CN" dirty="0">
                <a:solidFill>
                  <a:schemeClr val="tx1"/>
                </a:solidFill>
              </a:rPr>
              <a:t>【Task 2】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3.</a:t>
            </a:r>
            <a:r>
              <a:rPr lang="zh-CN" altLang="en-US" dirty="0">
                <a:solidFill>
                  <a:schemeClr val="tx1"/>
                </a:solidFill>
              </a:rPr>
              <a:t>我能复述课文的内容。</a:t>
            </a:r>
            <a:r>
              <a:rPr lang="en-US" altLang="zh-CN" dirty="0">
                <a:solidFill>
                  <a:schemeClr val="tx1"/>
                </a:solidFill>
              </a:rPr>
              <a:t>【Task 3】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4.</a:t>
            </a:r>
            <a:r>
              <a:rPr lang="zh-CN" altLang="en-US" dirty="0">
                <a:solidFill>
                  <a:schemeClr val="tx1"/>
                </a:solidFill>
              </a:rPr>
              <a:t>我能运用本课学习的句型，说说我生活中</a:t>
            </a:r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  </a:t>
            </a:r>
            <a:r>
              <a:rPr lang="zh-CN" altLang="en-US" dirty="0">
                <a:solidFill>
                  <a:schemeClr val="tx1"/>
                </a:solidFill>
              </a:rPr>
              <a:t>的一些变化。</a:t>
            </a:r>
            <a:r>
              <a:rPr lang="en-US" altLang="zh-CN" dirty="0">
                <a:solidFill>
                  <a:schemeClr val="tx1"/>
                </a:solidFill>
              </a:rPr>
              <a:t>【Task 4】 【Task 5】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/>
          <p:nvPr/>
        </p:nvGrpSpPr>
        <p:grpSpPr bwMode="auto">
          <a:xfrm>
            <a:off x="152400" y="0"/>
            <a:ext cx="3495675" cy="1524000"/>
            <a:chOff x="0" y="0"/>
            <a:chExt cx="1957" cy="960"/>
          </a:xfrm>
        </p:grpSpPr>
        <p:pic>
          <p:nvPicPr>
            <p:cNvPr id="4115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6" name="AutoShape 5"/>
            <p:cNvSpPr>
              <a:spLocks noChangeArrowheads="1"/>
            </p:cNvSpPr>
            <p:nvPr/>
          </p:nvSpPr>
          <p:spPr bwMode="auto">
            <a:xfrm>
              <a:off x="469" y="0"/>
              <a:ext cx="1488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Let’s check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457200" y="2057400"/>
            <a:ext cx="8077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is</a:t>
            </a:r>
            <a:r>
              <a:rPr lang="en-US" altLang="zh-CN" u="sng" dirty="0">
                <a:solidFill>
                  <a:schemeClr val="tx1"/>
                </a:solidFill>
              </a:rPr>
              <a:t>          </a:t>
            </a:r>
            <a:r>
              <a:rPr lang="en-US" altLang="zh-CN" dirty="0">
                <a:solidFill>
                  <a:schemeClr val="tx1"/>
                </a:solidFill>
              </a:rPr>
              <a:t> are</a:t>
            </a:r>
            <a:r>
              <a:rPr lang="en-US" altLang="zh-CN" u="sng" dirty="0">
                <a:solidFill>
                  <a:schemeClr val="tx1"/>
                </a:solidFill>
              </a:rPr>
              <a:t>          </a:t>
            </a:r>
            <a:r>
              <a:rPr lang="en-US" altLang="zh-CN" dirty="0">
                <a:solidFill>
                  <a:schemeClr val="tx1"/>
                </a:solidFill>
              </a:rPr>
              <a:t>  live  </a:t>
            </a:r>
            <a:r>
              <a:rPr lang="en-US" altLang="zh-CN" u="sng" dirty="0">
                <a:solidFill>
                  <a:schemeClr val="tx1"/>
                </a:solidFill>
              </a:rPr>
              <a:t>         </a:t>
            </a:r>
            <a:r>
              <a:rPr lang="en-US" altLang="zh-CN" dirty="0">
                <a:solidFill>
                  <a:schemeClr val="tx1"/>
                </a:solidFill>
              </a:rPr>
              <a:t> work</a:t>
            </a:r>
            <a:r>
              <a:rPr lang="en-US" altLang="zh-CN" u="sng" dirty="0">
                <a:solidFill>
                  <a:schemeClr val="tx1"/>
                </a:solidFill>
              </a:rPr>
              <a:t>   </a:t>
            </a:r>
          </a:p>
          <a:p>
            <a:pPr eaLnBrk="1" hangingPunct="1"/>
            <a:r>
              <a:rPr lang="en-US" altLang="zh-CN" u="sng" dirty="0">
                <a:solidFill>
                  <a:schemeClr val="tx1"/>
                </a:solidFill>
              </a:rPr>
              <a:t>             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have</a:t>
            </a:r>
            <a:r>
              <a:rPr lang="en-US" altLang="zh-CN" u="sng" dirty="0">
                <a:solidFill>
                  <a:schemeClr val="tx1"/>
                </a:solidFill>
              </a:rPr>
              <a:t>          </a:t>
            </a:r>
            <a:r>
              <a:rPr lang="en-US" altLang="zh-CN" dirty="0">
                <a:solidFill>
                  <a:schemeClr val="tx1"/>
                </a:solidFill>
              </a:rPr>
              <a:t> has</a:t>
            </a:r>
            <a:r>
              <a:rPr lang="en-US" altLang="zh-CN" u="sng" dirty="0">
                <a:solidFill>
                  <a:schemeClr val="tx1"/>
                </a:solidFill>
              </a:rPr>
              <a:t>        </a:t>
            </a:r>
            <a:r>
              <a:rPr lang="en-US" altLang="zh-CN" dirty="0">
                <a:solidFill>
                  <a:schemeClr val="tx1"/>
                </a:solidFill>
              </a:rPr>
              <a:t>  go</a:t>
            </a:r>
            <a:r>
              <a:rPr lang="en-US" altLang="zh-CN" u="sng" dirty="0">
                <a:solidFill>
                  <a:schemeClr val="tx1"/>
                </a:solidFill>
              </a:rPr>
              <a:t>          </a:t>
            </a:r>
            <a:r>
              <a:rPr lang="en-US" altLang="zh-CN" dirty="0">
                <a:solidFill>
                  <a:schemeClr val="tx1"/>
                </a:solidFill>
              </a:rPr>
              <a:t> take</a:t>
            </a:r>
            <a:r>
              <a:rPr lang="en-US" altLang="zh-CN" u="sng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altLang="zh-CN" u="sng" dirty="0">
                <a:solidFill>
                  <a:schemeClr val="tx1"/>
                </a:solidFill>
              </a:rPr>
              <a:t>     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eat</a:t>
            </a:r>
            <a:r>
              <a:rPr lang="en-US" altLang="zh-CN" u="sng" dirty="0">
                <a:solidFill>
                  <a:schemeClr val="tx1"/>
                </a:solidFill>
              </a:rPr>
              <a:t>        </a:t>
            </a:r>
            <a:r>
              <a:rPr lang="en-US" altLang="zh-CN" dirty="0">
                <a:solidFill>
                  <a:schemeClr val="tx1"/>
                </a:solidFill>
              </a:rPr>
              <a:t>   play</a:t>
            </a:r>
            <a:r>
              <a:rPr lang="en-US" altLang="zh-CN" u="sng" dirty="0">
                <a:solidFill>
                  <a:schemeClr val="tx1"/>
                </a:solidFill>
              </a:rPr>
              <a:t>         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101" name="直接连接符 7"/>
          <p:cNvCxnSpPr>
            <a:cxnSpLocks noChangeShapeType="1"/>
          </p:cNvCxnSpPr>
          <p:nvPr/>
        </p:nvCxnSpPr>
        <p:spPr bwMode="auto">
          <a:xfrm>
            <a:off x="7696200" y="2514600"/>
            <a:ext cx="1143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" name="直接连接符 8"/>
          <p:cNvCxnSpPr>
            <a:cxnSpLocks noChangeShapeType="1"/>
          </p:cNvCxnSpPr>
          <p:nvPr/>
        </p:nvCxnSpPr>
        <p:spPr bwMode="auto">
          <a:xfrm>
            <a:off x="7315200" y="3581400"/>
            <a:ext cx="1143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19812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was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00200" y="29718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had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0" y="29718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had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29718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went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315200" y="3048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took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0" y="39624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ate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2800" y="38862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played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19400" y="19812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were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29200" y="19812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lived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315200" y="1905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worked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4113" name="直接连接符 26"/>
          <p:cNvCxnSpPr>
            <a:cxnSpLocks noChangeShapeType="1"/>
          </p:cNvCxnSpPr>
          <p:nvPr/>
        </p:nvCxnSpPr>
        <p:spPr bwMode="auto">
          <a:xfrm>
            <a:off x="3429000" y="4495800"/>
            <a:ext cx="152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4876800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When I  was only</a:t>
            </a:r>
            <a:r>
              <a:rPr lang="en-US" altLang="zh-CN" sz="2800" u="sng">
                <a:solidFill>
                  <a:schemeClr val="tx1"/>
                </a:solidFill>
              </a:rPr>
              <a:t>       </a:t>
            </a:r>
            <a:r>
              <a:rPr lang="en-US" altLang="zh-CN" sz="2800">
                <a:solidFill>
                  <a:schemeClr val="tx1"/>
                </a:solidFill>
              </a:rPr>
              <a:t> years old, I</a:t>
            </a:r>
            <a:r>
              <a:rPr lang="en-US" altLang="zh-CN" sz="2800" u="sng">
                <a:solidFill>
                  <a:schemeClr val="tx1"/>
                </a:solidFill>
              </a:rPr>
              <a:t>               </a:t>
            </a:r>
            <a:r>
              <a:rPr lang="en-US" altLang="zh-CN" sz="2800">
                <a:solidFill>
                  <a:schemeClr val="tx1"/>
                </a:solidFill>
              </a:rPr>
              <a:t> .</a:t>
            </a:r>
          </a:p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But now  I </a:t>
            </a:r>
            <a:r>
              <a:rPr lang="en-US" altLang="zh-CN" sz="2800" u="sng">
                <a:solidFill>
                  <a:schemeClr val="tx1"/>
                </a:solidFill>
              </a:rPr>
              <a:t>                                      </a:t>
            </a:r>
            <a:r>
              <a:rPr lang="en-US" altLang="zh-CN" sz="2800">
                <a:solidFill>
                  <a:schemeClr val="tx1"/>
                </a:solidFill>
              </a:rPr>
              <a:t>  .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3"/>
          <p:cNvGrpSpPr/>
          <p:nvPr/>
        </p:nvGrpSpPr>
        <p:grpSpPr bwMode="auto">
          <a:xfrm>
            <a:off x="152400" y="0"/>
            <a:ext cx="3429000" cy="1524000"/>
            <a:chOff x="0" y="0"/>
            <a:chExt cx="1920" cy="960"/>
          </a:xfrm>
        </p:grpSpPr>
        <p:pic>
          <p:nvPicPr>
            <p:cNvPr id="5125" name="Picture 4" descr="prawny06110010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1488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Let’s sing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381000" y="1600200"/>
            <a:ext cx="8382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chemeClr val="tx1"/>
                </a:solidFill>
              </a:rPr>
              <a:t>I was a short child when I was five, but now I am a tall and handsome boy.</a:t>
            </a:r>
          </a:p>
          <a:p>
            <a:pPr eaLnBrk="1" hangingPunct="1"/>
            <a:endParaRPr lang="zh-CN" altLang="en-US" sz="36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3600" dirty="0">
                <a:solidFill>
                  <a:schemeClr val="tx1"/>
                </a:solidFill>
              </a:rPr>
              <a:t>When I was young, I cried a lot, but now I always smile.</a:t>
            </a:r>
          </a:p>
          <a:p>
            <a:pPr eaLnBrk="1" hangingPunct="1"/>
            <a:endParaRPr lang="zh-CN" altLang="en-US" sz="36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3600" dirty="0">
                <a:solidFill>
                  <a:schemeClr val="tx1"/>
                </a:solidFill>
              </a:rPr>
              <a:t>I liked watching TV before, but now I like reading books.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/>
          <p:nvPr/>
        </p:nvGrpSpPr>
        <p:grpSpPr bwMode="auto">
          <a:xfrm>
            <a:off x="152400" y="0"/>
            <a:ext cx="3429000" cy="1524000"/>
            <a:chOff x="0" y="0"/>
            <a:chExt cx="1920" cy="960"/>
          </a:xfrm>
        </p:grpSpPr>
        <p:pic>
          <p:nvPicPr>
            <p:cNvPr id="6164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5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1488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Let’s choose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1676400"/>
            <a:ext cx="8458200" cy="4832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</a:rPr>
              <a:t>My home is</a:t>
            </a:r>
            <a:r>
              <a:rPr lang="en-US" sz="2800" u="sng" dirty="0">
                <a:solidFill>
                  <a:schemeClr val="tx1"/>
                </a:solidFill>
              </a:rPr>
              <a:t>            </a:t>
            </a:r>
            <a:r>
              <a:rPr lang="en-US" sz="2800" dirty="0">
                <a:solidFill>
                  <a:schemeClr val="tx1"/>
                </a:solidFill>
              </a:rPr>
              <a:t>, so I can go to school on foot. But my father works</a:t>
            </a:r>
            <a:r>
              <a:rPr lang="en-US" sz="2800" u="sng" dirty="0">
                <a:solidFill>
                  <a:schemeClr val="tx1"/>
                </a:solidFill>
              </a:rPr>
              <a:t>             </a:t>
            </a:r>
            <a:r>
              <a:rPr lang="en-US" sz="2800" dirty="0">
                <a:solidFill>
                  <a:schemeClr val="tx1"/>
                </a:solidFill>
              </a:rPr>
              <a:t> . He has to go to work by car. </a:t>
            </a:r>
            <a:endParaRPr lang="zh-CN" alt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2.  A</a:t>
            </a:r>
            <a:r>
              <a:rPr lang="en-US" sz="2800" u="sng" dirty="0">
                <a:solidFill>
                  <a:schemeClr val="tx1"/>
                </a:solidFill>
              </a:rPr>
              <a:t>              </a:t>
            </a:r>
            <a:r>
              <a:rPr lang="en-US" sz="2800" dirty="0">
                <a:solidFill>
                  <a:schemeClr val="tx1"/>
                </a:solidFill>
              </a:rPr>
              <a:t>life is a healthy life.</a:t>
            </a:r>
            <a:endParaRPr lang="zh-CN" alt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3.  Ten years</a:t>
            </a:r>
            <a:r>
              <a:rPr lang="en-US" sz="2800" u="sng" dirty="0">
                <a:solidFill>
                  <a:schemeClr val="tx1"/>
                </a:solidFill>
              </a:rPr>
              <a:t>              </a:t>
            </a:r>
            <a:r>
              <a:rPr lang="en-US" sz="2800" dirty="0">
                <a:solidFill>
                  <a:schemeClr val="tx1"/>
                </a:solidFill>
              </a:rPr>
              <a:t>, I was a little boy. But now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     I am strong.</a:t>
            </a:r>
            <a:endParaRPr lang="zh-CN" alt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u="sng" dirty="0">
                <a:solidFill>
                  <a:schemeClr val="tx1"/>
                </a:solidFill>
              </a:rPr>
              <a:t>4.              </a:t>
            </a:r>
            <a:r>
              <a:rPr lang="en-US" sz="2800" dirty="0">
                <a:solidFill>
                  <a:schemeClr val="tx1"/>
                </a:solidFill>
              </a:rPr>
              <a:t>Of my family like eating fish.</a:t>
            </a:r>
            <a:endParaRPr lang="zh-CN" alt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5. Many people go to work in that tall</a:t>
            </a:r>
            <a:r>
              <a:rPr lang="en-US" sz="2800" u="sng" dirty="0">
                <a:solidFill>
                  <a:schemeClr val="tx1"/>
                </a:solidFill>
              </a:rPr>
              <a:t>          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u="sng" dirty="0">
                <a:solidFill>
                  <a:schemeClr val="tx1"/>
                </a:solidFill>
              </a:rPr>
              <a:t>   </a:t>
            </a:r>
            <a:r>
              <a:rPr lang="en-US" sz="2800" dirty="0">
                <a:solidFill>
                  <a:schemeClr val="tx1"/>
                </a:solidFill>
              </a:rPr>
              <a:t>  building.</a:t>
            </a:r>
            <a:endParaRPr lang="zh-CN" alt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6. There is a big</a:t>
            </a:r>
            <a:r>
              <a:rPr lang="en-US" sz="2800" u="sng" dirty="0">
                <a:solidFill>
                  <a:schemeClr val="tx1"/>
                </a:solidFill>
              </a:rPr>
              <a:t>                             </a:t>
            </a:r>
            <a:r>
              <a:rPr lang="en-US" sz="2800" dirty="0">
                <a:solidFill>
                  <a:schemeClr val="tx1"/>
                </a:solidFill>
              </a:rPr>
              <a:t>in this city, we can buy all kinds of things there .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1524000" y="8382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ago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2438400" y="9906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village 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3962400" y="9906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nearby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5562600" y="9906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department store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3" name="TextBox 12"/>
          <p:cNvSpPr txBox="1">
            <a:spLocks noChangeArrowheads="1"/>
          </p:cNvSpPr>
          <p:nvPr/>
        </p:nvSpPr>
        <p:spPr bwMode="auto">
          <a:xfrm>
            <a:off x="4114800" y="3810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far away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4" name="TextBox 13"/>
          <p:cNvSpPr txBox="1">
            <a:spLocks noChangeArrowheads="1"/>
          </p:cNvSpPr>
          <p:nvPr/>
        </p:nvSpPr>
        <p:spPr bwMode="auto">
          <a:xfrm>
            <a:off x="5943600" y="304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office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7543800" y="3810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1"/>
                </a:solidFill>
              </a:rPr>
              <a:t>most</a:t>
            </a:r>
            <a:endParaRPr lang="zh-CN" altLang="en-US" sz="2800">
              <a:solidFill>
                <a:schemeClr val="tx1"/>
              </a:solidFill>
            </a:endParaRPr>
          </a:p>
        </p:txBody>
      </p:sp>
      <p:cxnSp>
        <p:nvCxnSpPr>
          <p:cNvPr id="6156" name="直接连接符 16"/>
          <p:cNvCxnSpPr>
            <a:cxnSpLocks noChangeShapeType="1"/>
          </p:cNvCxnSpPr>
          <p:nvPr/>
        </p:nvCxnSpPr>
        <p:spPr bwMode="auto">
          <a:xfrm>
            <a:off x="6781800" y="5029200"/>
            <a:ext cx="1828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19400" y="16002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nearby</a:t>
            </a:r>
            <a:endParaRPr lang="zh-CN" altLang="en-US" sz="280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34000" y="21336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far away</a:t>
            </a:r>
            <a:endParaRPr lang="zh-CN" altLang="en-US" sz="280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95400" y="28956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village</a:t>
            </a:r>
            <a:r>
              <a:rPr lang="en-US" altLang="zh-CN" sz="2800">
                <a:solidFill>
                  <a:schemeClr val="tx1"/>
                </a:solidFill>
              </a:rPr>
              <a:t> 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71800" y="33528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ago</a:t>
            </a:r>
            <a:endParaRPr lang="zh-CN" altLang="en-US" sz="280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90600" y="41910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Most</a:t>
            </a:r>
            <a:endParaRPr lang="zh-CN" altLang="en-US" sz="280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5720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office</a:t>
            </a:r>
            <a:endParaRPr lang="zh-CN" altLang="en-US" sz="280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124200" y="54102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6600"/>
                </a:solidFill>
              </a:rPr>
              <a:t>department store</a:t>
            </a:r>
            <a:endParaRPr lang="zh-CN" altLang="en-US" sz="28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图片 5" descr="school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9719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6" descr="school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76400"/>
            <a:ext cx="3790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524000" y="2286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school 1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5562600" y="2286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school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4343400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three years ago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72200" y="43434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today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1600" y="53340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then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19800" y="53340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now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38600" y="53340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and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/>
          <p:nvPr/>
        </p:nvGrpSpPr>
        <p:grpSpPr bwMode="auto">
          <a:xfrm>
            <a:off x="152400" y="152400"/>
            <a:ext cx="7543800" cy="1371600"/>
            <a:chOff x="0" y="96"/>
            <a:chExt cx="4224" cy="864"/>
          </a:xfrm>
        </p:grpSpPr>
        <p:pic>
          <p:nvPicPr>
            <p:cNvPr id="8204" name="Picture 4" descr="prawny06110010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AutoShape 5"/>
            <p:cNvSpPr>
              <a:spLocks noChangeArrowheads="1"/>
            </p:cNvSpPr>
            <p:nvPr/>
          </p:nvSpPr>
          <p:spPr bwMode="auto">
            <a:xfrm>
              <a:off x="597" y="240"/>
              <a:ext cx="3627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Listen and answer.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28600" y="2133600"/>
            <a:ext cx="6553200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Where did Ben live before?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endParaRPr lang="en-US" altLang="zh-CN" dirty="0">
              <a:solidFill>
                <a:schemeClr val="tx1"/>
              </a:solidFill>
            </a:endParaRPr>
          </a:p>
          <a:p>
            <a:pPr marL="514350" indent="-514350">
              <a:buFont typeface="Arial" panose="020B0604020202020204" pitchFamily="34" charset="0"/>
              <a:buNone/>
              <a:defRPr/>
            </a:pPr>
            <a:endParaRPr lang="zh-CN" alt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2.   Where does Ben live now?</a:t>
            </a:r>
            <a:endParaRPr lang="zh-CN" alt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197" name="TextBox 15"/>
          <p:cNvSpPr txBox="1">
            <a:spLocks noChangeArrowheads="1"/>
          </p:cNvSpPr>
          <p:nvPr/>
        </p:nvSpPr>
        <p:spPr bwMode="auto">
          <a:xfrm>
            <a:off x="304800" y="2743200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2060"/>
                </a:solidFill>
              </a:rPr>
              <a:t>He lived in a</a:t>
            </a:r>
            <a:r>
              <a:rPr lang="en-US" altLang="zh-CN" u="sng">
                <a:solidFill>
                  <a:srgbClr val="002060"/>
                </a:solidFill>
              </a:rPr>
              <a:t>                    </a:t>
            </a:r>
            <a:r>
              <a:rPr lang="en-US" altLang="zh-CN">
                <a:solidFill>
                  <a:srgbClr val="002060"/>
                </a:solidFill>
              </a:rPr>
              <a:t>in </a:t>
            </a:r>
            <a:r>
              <a:rPr lang="en-US" altLang="zh-CN" u="sng">
                <a:solidFill>
                  <a:srgbClr val="002060"/>
                </a:solidFill>
              </a:rPr>
              <a:t>                   </a:t>
            </a:r>
            <a:r>
              <a:rPr lang="en-US" altLang="zh-CN">
                <a:solidFill>
                  <a:srgbClr val="002060"/>
                </a:solidFill>
              </a:rPr>
              <a:t>.  </a:t>
            </a:r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8198" name="TextBox 18"/>
          <p:cNvSpPr txBox="1">
            <a:spLocks noChangeArrowheads="1"/>
          </p:cNvSpPr>
          <p:nvPr/>
        </p:nvSpPr>
        <p:spPr bwMode="auto">
          <a:xfrm>
            <a:off x="304800" y="43434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2060"/>
                </a:solidFill>
              </a:rPr>
              <a:t>He lives in a</a:t>
            </a:r>
            <a:r>
              <a:rPr lang="en-US" altLang="zh-CN" u="sng">
                <a:solidFill>
                  <a:srgbClr val="002060"/>
                </a:solidFill>
              </a:rPr>
              <a:t>                   </a:t>
            </a:r>
            <a:r>
              <a:rPr lang="en-US" altLang="zh-CN">
                <a:solidFill>
                  <a:srgbClr val="002060"/>
                </a:solidFill>
              </a:rPr>
              <a:t>in </a:t>
            </a:r>
            <a:r>
              <a:rPr lang="en-US" altLang="zh-CN" u="sng">
                <a:solidFill>
                  <a:srgbClr val="002060"/>
                </a:solidFill>
              </a:rPr>
              <a:t>                   </a:t>
            </a:r>
            <a:r>
              <a:rPr lang="en-US" altLang="zh-CN">
                <a:solidFill>
                  <a:srgbClr val="002060"/>
                </a:solidFill>
              </a:rPr>
              <a:t>.  </a:t>
            </a:r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71800" y="42672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big city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27432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small village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38800" y="26670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England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1200" y="42672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China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3" name="U10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8626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/>
          <p:nvPr/>
        </p:nvGrpSpPr>
        <p:grpSpPr bwMode="auto">
          <a:xfrm>
            <a:off x="152400" y="0"/>
            <a:ext cx="4953000" cy="1524000"/>
            <a:chOff x="0" y="0"/>
            <a:chExt cx="2773" cy="960"/>
          </a:xfrm>
        </p:grpSpPr>
        <p:pic>
          <p:nvPicPr>
            <p:cNvPr id="9225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2341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</a:rPr>
                <a:t>Read and answer</a:t>
              </a:r>
              <a:endParaRPr lang="zh-CN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85800" y="1143000"/>
            <a:ext cx="8229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>
                <a:solidFill>
                  <a:schemeClr val="tx1"/>
                </a:solidFill>
              </a:rPr>
              <a:t>When did Ben come to China?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>
                <a:solidFill>
                  <a:schemeClr val="tx1"/>
                </a:solidFill>
              </a:rPr>
              <a:t>How did Ben go to school before?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>
                <a:solidFill>
                  <a:schemeClr val="tx1"/>
                </a:solidFill>
              </a:rPr>
              <a:t> Where do many people work in the city?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en-US" altLang="zh-CN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>
                <a:solidFill>
                  <a:schemeClr val="tx1"/>
                </a:solidFill>
              </a:rPr>
              <a:t> Why does Ben like the city?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9200" y="1981200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He came to China  3 years ago.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2895600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He went to school on foot.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71600" y="3886200"/>
            <a:ext cx="6553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They work in modern office buildings and department stores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5257800"/>
            <a:ext cx="6553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Because there are many things to do and he has lots of friends.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3"/>
          <p:cNvGrpSpPr/>
          <p:nvPr/>
        </p:nvGrpSpPr>
        <p:grpSpPr bwMode="auto">
          <a:xfrm>
            <a:off x="152400" y="0"/>
            <a:ext cx="3429000" cy="1524000"/>
            <a:chOff x="0" y="0"/>
            <a:chExt cx="1920" cy="960"/>
          </a:xfrm>
        </p:grpSpPr>
        <p:pic>
          <p:nvPicPr>
            <p:cNvPr id="10250" name="Picture 4" descr="prawny0611001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6"/>
              <a:ext cx="432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AutoShape 5"/>
            <p:cNvSpPr>
              <a:spLocks noChangeArrowheads="1"/>
            </p:cNvSpPr>
            <p:nvPr/>
          </p:nvSpPr>
          <p:spPr bwMode="auto">
            <a:xfrm>
              <a:off x="432" y="0"/>
              <a:ext cx="1488" cy="528"/>
            </a:xfrm>
            <a:prstGeom prst="horizontalScroll">
              <a:avLst>
                <a:gd name="adj" fmla="val 12500"/>
              </a:avLst>
            </a:prstGeom>
            <a:solidFill>
              <a:srgbClr val="FFCC00"/>
            </a:solidFill>
            <a:ln w="38100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Let’s recite</a:t>
              </a:r>
              <a:r>
                <a:rPr lang="zh-CN" altLang="zh-CN" b="1">
                  <a:solidFill>
                    <a:schemeClr val="bg1"/>
                  </a:solidFill>
                </a:rPr>
                <a:t>.</a:t>
              </a:r>
            </a:p>
          </p:txBody>
        </p:sp>
      </p:grpSp>
      <p:sp>
        <p:nvSpPr>
          <p:cNvPr id="10244" name="TextBox 17"/>
          <p:cNvSpPr txBox="1">
            <a:spLocks noChangeArrowheads="1"/>
          </p:cNvSpPr>
          <p:nvPr/>
        </p:nvSpPr>
        <p:spPr bwMode="auto">
          <a:xfrm>
            <a:off x="304800" y="1524000"/>
            <a:ext cx="8839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   Ben lived in England before. But three years ago , he came to live in China with his parents. There are many differences between the two cities.</a:t>
            </a:r>
            <a:endParaRPr lang="zh-CN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   First, the living places are different. Before then, Ben lived in</a:t>
            </a:r>
            <a:r>
              <a:rPr lang="en-US" altLang="zh-CN" u="sng" dirty="0">
                <a:solidFill>
                  <a:schemeClr val="tx1"/>
                </a:solidFill>
              </a:rPr>
              <a:t>                        </a:t>
            </a:r>
            <a:r>
              <a:rPr lang="en-US" altLang="zh-CN" dirty="0">
                <a:solidFill>
                  <a:schemeClr val="tx1"/>
                </a:solidFill>
              </a:rPr>
              <a:t>in the countryside. It had only </a:t>
            </a:r>
            <a:r>
              <a:rPr lang="en-US" altLang="zh-CN" u="sng" dirty="0">
                <a:solidFill>
                  <a:schemeClr val="tx1"/>
                </a:solidFill>
              </a:rPr>
              <a:t>                    .</a:t>
            </a:r>
            <a:r>
              <a:rPr lang="en-US" altLang="zh-CN" dirty="0">
                <a:solidFill>
                  <a:schemeClr val="tx1"/>
                </a:solidFill>
              </a:rPr>
              <a:t> But now ,he lives in</a:t>
            </a:r>
            <a:r>
              <a:rPr lang="en-US" altLang="zh-CN" u="sng" dirty="0">
                <a:solidFill>
                  <a:schemeClr val="tx1"/>
                </a:solidFill>
              </a:rPr>
              <a:t>                 </a:t>
            </a:r>
            <a:r>
              <a:rPr lang="en-US" altLang="zh-CN" dirty="0">
                <a:solidFill>
                  <a:schemeClr val="tx1"/>
                </a:solidFill>
              </a:rPr>
              <a:t>. There are many people,</a:t>
            </a:r>
            <a:r>
              <a:rPr lang="en-US" altLang="zh-CN" u="sng" dirty="0">
                <a:solidFill>
                  <a:schemeClr val="tx1"/>
                </a:solidFill>
              </a:rPr>
              <a:t>             </a:t>
            </a:r>
            <a:r>
              <a:rPr lang="en-US" altLang="zh-CN" dirty="0">
                <a:solidFill>
                  <a:schemeClr val="tx1"/>
                </a:solidFill>
              </a:rPr>
              <a:t>and </a:t>
            </a:r>
            <a:r>
              <a:rPr lang="en-US" altLang="zh-CN" u="sng" dirty="0">
                <a:solidFill>
                  <a:schemeClr val="tx1"/>
                </a:solidFill>
              </a:rPr>
              <a:t>                    </a:t>
            </a:r>
            <a:r>
              <a:rPr lang="en-US" altLang="zh-CN" dirty="0">
                <a:solidFill>
                  <a:schemeClr val="tx1"/>
                </a:solidFill>
              </a:rPr>
              <a:t>in it.</a:t>
            </a:r>
            <a:endParaRPr lang="zh-CN" altLang="en-US" dirty="0">
              <a:solidFill>
                <a:schemeClr val="tx1"/>
              </a:solidFill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38862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a small village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867400" y="44196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two shops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14800" y="49530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a big city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95600" y="54864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cars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81600" y="5410200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hlink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tall buildings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全屏显示(4:3)</PresentationFormat>
  <Paragraphs>148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微软雅黑</vt:lpstr>
      <vt:lpstr>Arial</vt:lpstr>
      <vt:lpstr>Broadway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2014-09-16T07:56:00Z</dcterms:created>
  <dcterms:modified xsi:type="dcterms:W3CDTF">2023-01-16T20:37:49Z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C8B8655DCF334C9C97BDCA0BE471B9A4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