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1624515-578C-41B2-9994-D47959832B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57FF19BF-49AA-4570-B7FC-DE7D98E066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5E85A5D-2C91-456C-9BA7-DCE56D1D7C99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59389848-59EB-41D2-AE99-2ED5513FF6B8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59569" y="2355724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Part </a:t>
            </a:r>
            <a:r>
              <a:rPr lang="en-US" altLang="zh-CN" sz="2400" b="1" kern="100" dirty="0" smtClean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Using 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language</a:t>
            </a:r>
            <a:r>
              <a:rPr lang="en-US" altLang="zh-CN" sz="2400" b="1" kern="100" dirty="0">
                <a:latin typeface="+mj-ea"/>
                <a:ea typeface="+mj-ea"/>
                <a:cs typeface="Times New Roman" panose="02020603050405020304"/>
              </a:rPr>
              <a:t>——</a:t>
            </a:r>
            <a:r>
              <a:rPr lang="zh-CN" altLang="zh-CN" sz="2400" b="1" kern="100" dirty="0">
                <a:latin typeface="+mj-ea"/>
                <a:ea typeface="+mj-ea"/>
                <a:cs typeface="Times New Roman" panose="02020603050405020304"/>
              </a:rPr>
              <a:t>动词不定式作定语和结果状语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-2" y="843542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3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On the move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191946"/>
            <a:ext cx="9143999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314325" y="7084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pic>
        <p:nvPicPr>
          <p:cNvPr id="10242" name="Picture 3" descr="B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553" y="1807369"/>
            <a:ext cx="4919663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314325" y="113466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一、基本特征感悟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【感悟用法】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964532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 football is such a simple game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play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perhaps the basis of its popularity.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studied hard only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fail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【自我总结】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play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是不定式，作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game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fail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是不定式，作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7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767953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38663" y="3278982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定语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4356" y="3615929"/>
            <a:ext cx="10525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结果状语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197644" y="384572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二、主要用法精讲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动词不定式作定语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06004" y="1203723"/>
            <a:ext cx="848558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动词不定式作定语常用来修饰名词或不定代词，放于所修饰的词后，为后置定语。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There is nothing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worry about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没什么可担心的。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best way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raise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money is to sell newspapers.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筹集资金最好的方式是卖报纸。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如果不定式动词与被修饰词之间有逻辑上的动宾关系，并且该动词是不及物动词，则需要加上适当的介词或副词使动宾关系成立。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you move somewhere new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first thing for you is to find a place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live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当你搬到一个新的地方时，首先要找一个住处。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67879" y="52744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动词不定式作结果状语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76238" y="93226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动词不定式表示结果时，其逻辑主语就是句子的主语。结果状语常常只限于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learn(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得知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find(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发现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be told(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被告知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make(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使得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等具有界限含义的动词。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returned home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learn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daughter had just been engaged.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他回家后得知女儿刚刚订婚了。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Dinosaurs have completely died out on the earth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never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be seen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again.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恐龙已经从地球上灭绝，将永不再被看到。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left his home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never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be heard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from again.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他离开了家，从此音信全无。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286941"/>
            <a:ext cx="857011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动词不定式作结果状语的特殊结构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only to do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结构表示意外的结果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hurried to the station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only to find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train had left.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他匆匆忙忙赶到车站，结果却发现火车已经离开了。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worked hard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only to fail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at last.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他努力工作，最终结果却是失败。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too...to...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case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too heavy to 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carried by a child.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箱子太重小孩拿不动。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as to do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shut himself in the room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so as not to be disturbed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他把自己关在屋里以免受到打扰。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enough to do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girl is not old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enough to go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school.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这个女孩不够大，不能上学。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     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动词不定式为非谓语动词。在英语语法中，动词不定式是指动词中的一种不带词形变化从而不指示人称、数量、时态的一种形式。它之所以被称做不定式，是因为动词不被限定，或者说不被词形变化所局限。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760935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1.Who was _________________________?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谁第一个到的？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2.Pandas have less and less land 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大熊猫可生存的面积越来越小。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5363" name="Picture 4" descr="灯泡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797" y="409575"/>
            <a:ext cx="40362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816466" y="2544366"/>
            <a:ext cx="207492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the first one to arrive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89306" y="3399235"/>
            <a:ext cx="101053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live 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278607" y="626269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3.The best way ________________ is to use it.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学英语最好的方法是使用它。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4.—Where should I send my application?——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我应该把申请表寄到哪里？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—The personnel office is the place _______________.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——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把它送到人事部去。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5.His failure _______________________ was due to his ill health.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那天晚上他没来是因为他身体不好。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6.The boy is too young _________________.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这个男孩太小而不能上学。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35839" y="546498"/>
            <a:ext cx="160043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learn English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5204" y="1851423"/>
            <a:ext cx="122212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send it 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6099" y="2644379"/>
            <a:ext cx="206851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come that evening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25092" y="3457575"/>
            <a:ext cx="150425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go to school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rrowheads="1"/>
          </p:cNvSpPr>
          <p:nvPr/>
        </p:nvSpPr>
        <p:spPr bwMode="auto">
          <a:xfrm>
            <a:off x="303610" y="78938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7.Would you be so kind as _________________?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请你帮我一下好吗？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8.The boy is old enough ___________________ himself.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这个男孩够大了，可以自己照顾自己。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9.I hurried to his house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only __________________.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我急急忙忙赶到他家，结果却发现他不在家。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10.I had to shout ___________________.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我必须叫喊对方才能听得见。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22998" y="767954"/>
            <a:ext cx="163591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do me a favor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62088" y="1597819"/>
            <a:ext cx="145296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take care of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67583" y="2426494"/>
            <a:ext cx="151708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 find him out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49121" y="3248025"/>
            <a:ext cx="116442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 be heard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全屏显示(16:9)</PresentationFormat>
  <Paragraphs>73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2023-01-16T20:38:17Z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DFA4750623FC4EC999100CF6FACBA791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