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25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84A7B5F-BA2D-4F27-8D49-D20DE405CAF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99DF5DC-52BB-4402-8678-FAE2A397EEA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DF5DC-52BB-4402-8678-FAE2A397EE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34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08455" y="1445495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7200" b="1" dirty="0">
                  <a:solidFill>
                    <a:srgbClr val="403836"/>
                  </a:solidFill>
                  <a:cs typeface="+mn-ea"/>
                  <a:sym typeface="+mn-lt"/>
                </a:rPr>
                <a:t>文言文二则</a:t>
              </a:r>
              <a:r>
                <a:rPr lang="en-US" altLang="zh-CN" sz="72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34132" y="465205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上大下小，撇捺舒展，撇点呼应。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恭敬  恭贺    恭迎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新年到了，全国人民共同恭贺新春。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54500" y="2497757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06470" y="2145285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gōng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32728" y="4276749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廿不要写成“艹”，口要扁平，折钩支撑。</a:t>
            </a:r>
            <a:endParaRPr kumimoji="0" lang="zh-CN" altLang="en-US" sz="2200" b="1" i="0" u="none" strike="noStrike" kern="14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6830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勤劳    勤学     勤奋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368300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匡衡从小勤奋好学。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力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62835" y="2095549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qín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303709" y="4176420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左窄右宽，长平横平稳，折钩支撑。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64773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博大  博士    渊博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妈妈是博士研究生。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29215" y="2216210"/>
            <a:ext cx="906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bó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撇捺舒展，刀字写小。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贫穷     贫困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不论是贫穷还是富有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都要去奋斗。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贝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01750" y="2176477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pín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长平横舒展，四点呼应，折钩支撑。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焉知   焉能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眼前吃点亏不用太沮丧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要知到塞翁失马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焉知非福。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灬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2894" y="2168484"/>
            <a:ext cx="1188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yān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先写夆，再写辶，捺要平稳舒展。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半包围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相逢   每逢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每逢春节，人们就张灯结彩，共度新春。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辶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60168" y="2176477"/>
            <a:ext cx="1399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féng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775"/>
            <a:ext cx="456501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人字撇变成点，长平横平稳，悬针竖挺拔。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士卒   兵卒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54318" y="338566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班长身先士卒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第一个跳进了湍急的洪水中。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十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31962" y="2183817"/>
            <a:ext cx="818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zú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6" grpId="0" bldLvl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4" name="矩形 5"/>
          <p:cNvSpPr/>
          <p:nvPr/>
        </p:nvSpPr>
        <p:spPr>
          <a:xfrm>
            <a:off x="553584" y="1577151"/>
            <a:ext cx="7996505" cy="5232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读了课文后，你觉得车胤和李白有什么样的品质？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078355" y="3282226"/>
            <a:ext cx="6868586" cy="2305531"/>
            <a:chOff x="783247" y="3197976"/>
            <a:chExt cx="6868586" cy="23055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47" y="3197976"/>
              <a:ext cx="6868586" cy="2263758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515877" y="3749181"/>
              <a:ext cx="3999057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车胤和李白都刻苦努力，持之以恒，也告诉我们做事要有毅力。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59576" y="2464504"/>
            <a:ext cx="9337675" cy="2601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胤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恭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勤不倦，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。家贫，不常得油。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夏月，则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练囊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盛数十萤火以照书，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以夜继日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焉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32030" y="1484248"/>
            <a:ext cx="2947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囊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萤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夜读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248833" y="1986287"/>
            <a:ext cx="1646697" cy="450084"/>
          </a:xfrm>
          <a:prstGeom prst="wedgeRectCallout">
            <a:avLst>
              <a:gd name="adj1" fmla="val 75222"/>
              <a:gd name="adj2" fmla="val -4264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用口袋装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518015" y="2190410"/>
            <a:ext cx="1506537" cy="514350"/>
          </a:xfrm>
          <a:prstGeom prst="wedgeRectCallout">
            <a:avLst>
              <a:gd name="adj1" fmla="val -28398"/>
              <a:gd name="adj2" fmla="val -9204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萤火虫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130903" y="3628624"/>
            <a:ext cx="1763712" cy="501650"/>
          </a:xfrm>
          <a:prstGeom prst="wedgeRectCallout">
            <a:avLst>
              <a:gd name="adj1" fmla="val 34885"/>
              <a:gd name="adj2" fmla="val -16002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谦逊有礼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521483" y="3338068"/>
            <a:ext cx="1097305" cy="377094"/>
          </a:xfrm>
          <a:prstGeom prst="wedgeRectCallout">
            <a:avLst>
              <a:gd name="adj1" fmla="val 29662"/>
              <a:gd name="adj2" fmla="val -11018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广博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837020" y="3479552"/>
            <a:ext cx="1982788" cy="514350"/>
          </a:xfrm>
          <a:prstGeom prst="wedgeRectCallout">
            <a:avLst>
              <a:gd name="adj1" fmla="val -18375"/>
              <a:gd name="adj2" fmla="val -12253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通晓，明白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289611" y="5457793"/>
            <a:ext cx="3089275" cy="514350"/>
          </a:xfrm>
          <a:prstGeom prst="wedgeRectCallout">
            <a:avLst>
              <a:gd name="adj1" fmla="val -24514"/>
              <a:gd name="adj2" fmla="val -15524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白色薄绢做的口袋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096000" y="5431657"/>
            <a:ext cx="3902075" cy="514350"/>
          </a:xfrm>
          <a:prstGeom prst="wedgeRectCallout">
            <a:avLst>
              <a:gd name="adj1" fmla="val -18875"/>
              <a:gd name="adj2" fmla="val -14259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夜晚接着白天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学习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923425" y="3669512"/>
            <a:ext cx="2995613" cy="514350"/>
          </a:xfrm>
          <a:prstGeom prst="wedgeRectCallout">
            <a:avLst>
              <a:gd name="adj1" fmla="val -37711"/>
              <a:gd name="adj2" fmla="val 11989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语气词，无意义。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403306" y="2211437"/>
            <a:ext cx="4134465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胤恭勤不倦，博学多通。</a:t>
            </a:r>
          </a:p>
        </p:txBody>
      </p:sp>
      <p:sp>
        <p:nvSpPr>
          <p:cNvPr id="5" name="矩形 4"/>
          <p:cNvSpPr/>
          <p:nvPr/>
        </p:nvSpPr>
        <p:spPr>
          <a:xfrm>
            <a:off x="1565922" y="3429000"/>
            <a:ext cx="4073449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晋朝人车胤谦逊有礼勤奋学习而不知疲倦，知识广博，学问精通。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19" y="2211437"/>
            <a:ext cx="2870174" cy="336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34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545614" y="1080086"/>
            <a:ext cx="3168015" cy="912495"/>
            <a:chOff x="360" y="260"/>
            <a:chExt cx="4989" cy="1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45614" y="2033676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545614" y="2987266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45614" y="3940856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5614" y="4894447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3836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403836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921623" y="207771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家贫，不常得油。</a:t>
            </a:r>
          </a:p>
        </p:txBody>
      </p:sp>
      <p:sp>
        <p:nvSpPr>
          <p:cNvPr id="5" name="矩形 4"/>
          <p:cNvSpPr/>
          <p:nvPr/>
        </p:nvSpPr>
        <p:spPr>
          <a:xfrm>
            <a:off x="1229284" y="3330662"/>
            <a:ext cx="4441925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家境贫寒，不能经常得到香油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点灯，以便在灯下读书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Picture 2" descr="https://timgsa.baidu.com/timg?image&amp;quality=80&amp;size=b9999_10000&amp;sec=1572348699592&amp;di=08d6610526bcbc1489c6f0c800bb1c5b&amp;imgtype=0&amp;src=http%3A%2F%2Fimg.mp.itc.cn%2Fupload%2F20160920%2Fe7e59110bb2e46189e10a4e18dc8ae67_t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5285" y="2490798"/>
            <a:ext cx="3392394" cy="252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941786" y="2302747"/>
            <a:ext cx="6487714" cy="5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夏月，则练囊盛数十萤火以照书，以夜继日焉。</a:t>
            </a:r>
          </a:p>
        </p:txBody>
      </p:sp>
      <p:sp>
        <p:nvSpPr>
          <p:cNvPr id="5" name="矩形 4"/>
          <p:cNvSpPr/>
          <p:nvPr/>
        </p:nvSpPr>
        <p:spPr>
          <a:xfrm>
            <a:off x="941786" y="2833854"/>
            <a:ext cx="6081314" cy="267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夏天的夜晚，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车胤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就用白绢做成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透光的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袋子，装几十个萤火虫照着书本，夜晚接着白天学习。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/>
          <a:stretch>
            <a:fillRect/>
          </a:stretch>
        </p:blipFill>
        <p:spPr>
          <a:xfrm>
            <a:off x="8088266" y="1942161"/>
            <a:ext cx="2530965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7" name="矩形 6"/>
          <p:cNvSpPr/>
          <p:nvPr/>
        </p:nvSpPr>
        <p:spPr>
          <a:xfrm>
            <a:off x="3016859" y="1502090"/>
            <a:ext cx="4720590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同学们，你读懂了什么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？  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1764" y="2486840"/>
            <a:ext cx="8927020" cy="1213646"/>
            <a:chOff x="839470" y="2709731"/>
            <a:chExt cx="8927020" cy="12136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2252" b="3044"/>
            <a:stretch>
              <a:fillRect/>
            </a:stretch>
          </p:blipFill>
          <p:spPr>
            <a:xfrm>
              <a:off x="839470" y="2709731"/>
              <a:ext cx="8927020" cy="121364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77483" y="2710737"/>
              <a:ext cx="7950662" cy="1085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我读懂了车胤家里非常贫穷，没有读书的条件，但是车胤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绝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不放弃，努力给自己创造条件。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37786" y="4078275"/>
            <a:ext cx="9203904" cy="800688"/>
            <a:chOff x="728857" y="2709731"/>
            <a:chExt cx="9203904" cy="80068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2252" b="3044"/>
            <a:stretch>
              <a:fillRect/>
            </a:stretch>
          </p:blipFill>
          <p:spPr>
            <a:xfrm>
              <a:off x="839470" y="2709731"/>
              <a:ext cx="9093291" cy="80068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28857" y="2760612"/>
              <a:ext cx="9072965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我觉得车胤真的很聪明，遇到困难很好地解决困难</a:t>
              </a:r>
              <a:r>
                <a:rPr kumimoji="0" lang="zh-CN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3046" y="5256751"/>
            <a:ext cx="9239782" cy="738092"/>
            <a:chOff x="738363" y="2922672"/>
            <a:chExt cx="9239782" cy="7380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5" r="2252" b="3044"/>
            <a:stretch>
              <a:fillRect/>
            </a:stretch>
          </p:blipFill>
          <p:spPr>
            <a:xfrm>
              <a:off x="1051163" y="2922672"/>
              <a:ext cx="8926982" cy="73809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738363" y="2958387"/>
              <a:ext cx="889889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我们这些有条件读书的人，应该珍惜读书的机会，好好学习。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43466" y="2162122"/>
            <a:ext cx="83216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你认为车胤是一个什么样的人？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75368" y="3627153"/>
            <a:ext cx="2229536" cy="904853"/>
            <a:chOff x="1154379" y="3249390"/>
            <a:chExt cx="2229536" cy="9048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458668" y="345090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谦逊有礼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48406" y="4351885"/>
            <a:ext cx="2229536" cy="904853"/>
            <a:chOff x="1154379" y="3249390"/>
            <a:chExt cx="2229536" cy="9048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622704" y="348811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勤奋的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6000" y="4434268"/>
            <a:ext cx="2229536" cy="904853"/>
            <a:chOff x="1154379" y="3249390"/>
            <a:chExt cx="2229536" cy="90485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638205" y="348752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聪明的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86398" y="3550833"/>
            <a:ext cx="2229536" cy="904853"/>
            <a:chOff x="1154379" y="3249390"/>
            <a:chExt cx="2229536" cy="90485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458668" y="345090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不怕吃苦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1211461" y="1857976"/>
            <a:ext cx="7366119" cy="673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这个故事给了我们怎样的启示？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（小组交流）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97986" y="3470402"/>
            <a:ext cx="4324825" cy="17727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无论环境有多么恶劣，我们都要勤奋苦学，这样日后必有成就。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278170"/>
            <a:ext cx="3528682" cy="2302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33838" y="1060454"/>
            <a:ext cx="330993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铁杵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成针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5948" y="2643678"/>
            <a:ext cx="11564937" cy="25237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磨针溪，在象耳山下。世传李白读书山中，未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，弃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过是溪，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媪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E58C00"/>
                </a:solidFill>
                <a:effectLst/>
                <a:uLnTx/>
                <a:uFillTx/>
                <a:cs typeface="+mn-ea"/>
                <a:sym typeface="+mn-lt"/>
              </a:rPr>
              <a:t>方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磨铁杵。问之，曰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:“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欲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作针。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太白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感其意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还卒业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814065" y="1853046"/>
            <a:ext cx="3349484" cy="398640"/>
          </a:xfrm>
          <a:prstGeom prst="wedgeRectCallout">
            <a:avLst>
              <a:gd name="adj1" fmla="val -9556"/>
              <a:gd name="adj2" fmla="val -10802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用来舂米或捣衣的铁棒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258102" y="2224585"/>
            <a:ext cx="982705" cy="410392"/>
          </a:xfrm>
          <a:prstGeom prst="wedgeRectCallout">
            <a:avLst>
              <a:gd name="adj1" fmla="val 34796"/>
              <a:gd name="adj2" fmla="val 92282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完成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9658612" y="2043912"/>
            <a:ext cx="914401" cy="477123"/>
          </a:xfrm>
          <a:prstGeom prst="wedgeRectCallout">
            <a:avLst>
              <a:gd name="adj1" fmla="val 5162"/>
              <a:gd name="adj2" fmla="val 10740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离开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882290" y="3975237"/>
            <a:ext cx="878920" cy="426023"/>
          </a:xfrm>
          <a:prstGeom prst="wedgeRectCallout">
            <a:avLst>
              <a:gd name="adj1" fmla="val 19421"/>
              <a:gd name="adj2" fmla="val -96575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碰上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832135" y="4151713"/>
            <a:ext cx="2095465" cy="487861"/>
          </a:xfrm>
          <a:prstGeom prst="wedgeRectCallout">
            <a:avLst>
              <a:gd name="adj1" fmla="val -34356"/>
              <a:gd name="adj2" fmla="val -12283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对妇女的统称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362692" y="3858119"/>
            <a:ext cx="985158" cy="488742"/>
          </a:xfrm>
          <a:prstGeom prst="wedgeRectCallout">
            <a:avLst>
              <a:gd name="adj1" fmla="val -215113"/>
              <a:gd name="adj2" fmla="val -6313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正在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055987" y="4175480"/>
            <a:ext cx="912905" cy="451560"/>
          </a:xfrm>
          <a:prstGeom prst="wedgeRectCallout">
            <a:avLst>
              <a:gd name="adj1" fmla="val -22810"/>
              <a:gd name="adj2" fmla="val -12283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想要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055273" y="5340620"/>
            <a:ext cx="2551962" cy="823260"/>
          </a:xfrm>
          <a:prstGeom prst="wedgeRectCallout">
            <a:avLst>
              <a:gd name="adj1" fmla="val -35958"/>
              <a:gd name="adj2" fmla="val -798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被她的意志感动。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感，被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......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感动。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611894" y="4900133"/>
            <a:ext cx="2672457" cy="860264"/>
          </a:xfrm>
          <a:prstGeom prst="wedgeRectCallout">
            <a:avLst>
              <a:gd name="adj1" fmla="val -128774"/>
              <a:gd name="adj2" fmla="val -50454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回来完成了学业。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还，回来。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15" name="矩形 14"/>
          <p:cNvSpPr/>
          <p:nvPr/>
        </p:nvSpPr>
        <p:spPr>
          <a:xfrm>
            <a:off x="1731962" y="2035180"/>
            <a:ext cx="3775393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磨针溪，在象耳山下。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366842" y="3245503"/>
            <a:ext cx="4852610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磨针溪，在眉州的象耳山下。</a:t>
            </a:r>
          </a:p>
        </p:txBody>
      </p:sp>
      <p:pic>
        <p:nvPicPr>
          <p:cNvPr id="17" name="Picture 9" descr="32-1F21316021a58"/>
          <p:cNvPicPr>
            <a:picLocks noChangeAspect="1" noChangeArrowheads="1"/>
          </p:cNvPicPr>
          <p:nvPr/>
        </p:nvPicPr>
        <p:blipFill>
          <a:blip r:embed="rId3"/>
          <a:srcRect l="18715" t="5003" r="14500" b="11415"/>
          <a:stretch>
            <a:fillRect/>
          </a:stretch>
        </p:blipFill>
        <p:spPr bwMode="auto">
          <a:xfrm>
            <a:off x="7171373" y="3108784"/>
            <a:ext cx="3500437" cy="221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矩形 5"/>
          <p:cNvSpPr/>
          <p:nvPr/>
        </p:nvSpPr>
        <p:spPr>
          <a:xfrm>
            <a:off x="1262273" y="2058288"/>
            <a:ext cx="5570756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世传李白读书山中，未成，弃去。</a:t>
            </a:r>
          </a:p>
        </p:txBody>
      </p:sp>
      <p:sp>
        <p:nvSpPr>
          <p:cNvPr id="7" name="矩形 6"/>
          <p:cNvSpPr/>
          <p:nvPr/>
        </p:nvSpPr>
        <p:spPr>
          <a:xfrm>
            <a:off x="1467231" y="3209768"/>
            <a:ext cx="4329069" cy="172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世人说唐朝大诗人李白，少年求学的时候，长期读书没有成果，打算放弃。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3429000"/>
            <a:ext cx="3739769" cy="2103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矩形 8"/>
          <p:cNvSpPr/>
          <p:nvPr/>
        </p:nvSpPr>
        <p:spPr>
          <a:xfrm>
            <a:off x="908157" y="1661133"/>
            <a:ext cx="8183651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过是溪，逢老媪方磨铁杵。问之，曰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欲作针。”</a:t>
            </a:r>
          </a:p>
        </p:txBody>
      </p:sp>
      <p:sp>
        <p:nvSpPr>
          <p:cNvPr id="10" name="矩形 9"/>
          <p:cNvSpPr/>
          <p:nvPr/>
        </p:nvSpPr>
        <p:spPr>
          <a:xfrm>
            <a:off x="745147" y="2588302"/>
            <a:ext cx="6096000" cy="3415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渡过了这条小溪，看见河边有一位老婆婆，在石头上磨一根很粗的铁棍。李白好奇的问老婆婆在做什么，老婆婆说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:"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我要把它磨成绣花的针。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"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04" y="3261402"/>
            <a:ext cx="2564008" cy="2564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6" name="矩形 5"/>
          <p:cNvSpPr/>
          <p:nvPr/>
        </p:nvSpPr>
        <p:spPr>
          <a:xfrm>
            <a:off x="918046" y="2212204"/>
            <a:ext cx="3775393" cy="606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太白感其意，还卒业。</a:t>
            </a:r>
          </a:p>
        </p:txBody>
      </p:sp>
      <p:sp>
        <p:nvSpPr>
          <p:cNvPr id="7" name="矩形 6"/>
          <p:cNvSpPr/>
          <p:nvPr/>
        </p:nvSpPr>
        <p:spPr>
          <a:xfrm>
            <a:off x="918046" y="3429000"/>
            <a:ext cx="4980639" cy="11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李白被她的意志所感动，回来完成了学业。</a:t>
            </a:r>
          </a:p>
        </p:txBody>
      </p:sp>
      <p:pic>
        <p:nvPicPr>
          <p:cNvPr id="8" name="Picture 9" descr="19361069694749831_320x3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2819165"/>
            <a:ext cx="3579606" cy="2298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矩形 1"/>
          <p:cNvSpPr/>
          <p:nvPr/>
        </p:nvSpPr>
        <p:spPr>
          <a:xfrm>
            <a:off x="934640" y="2338160"/>
            <a:ext cx="6009418" cy="2802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文言文：人们通常说古文。我国是一个文明古国，我国古代有着灿烂的文化，有着浩如烟海的文学艺术瑰宝，他们都是以文言文的形式记载下来的。我们要去传承民族的瑰宝，就要学好文言文。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458" y="2187151"/>
            <a:ext cx="2924175" cy="3104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48445" y="2207229"/>
            <a:ext cx="83216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你认为李白是一个什么样的人？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57746" y="3309533"/>
            <a:ext cx="2229536" cy="904853"/>
            <a:chOff x="1154379" y="3249390"/>
            <a:chExt cx="2229536" cy="90485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75052" y="3450902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好问的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38046" y="4587604"/>
            <a:ext cx="2229536" cy="904853"/>
            <a:chOff x="1154379" y="3249390"/>
            <a:chExt cx="2229536" cy="90485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430318" y="3496342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有毅力的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41897" y="3381765"/>
            <a:ext cx="2229536" cy="904853"/>
            <a:chOff x="1154379" y="3249390"/>
            <a:chExt cx="2229536" cy="90485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379" y="3249390"/>
              <a:ext cx="2229536" cy="90485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20644" y="345090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cs typeface="+mn-ea"/>
                  <a:sym typeface="+mn-lt"/>
                </a:rPr>
                <a:t>持之以恒的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矩形 3"/>
          <p:cNvSpPr/>
          <p:nvPr/>
        </p:nvSpPr>
        <p:spPr>
          <a:xfrm>
            <a:off x="781616" y="1604985"/>
            <a:ext cx="5490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这个故事告诉我们一个什么道理?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54742" y="3277704"/>
            <a:ext cx="8444749" cy="2203911"/>
            <a:chOff x="975296" y="3392938"/>
            <a:chExt cx="8444749" cy="220391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96" y="3392938"/>
              <a:ext cx="8444749" cy="220391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021634" y="4071626"/>
              <a:ext cx="508814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如果有了目标就不能中止，持之以恒而不半途而废，就一定能实现我们的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目标</a:t>
              </a:r>
              <a:r>
                <a:rPr kumimoji="0" lang="zh-C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课文精讲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6269" y="1632976"/>
            <a:ext cx="10598430" cy="1158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897255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囊萤夜读讲的是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（人名）的故事，告诉我们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____________________________________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5956" y="2956657"/>
            <a:ext cx="10555288" cy="1318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铁杵成针讲的是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（人名）的故事，告诉我们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_________________________________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59439" y="1722128"/>
            <a:ext cx="11264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车胤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45147" y="2286290"/>
            <a:ext cx="60007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无论环境有多么恶劣，我们都要勤奋苦学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66749" y="3185350"/>
            <a:ext cx="8784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李白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152796" y="3726422"/>
            <a:ext cx="4100018" cy="533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做事要有毅力，要持之以恒。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93" y="4109537"/>
            <a:ext cx="2097451" cy="2776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课堂练习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5346" y="1444307"/>
            <a:ext cx="857948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句子中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红色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的意思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1.家</a:t>
            </a:r>
            <a:r>
              <a:rPr kumimoji="0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）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不带得油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2.世传李太白读书山中，未成，</a:t>
            </a:r>
            <a:r>
              <a:rPr kumimoji="0" sz="24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弃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）去。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二、用自己的话写出下列句子的意思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1.太白感其意，还卒业。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2.世传李太白读书山中，未成，弃去。                                  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164487" y="2152719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贫穷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33908" y="2651771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放弃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5346" y="4316748"/>
            <a:ext cx="7193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李白被老婆婆的意志力所感动，回去继续完成学业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3514" y="5297080"/>
            <a:ext cx="77387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传说李白在山中读书的时候，没有完成好自己的学业，就放弃学习离开了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06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344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208455" y="1644748"/>
            <a:ext cx="6318532" cy="2189445"/>
            <a:chOff x="421012" y="2677926"/>
            <a:chExt cx="5412107" cy="218944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7792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感谢各位的聆听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34132" y="4652050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9469" y="2025180"/>
            <a:ext cx="6566133" cy="30818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车胤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333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-401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，字武子，南平新洲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今湖南津市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。东晋大臣。宁康初年，迁中书侍郎，累迁侍中，转骠骑长史、太常，进爵临湘侯，因病离职。起任护军将军，出拜吴兴太守，迁丹阳尹，入朝拜吏部尚书。为人公正，不畏强权，后为会稽王世子司马元显逼令自杀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81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39469" y="2025180"/>
            <a:ext cx="6818631" cy="33564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李白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—762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 ，字太白，号青莲居士，又号“谪仙人”。是唐代伟大的浪漫主义诗人，被后人誉为“诗仙”。与杜甫并称为“李杜”，为了与另两位诗人李商隐与杜牧即“小李杜”区别，杜甫与李白又合称“大李杜”。其人爽朗大方，爱饮酒作诗，喜交友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81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8436" y="127199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38436" y="2721114"/>
            <a:ext cx="1075066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恭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敬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勤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学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心不在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焉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士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卒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2074" y="2172133"/>
            <a:ext cx="109517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gōng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8261" y="2232392"/>
            <a:ext cx="8931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qín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16844" y="2181900"/>
            <a:ext cx="73129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zú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11542" y="2135786"/>
            <a:ext cx="87876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yān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109" y="3888433"/>
            <a:ext cx="2211380" cy="296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5" name="Group 47"/>
          <p:cNvGraphicFramePr>
            <a:graphicFrameLocks noGrp="1"/>
          </p:cNvGraphicFramePr>
          <p:nvPr/>
        </p:nvGraphicFramePr>
        <p:xfrm>
          <a:off x="2088864" y="281236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4112240" y="278630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6087370" y="2769707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8164181" y="2776751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1516887" y="4366285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3744356" y="438035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7"/>
          <p:cNvGraphicFramePr>
            <a:graphicFrameLocks noGrp="1"/>
          </p:cNvGraphicFramePr>
          <p:nvPr/>
        </p:nvGraphicFramePr>
        <p:xfrm>
          <a:off x="5807669" y="43768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2097626" y="2786784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囊</a:t>
            </a:r>
          </a:p>
        </p:txBody>
      </p:sp>
      <p:sp>
        <p:nvSpPr>
          <p:cNvPr id="13" name="矩形 12">
            <a:hlinkClick r:id="rId4" action="ppaction://hlinksldjump"/>
          </p:cNvPr>
          <p:cNvSpPr/>
          <p:nvPr/>
        </p:nvSpPr>
        <p:spPr>
          <a:xfrm>
            <a:off x="4095115" y="277792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萤</a:t>
            </a:r>
          </a:p>
        </p:txBody>
      </p:sp>
      <p:sp>
        <p:nvSpPr>
          <p:cNvPr id="14" name="矩形 13">
            <a:hlinkClick r:id="rId5" action="ppaction://hlinksldjump"/>
          </p:cNvPr>
          <p:cNvSpPr/>
          <p:nvPr/>
        </p:nvSpPr>
        <p:spPr>
          <a:xfrm>
            <a:off x="6102295" y="2759359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恭</a:t>
            </a:r>
          </a:p>
        </p:txBody>
      </p:sp>
      <p:sp>
        <p:nvSpPr>
          <p:cNvPr id="15" name="矩形 14">
            <a:hlinkClick r:id="rId4" action="ppaction://hlinksldjump"/>
          </p:cNvPr>
          <p:cNvSpPr/>
          <p:nvPr/>
        </p:nvSpPr>
        <p:spPr>
          <a:xfrm>
            <a:off x="8182795" y="27574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勤</a:t>
            </a:r>
          </a:p>
        </p:txBody>
      </p:sp>
      <p:sp>
        <p:nvSpPr>
          <p:cNvPr id="16" name="矩形 15">
            <a:hlinkClick r:id="" action="ppaction://noaction"/>
          </p:cNvPr>
          <p:cNvSpPr/>
          <p:nvPr/>
        </p:nvSpPr>
        <p:spPr>
          <a:xfrm>
            <a:off x="1542255" y="435152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博</a:t>
            </a:r>
          </a:p>
        </p:txBody>
      </p:sp>
      <p:sp>
        <p:nvSpPr>
          <p:cNvPr id="17" name="矩形 16">
            <a:hlinkClick r:id="" action="ppaction://noaction"/>
          </p:cNvPr>
          <p:cNvSpPr/>
          <p:nvPr/>
        </p:nvSpPr>
        <p:spPr>
          <a:xfrm>
            <a:off x="3724054" y="437326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贫</a:t>
            </a:r>
          </a:p>
        </p:txBody>
      </p:sp>
      <p:sp>
        <p:nvSpPr>
          <p:cNvPr id="18" name="矩形 17">
            <a:hlinkClick r:id="" action="ppaction://noaction"/>
          </p:cNvPr>
          <p:cNvSpPr/>
          <p:nvPr/>
        </p:nvSpPr>
        <p:spPr>
          <a:xfrm>
            <a:off x="5830550" y="435929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焉</a:t>
            </a:r>
          </a:p>
        </p:txBody>
      </p:sp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7761586" y="4384705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矩形 19">
            <a:hlinkClick r:id="" action="ppaction://noaction"/>
          </p:cNvPr>
          <p:cNvSpPr/>
          <p:nvPr/>
        </p:nvSpPr>
        <p:spPr>
          <a:xfrm>
            <a:off x="7776305" y="438895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逢</a:t>
            </a:r>
          </a:p>
        </p:txBody>
      </p:sp>
      <p:graphicFrame>
        <p:nvGraphicFramePr>
          <p:cNvPr id="21" name="Group 47"/>
          <p:cNvGraphicFramePr>
            <a:graphicFrameLocks noGrp="1"/>
          </p:cNvGraphicFramePr>
          <p:nvPr/>
        </p:nvGraphicFramePr>
        <p:xfrm>
          <a:off x="9560498" y="4401535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矩形 21">
            <a:hlinkClick r:id="" action="ppaction://noaction"/>
          </p:cNvPr>
          <p:cNvSpPr/>
          <p:nvPr/>
        </p:nvSpPr>
        <p:spPr>
          <a:xfrm>
            <a:off x="9597561" y="4383776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第一个口要写长，下面两个口要写小，横画等距。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2700087" cy="429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锦囊   囊萤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每次遇到困难，爸爸总能想出锦囊妙计来解决。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口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囊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86760" y="2046220"/>
            <a:ext cx="1572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náng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字词揭秘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425450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横钩平稳，口字扁平。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结构：上下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萤火虫  萤光    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夏天，追逐萤火虫成了我们唯一的乐趣。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94421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萤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58752" y="2145285"/>
            <a:ext cx="1358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yíng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eodskx5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宽屏</PresentationFormat>
  <Paragraphs>252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Arial</vt:lpstr>
      <vt:lpstr>Wingdings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20</cp:revision>
  <dcterms:created xsi:type="dcterms:W3CDTF">2020-08-05T18:52:00Z</dcterms:created>
  <dcterms:modified xsi:type="dcterms:W3CDTF">2023-01-10T06:14:30Z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0B64177643514C6C9506FE9211984A55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