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262" r:id="rId2"/>
    <p:sldId id="317" r:id="rId3"/>
    <p:sldId id="318" r:id="rId4"/>
    <p:sldId id="319" r:id="rId5"/>
    <p:sldId id="306" r:id="rId6"/>
    <p:sldId id="320" r:id="rId7"/>
    <p:sldId id="321" r:id="rId8"/>
    <p:sldId id="322" r:id="rId9"/>
    <p:sldId id="323" r:id="rId10"/>
    <p:sldId id="324" r:id="rId11"/>
    <p:sldId id="325" r:id="rId12"/>
    <p:sldId id="326" r:id="rId13"/>
    <p:sldId id="327" r:id="rId14"/>
    <p:sldId id="328" r:id="rId15"/>
    <p:sldId id="329" r:id="rId16"/>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47">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A1E9"/>
    <a:srgbClr val="FFF100"/>
    <a:srgbClr val="17B7FF"/>
    <a:srgbClr val="02B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333" autoAdjust="0"/>
  </p:normalViewPr>
  <p:slideViewPr>
    <p:cSldViewPr snapToGrid="0">
      <p:cViewPr>
        <p:scale>
          <a:sx n="100" d="100"/>
          <a:sy n="100" d="100"/>
        </p:scale>
        <p:origin x="-936" y="-432"/>
      </p:cViewPr>
      <p:guideLst>
        <p:guide orient="horz" pos="214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章节">
    <p:spTree>
      <p:nvGrpSpPr>
        <p:cNvPr id="1" name=""/>
        <p:cNvGrpSpPr/>
        <p:nvPr/>
      </p:nvGrpSpPr>
      <p:grpSpPr>
        <a:xfrm>
          <a:off x="0" y="0"/>
          <a:ext cx="0" cy="0"/>
          <a:chOff x="0" y="0"/>
          <a:chExt cx="0" cy="0"/>
        </a:xfrm>
      </p:grpSpPr>
      <p:sp>
        <p:nvSpPr>
          <p:cNvPr id="3" name="矩形 1"/>
          <p:cNvSpPr/>
          <p:nvPr userDrawn="1"/>
        </p:nvSpPr>
        <p:spPr>
          <a:xfrm>
            <a:off x="0" y="2387600"/>
            <a:ext cx="12192000" cy="184150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6" name="标题 1"/>
          <p:cNvSpPr>
            <a:spLocks noGrp="1"/>
          </p:cNvSpPr>
          <p:nvPr>
            <p:ph type="ctrTitle"/>
          </p:nvPr>
        </p:nvSpPr>
        <p:spPr>
          <a:xfrm>
            <a:off x="0" y="2387600"/>
            <a:ext cx="12192000" cy="1841500"/>
          </a:xfrm>
          <a:prstGeom prst="rect">
            <a:avLst/>
          </a:prstGeom>
        </p:spPr>
        <p:txBody>
          <a:bodyPr anchor="ctr"/>
          <a:lstStyle>
            <a:lvl1pPr algn="ctr">
              <a:defRPr sz="4400">
                <a:solidFill>
                  <a:schemeClr val="bg1"/>
                </a:solidFill>
                <a:latin typeface="Adobe 黑体 Std R" panose="020B0400000000000000" pitchFamily="34" charset="-122"/>
                <a:ea typeface="Adobe 黑体 Std R" panose="020B0400000000000000" pitchFamily="34" charset="-122"/>
              </a:defRPr>
            </a:lvl1pPr>
          </a:lstStyle>
          <a:p>
            <a:r>
              <a:rPr lang="zh-CN" altLang="en-US"/>
              <a:t>单击此处编辑母版标题样式</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4461CFDC-3FD0-45BA-BD9F-3AEA77B030CF}" type="datetimeFigureOut">
              <a:rPr lang="zh-CN" altLang="en-US"/>
              <a:t>2023-01-17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6E9D0600-92F3-4FD8-873B-28DB966BDCDE}"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栏目一">
    <p:spTree>
      <p:nvGrpSpPr>
        <p:cNvPr id="1" name=""/>
        <p:cNvGrpSpPr/>
        <p:nvPr/>
      </p:nvGrpSpPr>
      <p:grpSpPr>
        <a:xfrm>
          <a:off x="0" y="0"/>
          <a:ext cx="0" cy="0"/>
          <a:chOff x="0" y="0"/>
          <a:chExt cx="0" cy="0"/>
        </a:xfrm>
      </p:grpSpPr>
      <p:sp>
        <p:nvSpPr>
          <p:cNvPr id="2" name="同侧圆角矩形 6">
            <a:hlinkClick r:id="rId2" action="ppaction://hlinksldjump" tooltip="点击进入"/>
          </p:cNvPr>
          <p:cNvSpPr/>
          <p:nvPr userDrawn="1"/>
        </p:nvSpPr>
        <p:spPr>
          <a:xfrm>
            <a:off x="2841625" y="469900"/>
            <a:ext cx="1822450" cy="431800"/>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1600" dirty="0">
                <a:solidFill>
                  <a:srgbClr val="C00000"/>
                </a:solidFill>
                <a:latin typeface="微软雅黑" panose="020B0503020204020204" pitchFamily="34" charset="-122"/>
                <a:ea typeface="微软雅黑" panose="020B0503020204020204" pitchFamily="34" charset="-122"/>
              </a:rPr>
              <a:t>基础知识回顾</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栏目二">
    <p:spTree>
      <p:nvGrpSpPr>
        <p:cNvPr id="1" name=""/>
        <p:cNvGrpSpPr/>
        <p:nvPr/>
      </p:nvGrpSpPr>
      <p:grpSpPr>
        <a:xfrm>
          <a:off x="0" y="0"/>
          <a:ext cx="0" cy="0"/>
          <a:chOff x="0" y="0"/>
          <a:chExt cx="0" cy="0"/>
        </a:xfrm>
      </p:grpSpPr>
      <p:sp>
        <p:nvSpPr>
          <p:cNvPr id="2" name="同侧圆角矩形 7"/>
          <p:cNvSpPr/>
          <p:nvPr userDrawn="1"/>
        </p:nvSpPr>
        <p:spPr>
          <a:xfrm>
            <a:off x="5645150" y="469900"/>
            <a:ext cx="1822450" cy="431800"/>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1600" dirty="0">
                <a:solidFill>
                  <a:srgbClr val="C00000"/>
                </a:solidFill>
                <a:latin typeface="微软雅黑" panose="020B0503020204020204" pitchFamily="34" charset="-122"/>
                <a:ea typeface="微软雅黑" panose="020B0503020204020204" pitchFamily="34" charset="-122"/>
              </a:rPr>
              <a:t>综合能力提升</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栏目三">
    <p:spTree>
      <p:nvGrpSpPr>
        <p:cNvPr id="1" name=""/>
        <p:cNvGrpSpPr/>
        <p:nvPr/>
      </p:nvGrpSpPr>
      <p:grpSpPr>
        <a:xfrm>
          <a:off x="0" y="0"/>
          <a:ext cx="0" cy="0"/>
          <a:chOff x="0" y="0"/>
          <a:chExt cx="0" cy="0"/>
        </a:xfrm>
      </p:grpSpPr>
      <p:sp>
        <p:nvSpPr>
          <p:cNvPr id="2" name="同侧圆角矩形 9"/>
          <p:cNvSpPr/>
          <p:nvPr userDrawn="1"/>
        </p:nvSpPr>
        <p:spPr>
          <a:xfrm>
            <a:off x="8345488" y="469900"/>
            <a:ext cx="1824037" cy="431800"/>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1600" dirty="0">
                <a:solidFill>
                  <a:srgbClr val="C00000"/>
                </a:solidFill>
                <a:latin typeface="微软雅黑" panose="020B0503020204020204" pitchFamily="34" charset="-122"/>
                <a:ea typeface="微软雅黑" panose="020B0503020204020204" pitchFamily="34" charset="-122"/>
              </a:rPr>
              <a:t>直击中考冲刺练</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栏目四">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AA2DD180-6CF5-41F4-AF1E-2EEB84B55011}" type="datetimeFigureOut">
              <a:rPr lang="zh-CN" altLang="en-US"/>
              <a:t>2023-01-17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0BF9BDA1-9F46-4342-A3DE-4F3FED9F7698}"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E1060575-5DE8-4069-950B-F66E6FAE3BED}" type="datetimeFigureOut">
              <a:rPr lang="zh-CN" altLang="en-US"/>
              <a:t>2023-01-17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B8F3A35F-6EFF-47F7-8C2B-B5DE94D9CA47}"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465410" y="0"/>
            <a:ext cx="9105900" cy="46738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a:xfrm>
            <a:off x="838200" y="1803400"/>
            <a:ext cx="10515600" cy="4373563"/>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AA974599-48E6-4D74-BFE3-54FB76B52FBC}" type="datetimeFigureOut">
              <a:rPr lang="zh-CN" altLang="en-US"/>
              <a:t>2023-01-17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97AC5914-00F8-44C4-A688-E135FEB85FDE}"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矩形 6"/>
          <p:cNvSpPr/>
          <p:nvPr/>
        </p:nvSpPr>
        <p:spPr>
          <a:xfrm>
            <a:off x="2465388" y="466725"/>
            <a:ext cx="8362950" cy="441325"/>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8" name="矩形 7"/>
          <p:cNvSpPr/>
          <p:nvPr/>
        </p:nvSpPr>
        <p:spPr>
          <a:xfrm>
            <a:off x="0" y="6738938"/>
            <a:ext cx="12209463" cy="127000"/>
          </a:xfrm>
          <a:prstGeom prst="rect">
            <a:avLst/>
          </a:prstGeom>
          <a:solidFill>
            <a:srgbClr val="02B0F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9" name="矩形 8"/>
          <p:cNvSpPr/>
          <p:nvPr/>
        </p:nvSpPr>
        <p:spPr>
          <a:xfrm>
            <a:off x="10896600" y="466725"/>
            <a:ext cx="1295400" cy="441325"/>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FFC000"/>
              </a:solidFill>
            </a:endParaRPr>
          </a:p>
        </p:txBody>
      </p:sp>
      <p:sp>
        <p:nvSpPr>
          <p:cNvPr id="10" name="矩形 9"/>
          <p:cNvSpPr/>
          <p:nvPr/>
        </p:nvSpPr>
        <p:spPr>
          <a:xfrm>
            <a:off x="0" y="0"/>
            <a:ext cx="2424113" cy="90805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zh-CN" sz="2400"/>
              <a:t>第四课时</a:t>
            </a:r>
            <a:endParaRPr lang="zh-CN" altLang="en-US" sz="2400" b="1" dirty="0">
              <a:latin typeface="黑体" panose="02010609060101010101" pitchFamily="2" charset="-122"/>
              <a:ea typeface="黑体" panose="02010609060101010101" pitchFamily="2" charset="-122"/>
            </a:endParaRPr>
          </a:p>
        </p:txBody>
      </p:sp>
      <p:sp>
        <p:nvSpPr>
          <p:cNvPr id="12" name="同侧圆角矩形 11">
            <a:hlinkClick r:id="rId14" action="ppaction://hlinksldjump" tooltip="点击进入"/>
          </p:cNvPr>
          <p:cNvSpPr/>
          <p:nvPr/>
        </p:nvSpPr>
        <p:spPr>
          <a:xfrm>
            <a:off x="2833688" y="485775"/>
            <a:ext cx="1822450" cy="392113"/>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1600" dirty="0">
                <a:solidFill>
                  <a:schemeClr val="bg1"/>
                </a:solidFill>
                <a:latin typeface="微软雅黑" panose="020B0503020204020204" pitchFamily="34" charset="-122"/>
                <a:ea typeface="微软雅黑" panose="020B0503020204020204" pitchFamily="34" charset="-122"/>
              </a:rPr>
              <a:t>基础知识回顾</a:t>
            </a:r>
          </a:p>
        </p:txBody>
      </p:sp>
      <p:sp>
        <p:nvSpPr>
          <p:cNvPr id="13" name="灯片编号占位符 3"/>
          <p:cNvSpPr txBox="1"/>
          <p:nvPr/>
        </p:nvSpPr>
        <p:spPr>
          <a:xfrm>
            <a:off x="10968038" y="492125"/>
            <a:ext cx="1223962" cy="400050"/>
          </a:xfrm>
          <a:prstGeom prst="rect">
            <a:avLst/>
          </a:prstGeom>
        </p:spPr>
        <p:txBody>
          <a:bodyPr anchor="ctr"/>
          <a:lstStyle>
            <a:defPPr>
              <a:defRPr lang="zh-CN"/>
            </a:defPPr>
            <a:lvl1pPr marL="0" algn="l" defTabSz="914400" rtl="0" eaLnBrk="1" latinLnBrk="0" hangingPunct="1">
              <a:defRPr sz="1800" kern="1200">
                <a:solidFill>
                  <a:srgbClr val="FFC000"/>
                </a:solidFill>
                <a:latin typeface="+mj-ea"/>
                <a:ea typeface="+mj-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r>
              <a:rPr lang="en-US" altLang="zh-CN" dirty="0">
                <a:solidFill>
                  <a:schemeClr val="bg1">
                    <a:lumMod val="95000"/>
                  </a:schemeClr>
                </a:solidFill>
              </a:rPr>
              <a:t>-</a:t>
            </a:r>
            <a:fld id="{B75EC838-D4F9-4E18-8BB3-EFA695E0E55A}" type="slidenum">
              <a:rPr lang="zh-CN" altLang="en-US" dirty="0" smtClean="0">
                <a:solidFill>
                  <a:schemeClr val="bg1">
                    <a:lumMod val="95000"/>
                  </a:schemeClr>
                </a:solidFill>
              </a:rPr>
              <a:t>‹#›</a:t>
            </a:fld>
            <a:r>
              <a:rPr lang="en-US" altLang="zh-CN" dirty="0">
                <a:solidFill>
                  <a:schemeClr val="bg1">
                    <a:lumMod val="95000"/>
                  </a:schemeClr>
                </a:solidFill>
              </a:rPr>
              <a:t>-</a:t>
            </a:r>
            <a:endParaRPr lang="zh-CN" altLang="en-US" dirty="0">
              <a:solidFill>
                <a:schemeClr val="bg1">
                  <a:lumMod val="95000"/>
                </a:schemeClr>
              </a:solidFill>
            </a:endParaRPr>
          </a:p>
        </p:txBody>
      </p:sp>
      <p:sp>
        <p:nvSpPr>
          <p:cNvPr id="18" name="同侧圆角矩形 17">
            <a:hlinkClick r:id="rId15" action="ppaction://hlinksldjump" tooltip="点击进入"/>
          </p:cNvPr>
          <p:cNvSpPr/>
          <p:nvPr/>
        </p:nvSpPr>
        <p:spPr>
          <a:xfrm>
            <a:off x="5641975" y="485775"/>
            <a:ext cx="1824038" cy="392113"/>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1600" dirty="0">
                <a:solidFill>
                  <a:schemeClr val="bg1"/>
                </a:solidFill>
                <a:latin typeface="微软雅黑" panose="020B0503020204020204" pitchFamily="34" charset="-122"/>
                <a:ea typeface="微软雅黑" panose="020B0503020204020204" pitchFamily="34" charset="-122"/>
              </a:rPr>
              <a:t>综合能力提升</a:t>
            </a:r>
          </a:p>
        </p:txBody>
      </p:sp>
      <p:sp>
        <p:nvSpPr>
          <p:cNvPr id="21" name="标题 1"/>
          <p:cNvSpPr txBox="1"/>
          <p:nvPr/>
        </p:nvSpPr>
        <p:spPr>
          <a:xfrm>
            <a:off x="2719388" y="0"/>
            <a:ext cx="9105900" cy="466725"/>
          </a:xfrm>
          <a:prstGeom prst="rect">
            <a:avLst/>
          </a:prstGeom>
        </p:spPr>
        <p:txBody>
          <a:bodyPr anchor="b"/>
          <a:lst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a:lstStyle>
          <a:p>
            <a:pPr fontAlgn="auto">
              <a:spcAft>
                <a:spcPts val="0"/>
              </a:spcAft>
              <a:defRPr/>
            </a:pPr>
            <a:r>
              <a:t>　</a:t>
            </a:r>
            <a:r>
              <a:rPr lang="en-US"/>
              <a:t>Integrated skills &amp; Study skills</a:t>
            </a:r>
            <a:endParaRP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lnSpc>
          <a:spcPct val="90000"/>
        </a:lnSpc>
        <a:spcBef>
          <a:spcPct val="0"/>
        </a:spcBef>
        <a:spcAft>
          <a:spcPct val="0"/>
        </a:spcAft>
        <a:defRPr lang="zh-CN" altLang="zh-CN" sz="2000" b="1" kern="1200">
          <a:solidFill>
            <a:schemeClr val="tx1"/>
          </a:solidFill>
          <a:latin typeface="+mj-lt"/>
          <a:ea typeface="+mj-ea"/>
          <a:cs typeface="+mj-cs"/>
        </a:defRPr>
      </a:lvl1pPr>
      <a:lvl2pPr algn="l" rtl="0" eaLnBrk="0" fontAlgn="base" hangingPunct="0">
        <a:lnSpc>
          <a:spcPct val="90000"/>
        </a:lnSpc>
        <a:spcBef>
          <a:spcPct val="0"/>
        </a:spcBef>
        <a:spcAft>
          <a:spcPct val="0"/>
        </a:spcAft>
        <a:defRPr sz="2000" b="1">
          <a:solidFill>
            <a:schemeClr val="tx1"/>
          </a:solidFill>
          <a:latin typeface="Calibri Light" panose="020F0302020204030204"/>
          <a:ea typeface="宋体" panose="02010600030101010101" pitchFamily="2" charset="-122"/>
        </a:defRPr>
      </a:lvl2pPr>
      <a:lvl3pPr algn="l" rtl="0" eaLnBrk="0" fontAlgn="base" hangingPunct="0">
        <a:lnSpc>
          <a:spcPct val="90000"/>
        </a:lnSpc>
        <a:spcBef>
          <a:spcPct val="0"/>
        </a:spcBef>
        <a:spcAft>
          <a:spcPct val="0"/>
        </a:spcAft>
        <a:defRPr sz="2000" b="1">
          <a:solidFill>
            <a:schemeClr val="tx1"/>
          </a:solidFill>
          <a:latin typeface="Calibri Light" panose="020F0302020204030204"/>
          <a:ea typeface="宋体" panose="02010600030101010101" pitchFamily="2" charset="-122"/>
        </a:defRPr>
      </a:lvl3pPr>
      <a:lvl4pPr algn="l" rtl="0" eaLnBrk="0" fontAlgn="base" hangingPunct="0">
        <a:lnSpc>
          <a:spcPct val="90000"/>
        </a:lnSpc>
        <a:spcBef>
          <a:spcPct val="0"/>
        </a:spcBef>
        <a:spcAft>
          <a:spcPct val="0"/>
        </a:spcAft>
        <a:defRPr sz="2000" b="1">
          <a:solidFill>
            <a:schemeClr val="tx1"/>
          </a:solidFill>
          <a:latin typeface="Calibri Light" panose="020F0302020204030204"/>
          <a:ea typeface="宋体" panose="02010600030101010101" pitchFamily="2" charset="-122"/>
        </a:defRPr>
      </a:lvl4pPr>
      <a:lvl5pPr algn="l" rtl="0" eaLnBrk="0" fontAlgn="base" hangingPunct="0">
        <a:lnSpc>
          <a:spcPct val="90000"/>
        </a:lnSpc>
        <a:spcBef>
          <a:spcPct val="0"/>
        </a:spcBef>
        <a:spcAft>
          <a:spcPct val="0"/>
        </a:spcAft>
        <a:defRPr sz="2000" b="1">
          <a:solidFill>
            <a:schemeClr val="tx1"/>
          </a:solidFill>
          <a:latin typeface="Calibri Light" panose="020F0302020204030204"/>
          <a:ea typeface="宋体" panose="02010600030101010101" pitchFamily="2" charset="-122"/>
        </a:defRPr>
      </a:lvl5pPr>
      <a:lvl6pPr marL="457200" algn="l" rtl="0" fontAlgn="base">
        <a:lnSpc>
          <a:spcPct val="90000"/>
        </a:lnSpc>
        <a:spcBef>
          <a:spcPct val="0"/>
        </a:spcBef>
        <a:spcAft>
          <a:spcPct val="0"/>
        </a:spcAft>
        <a:defRPr sz="2000" b="1">
          <a:solidFill>
            <a:schemeClr val="tx1"/>
          </a:solidFill>
          <a:latin typeface="Calibri Light" panose="020F0302020204030204"/>
          <a:ea typeface="宋体" panose="02010600030101010101" pitchFamily="2" charset="-122"/>
        </a:defRPr>
      </a:lvl6pPr>
      <a:lvl7pPr marL="914400" algn="l" rtl="0" fontAlgn="base">
        <a:lnSpc>
          <a:spcPct val="90000"/>
        </a:lnSpc>
        <a:spcBef>
          <a:spcPct val="0"/>
        </a:spcBef>
        <a:spcAft>
          <a:spcPct val="0"/>
        </a:spcAft>
        <a:defRPr sz="2000" b="1">
          <a:solidFill>
            <a:schemeClr val="tx1"/>
          </a:solidFill>
          <a:latin typeface="Calibri Light" panose="020F0302020204030204"/>
          <a:ea typeface="宋体" panose="02010600030101010101" pitchFamily="2" charset="-122"/>
        </a:defRPr>
      </a:lvl7pPr>
      <a:lvl8pPr marL="1371600" algn="l" rtl="0" fontAlgn="base">
        <a:lnSpc>
          <a:spcPct val="90000"/>
        </a:lnSpc>
        <a:spcBef>
          <a:spcPct val="0"/>
        </a:spcBef>
        <a:spcAft>
          <a:spcPct val="0"/>
        </a:spcAft>
        <a:defRPr sz="2000" b="1">
          <a:solidFill>
            <a:schemeClr val="tx1"/>
          </a:solidFill>
          <a:latin typeface="Calibri Light" panose="020F0302020204030204"/>
          <a:ea typeface="宋体" panose="02010600030101010101" pitchFamily="2" charset="-122"/>
        </a:defRPr>
      </a:lvl8pPr>
      <a:lvl9pPr marL="1828800" algn="l" rtl="0" fontAlgn="base">
        <a:lnSpc>
          <a:spcPct val="90000"/>
        </a:lnSpc>
        <a:spcBef>
          <a:spcPct val="0"/>
        </a:spcBef>
        <a:spcAft>
          <a:spcPct val="0"/>
        </a:spcAft>
        <a:defRPr sz="2000" b="1">
          <a:solidFill>
            <a:schemeClr val="tx1"/>
          </a:solidFill>
          <a:latin typeface="Calibri Light" panose="020F0302020204030204"/>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ctrTitle"/>
          </p:nvPr>
        </p:nvSpPr>
        <p:spPr bwMode="auto">
          <a:xfrm>
            <a:off x="0" y="2387600"/>
            <a:ext cx="12192000" cy="1841500"/>
          </a:xfrm>
          <a:noFill/>
          <a:ln>
            <a:miter lim="800000"/>
          </a:ln>
        </p:spPr>
        <p:txBody>
          <a:bodyPr vert="horz" wrap="square" lIns="91440" tIns="45720" rIns="91440" bIns="45720" numCol="1" anchorCtr="0" compatLnSpc="1"/>
          <a:lstStyle/>
          <a:p>
            <a:pPr eaLnBrk="1" hangingPunct="1"/>
            <a:r>
              <a:rPr lang="en-US" sz="8000" dirty="0" smtClean="0">
                <a:latin typeface="Times New Roman" panose="02020603050405020304" pitchFamily="18" charset="0"/>
                <a:ea typeface="Adobe 黑体 Std R"/>
                <a:cs typeface="Times New Roman" panose="02020603050405020304" pitchFamily="18" charset="0"/>
              </a:rPr>
              <a:t>Outdoor  fun</a:t>
            </a:r>
            <a:endParaRPr sz="8000" dirty="0" smtClean="0">
              <a:latin typeface="Times New Roman" panose="02020603050405020304" pitchFamily="18" charset="0"/>
              <a:ea typeface="Adobe 黑体 Std R"/>
              <a:cs typeface="Times New Roman" panose="02020603050405020304" pitchFamily="18" charset="0"/>
            </a:endParaRPr>
          </a:p>
        </p:txBody>
      </p:sp>
      <p:sp>
        <p:nvSpPr>
          <p:cNvPr id="5" name="矩形 4"/>
          <p:cNvSpPr/>
          <p:nvPr/>
        </p:nvSpPr>
        <p:spPr>
          <a:xfrm>
            <a:off x="0" y="1077782"/>
            <a:ext cx="12192000" cy="830997"/>
          </a:xfrm>
          <a:prstGeom prst="rect">
            <a:avLst/>
          </a:prstGeom>
        </p:spPr>
        <p:txBody>
          <a:bodyPr wrap="square">
            <a:spAutoFit/>
          </a:bodyPr>
          <a:lstStyle/>
          <a:p>
            <a:pPr algn="ctr"/>
            <a:r>
              <a:rPr lang="en-US" altLang="zh-CN" sz="4800" b="1" dirty="0">
                <a:latin typeface="微软雅黑" panose="020B0503020204020204" pitchFamily="34" charset="-122"/>
                <a:ea typeface="微软雅黑" panose="020B0503020204020204" pitchFamily="34" charset="-122"/>
                <a:cs typeface="Adobe 黑体 Std R"/>
              </a:rPr>
              <a:t>Unit </a:t>
            </a:r>
            <a:r>
              <a:rPr lang="en-US" altLang="zh-CN" sz="4800" b="1" dirty="0" smtClean="0">
                <a:latin typeface="微软雅黑" panose="020B0503020204020204" pitchFamily="34" charset="-122"/>
                <a:ea typeface="微软雅黑" panose="020B0503020204020204" pitchFamily="34" charset="-122"/>
                <a:cs typeface="Adobe 黑体 Std R"/>
              </a:rPr>
              <a:t>6</a:t>
            </a:r>
            <a:endParaRPr lang="zh-CN" altLang="en-US" sz="4800" b="1" dirty="0">
              <a:latin typeface="微软雅黑" panose="020B0503020204020204" pitchFamily="34" charset="-122"/>
              <a:ea typeface="微软雅黑" panose="020B0503020204020204" pitchFamily="34" charset="-122"/>
            </a:endParaRPr>
          </a:p>
        </p:txBody>
      </p:sp>
      <p:sp>
        <p:nvSpPr>
          <p:cNvPr id="6" name="矩形 5"/>
          <p:cNvSpPr/>
          <p:nvPr/>
        </p:nvSpPr>
        <p:spPr>
          <a:xfrm>
            <a:off x="0" y="4674974"/>
            <a:ext cx="12192000" cy="646331"/>
          </a:xfrm>
          <a:prstGeom prst="rect">
            <a:avLst/>
          </a:prstGeom>
        </p:spPr>
        <p:txBody>
          <a:bodyPr wrap="square">
            <a:spAutoFit/>
          </a:bodyPr>
          <a:lstStyle/>
          <a:p>
            <a:pPr algn="ctr"/>
            <a:r>
              <a:rPr lang="zh-CN" altLang="en-US" sz="3600" b="1" dirty="0" smtClean="0">
                <a:latin typeface="微软雅黑" panose="020B0503020204020204" pitchFamily="34" charset="-122"/>
                <a:ea typeface="微软雅黑" panose="020B0503020204020204" pitchFamily="34" charset="-122"/>
                <a:cs typeface="Adobe 黑体 Std R"/>
              </a:rPr>
              <a:t>第</a:t>
            </a:r>
            <a:r>
              <a:rPr lang="en-US" altLang="zh-CN" sz="3600" b="1" dirty="0" smtClean="0">
                <a:latin typeface="微软雅黑" panose="020B0503020204020204" pitchFamily="34" charset="-122"/>
                <a:ea typeface="微软雅黑" panose="020B0503020204020204" pitchFamily="34" charset="-122"/>
                <a:cs typeface="Adobe 黑体 Std R"/>
              </a:rPr>
              <a:t>4</a:t>
            </a:r>
            <a:r>
              <a:rPr lang="zh-CN" altLang="en-US" sz="3600" b="1" dirty="0" smtClean="0">
                <a:latin typeface="微软雅黑" panose="020B0503020204020204" pitchFamily="34" charset="-122"/>
                <a:ea typeface="微软雅黑" panose="020B0503020204020204" pitchFamily="34" charset="-122"/>
                <a:cs typeface="Adobe 黑体 Std R"/>
              </a:rPr>
              <a:t>课</a:t>
            </a:r>
            <a:r>
              <a:rPr lang="zh-CN" altLang="en-US" sz="3600" b="1" dirty="0">
                <a:latin typeface="微软雅黑" panose="020B0503020204020204" pitchFamily="34" charset="-122"/>
                <a:ea typeface="微软雅黑" panose="020B0503020204020204" pitchFamily="34" charset="-122"/>
                <a:cs typeface="Adobe 黑体 Std R"/>
              </a:rPr>
              <a:t>时</a:t>
            </a:r>
            <a:endParaRPr lang="zh-CN" altLang="en-US" sz="3600" b="1" dirty="0">
              <a:latin typeface="微软雅黑" panose="020B0503020204020204" pitchFamily="34" charset="-122"/>
              <a:ea typeface="微软雅黑" panose="020B0503020204020204" pitchFamily="34" charset="-122"/>
            </a:endParaRPr>
          </a:p>
        </p:txBody>
      </p:sp>
      <p:sp>
        <p:nvSpPr>
          <p:cNvPr id="7" name="矩形 6"/>
          <p:cNvSpPr/>
          <p:nvPr/>
        </p:nvSpPr>
        <p:spPr>
          <a:xfrm>
            <a:off x="0" y="5982945"/>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2106613"/>
            <a:ext cx="8128000" cy="2903537"/>
          </a:xfrm>
          <a:prstGeom prst="rect">
            <a:avLst/>
          </a:prstGeom>
        </p:spPr>
        <p:txBody>
          <a:bodyPr>
            <a:spAutoFit/>
          </a:bodyPr>
          <a:lstStyle/>
          <a:p>
            <a:pPr indent="266700">
              <a:lnSpc>
                <a:spcPct val="120000"/>
              </a:lnSpc>
              <a:tabLst>
                <a:tab pos="1028700" algn="l"/>
                <a:tab pos="1849120" algn="l"/>
                <a:tab pos="2536825" algn="l"/>
                <a:tab pos="3220720" algn="l"/>
              </a:tabLst>
            </a:pPr>
            <a:r>
              <a:rPr lang="en-US" altLang="zh-CN" sz="2200">
                <a:latin typeface="Times New Roman" panose="02020603050405020304" pitchFamily="18" charset="0"/>
                <a:cs typeface="Times New Roman" panose="02020603050405020304" pitchFamily="18" charset="0"/>
              </a:rPr>
              <a:t>As many as three out of ten teenagers said that collecting things was something they liked to do in their free time.They had </a:t>
            </a:r>
            <a:r>
              <a:rPr lang="zh-CN" altLang="zh-CN" sz="2200" u="sng">
                <a:latin typeface="Times New Roman" panose="02020603050405020304" pitchFamily="18" charset="0"/>
                <a:cs typeface="Times New Roman" panose="02020603050405020304" pitchFamily="18" charset="0"/>
              </a:rPr>
              <a:t>　</a:t>
            </a:r>
            <a:r>
              <a:rPr lang="en-US" altLang="zh-CN" sz="2200" u="sng">
                <a:latin typeface="Times New Roman" panose="02020603050405020304" pitchFamily="18" charset="0"/>
                <a:cs typeface="Times New Roman" panose="02020603050405020304" pitchFamily="18" charset="0"/>
              </a:rPr>
              <a:t>8</a:t>
            </a:r>
            <a:r>
              <a:rPr lang="zh-CN" altLang="zh-CN" sz="2200" u="sng">
                <a:latin typeface="Times New Roman" panose="02020603050405020304" pitchFamily="18" charset="0"/>
                <a:cs typeface="Times New Roman" panose="02020603050405020304" pitchFamily="18" charset="0"/>
              </a:rPr>
              <a:t>　</a:t>
            </a:r>
            <a:r>
              <a:rPr lang="en-US" altLang="zh-CN" sz="2200">
                <a:latin typeface="Times New Roman" panose="02020603050405020304" pitchFamily="18" charset="0"/>
                <a:cs typeface="Times New Roman" panose="02020603050405020304" pitchFamily="18" charset="0"/>
              </a:rPr>
              <a:t> collections from cartoon books and baseball cards to toys and coins.</a:t>
            </a:r>
            <a:r>
              <a:rPr lang="en-US" altLang="zh-CN" sz="2200">
                <a:latin typeface="宋体" panose="02010600030101010101" pitchFamily="2" charset="-122"/>
                <a:ea typeface="NEU-BZ-S92"/>
                <a:cs typeface="Times New Roman" panose="02020603050405020304" pitchFamily="18" charset="0"/>
              </a:rPr>
              <a:t> </a:t>
            </a:r>
            <a:endParaRPr lang="zh-CN" altLang="zh-CN" sz="2200">
              <a:latin typeface="NEU-BZ-S92"/>
              <a:ea typeface="NEU-BZ-S92"/>
              <a:cs typeface="Times New Roman" panose="02020603050405020304" pitchFamily="18" charset="0"/>
            </a:endParaRPr>
          </a:p>
          <a:p>
            <a:pPr indent="266700">
              <a:lnSpc>
                <a:spcPct val="120000"/>
              </a:lnSpc>
              <a:tabLst>
                <a:tab pos="1028700" algn="l"/>
                <a:tab pos="1849120" algn="l"/>
                <a:tab pos="2536825" algn="l"/>
                <a:tab pos="3220720" algn="l"/>
              </a:tabLst>
            </a:pPr>
            <a:r>
              <a:rPr lang="en-US" altLang="zh-CN" sz="2200">
                <a:latin typeface="Times New Roman" panose="02020603050405020304" pitchFamily="18" charset="0"/>
                <a:cs typeface="Times New Roman" panose="02020603050405020304" pitchFamily="18" charset="0"/>
              </a:rPr>
              <a:t>Visiting friends was </a:t>
            </a:r>
            <a:r>
              <a:rPr lang="zh-CN" altLang="zh-CN" sz="2200" u="sng">
                <a:latin typeface="Times New Roman" panose="02020603050405020304" pitchFamily="18" charset="0"/>
                <a:cs typeface="Times New Roman" panose="02020603050405020304" pitchFamily="18" charset="0"/>
              </a:rPr>
              <a:t>　</a:t>
            </a:r>
            <a:r>
              <a:rPr lang="en-US" altLang="zh-CN" sz="2200" u="sng">
                <a:latin typeface="Times New Roman" panose="02020603050405020304" pitchFamily="18" charset="0"/>
                <a:cs typeface="Times New Roman" panose="02020603050405020304" pitchFamily="18" charset="0"/>
              </a:rPr>
              <a:t>9</a:t>
            </a:r>
            <a:r>
              <a:rPr lang="zh-CN" altLang="zh-CN" sz="2200" u="sng">
                <a:latin typeface="Times New Roman" panose="02020603050405020304" pitchFamily="18" charset="0"/>
                <a:cs typeface="Times New Roman" panose="02020603050405020304" pitchFamily="18" charset="0"/>
              </a:rPr>
              <a:t>　</a:t>
            </a:r>
            <a:r>
              <a:rPr lang="en-US" altLang="zh-CN" sz="2200">
                <a:latin typeface="Times New Roman" panose="02020603050405020304" pitchFamily="18" charset="0"/>
                <a:cs typeface="Times New Roman" panose="02020603050405020304" pitchFamily="18" charset="0"/>
              </a:rPr>
              <a:t> popular.Eighty percent teenagers said they met friends once a week.Nine out of ten said they contacted friends through the Internet.Another popular way of contacting friends was the telephone.Everyone said they </a:t>
            </a:r>
            <a:r>
              <a:rPr lang="zh-CN" altLang="zh-CN" sz="2200" u="sng">
                <a:latin typeface="Times New Roman" panose="02020603050405020304" pitchFamily="18" charset="0"/>
                <a:cs typeface="Times New Roman" panose="02020603050405020304" pitchFamily="18" charset="0"/>
              </a:rPr>
              <a:t>　</a:t>
            </a:r>
            <a:r>
              <a:rPr lang="en-US" altLang="zh-CN" sz="2200" u="sng">
                <a:latin typeface="Times New Roman" panose="02020603050405020304" pitchFamily="18" charset="0"/>
                <a:cs typeface="Times New Roman" panose="02020603050405020304" pitchFamily="18" charset="0"/>
              </a:rPr>
              <a:t>10</a:t>
            </a:r>
            <a:r>
              <a:rPr lang="zh-CN" altLang="zh-CN" sz="2200" u="sng">
                <a:latin typeface="Times New Roman" panose="02020603050405020304" pitchFamily="18" charset="0"/>
                <a:cs typeface="Times New Roman" panose="02020603050405020304" pitchFamily="18" charset="0"/>
              </a:rPr>
              <a:t>　</a:t>
            </a:r>
            <a:r>
              <a:rPr lang="en-US" altLang="zh-CN" sz="2200">
                <a:latin typeface="Times New Roman" panose="02020603050405020304" pitchFamily="18" charset="0"/>
                <a:cs typeface="Times New Roman" panose="02020603050405020304" pitchFamily="18" charset="0"/>
              </a:rPr>
              <a:t> to friends every day.</a:t>
            </a:r>
            <a:r>
              <a:rPr lang="en-US" altLang="zh-CN" sz="2200">
                <a:latin typeface="宋体" panose="02010600030101010101" pitchFamily="2" charset="-122"/>
                <a:ea typeface="NEU-BZ-S92"/>
                <a:cs typeface="NEU-BZ-S92"/>
              </a:rPr>
              <a:t> </a:t>
            </a:r>
            <a:endParaRPr lang="zh-CN" altLang="zh-CN" sz="2200">
              <a:latin typeface="NEU-BZ-S92"/>
              <a:ea typeface="NEU-BZ-S92"/>
              <a:cs typeface="NEU-BZ-S9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矩形 1"/>
          <p:cNvSpPr>
            <a:spLocks noChangeAspect="1"/>
          </p:cNvSpPr>
          <p:nvPr/>
        </p:nvSpPr>
        <p:spPr bwMode="auto">
          <a:xfrm>
            <a:off x="2032000" y="1495425"/>
            <a:ext cx="8128000" cy="4108450"/>
          </a:xfrm>
          <a:prstGeom prst="rect">
            <a:avLst/>
          </a:prstGeom>
          <a:noFill/>
          <a:ln w="9525">
            <a:noFill/>
            <a:miter lim="800000"/>
          </a:ln>
        </p:spPr>
        <p:txBody>
          <a:bodyPr>
            <a:spAutoFit/>
          </a:bodyPr>
          <a:lstStyle/>
          <a:p>
            <a:pPr>
              <a:lnSpc>
                <a:spcPct val="120000"/>
              </a:lnSpc>
              <a:tabLst>
                <a:tab pos="1028700" algn="l"/>
                <a:tab pos="1849120" algn="l"/>
                <a:tab pos="2536825" algn="l"/>
                <a:tab pos="3220720" algn="l"/>
              </a:tabLst>
            </a:pPr>
            <a:r>
              <a:rPr lang="en-US" altLang="zh-CN" sz="2200">
                <a:solidFill>
                  <a:srgbClr val="000000"/>
                </a:solidFill>
                <a:latin typeface="NEU-BZ-S92"/>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)1.A.results	B.hobbies  	C.grades	D.reports</a:t>
            </a:r>
            <a:endParaRPr lang="zh-CN" altLang="zh-CN" sz="2200">
              <a:solidFill>
                <a:srgbClr val="000000"/>
              </a:solidFill>
              <a:latin typeface="NEU-BZ-S92"/>
              <a:ea typeface="NEU-BZ-S92"/>
              <a:cs typeface="Times New Roman" panose="02020603050405020304" pitchFamily="18" charset="0"/>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  )2.A.busy		B.easy		C.free		D.hard</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)3.A.but		B.and			C.or		D.so</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)4.A.was		B.were		C.had		D.did</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)5.A.tiring		B.favourite 	 C.hate		D.boring</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a:t>
            </a:r>
            <a:r>
              <a:rPr lang="en-US" altLang="zh-CN" sz="2200">
                <a:solidFill>
                  <a:srgbClr val="000000"/>
                </a:solidFill>
                <a:latin typeface="Times New Roman" panose="02020603050405020304" pitchFamily="18" charset="0"/>
                <a:cs typeface="Times New Roman" panose="02020603050405020304" pitchFamily="18" charset="0"/>
              </a:rPr>
              <a:t>  )6.A.buying	B.hearing		C.having	D.playing</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)7.A.popular	B.expensive	C.interested	D.cheap</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)8.A.many		B.little		C.much		D.few</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)9.A.too		B.also		C.as		D.such</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)10.A.spoke	B.said		C.told		D.wrote</a:t>
            </a:r>
            <a:endParaRPr lang="zh-CN" altLang="zh-CN" sz="2200">
              <a:solidFill>
                <a:srgbClr val="000000"/>
              </a:solidFill>
              <a:latin typeface="NEU-BZ-S92"/>
              <a:ea typeface="NEU-BZ-S92"/>
              <a:cs typeface="NEU-BZ-S92"/>
            </a:endParaRPr>
          </a:p>
        </p:txBody>
      </p:sp>
      <p:sp>
        <p:nvSpPr>
          <p:cNvPr id="3" name="矩形 2"/>
          <p:cNvSpPr/>
          <p:nvPr/>
        </p:nvSpPr>
        <p:spPr>
          <a:xfrm>
            <a:off x="2370138" y="1651000"/>
            <a:ext cx="311150" cy="276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4" name="矩形 3"/>
          <p:cNvSpPr/>
          <p:nvPr/>
        </p:nvSpPr>
        <p:spPr>
          <a:xfrm>
            <a:off x="2287588" y="2047875"/>
            <a:ext cx="311150" cy="276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5" name="矩形 4"/>
          <p:cNvSpPr/>
          <p:nvPr/>
        </p:nvSpPr>
        <p:spPr>
          <a:xfrm>
            <a:off x="2287588" y="2465388"/>
            <a:ext cx="311150" cy="276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6" name="矩形 5"/>
          <p:cNvSpPr/>
          <p:nvPr/>
        </p:nvSpPr>
        <p:spPr>
          <a:xfrm>
            <a:off x="2287588" y="2862263"/>
            <a:ext cx="311150" cy="276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7" name="矩形 6"/>
          <p:cNvSpPr/>
          <p:nvPr/>
        </p:nvSpPr>
        <p:spPr>
          <a:xfrm>
            <a:off x="2287588" y="3259138"/>
            <a:ext cx="311150" cy="276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8" name="矩形 7"/>
          <p:cNvSpPr/>
          <p:nvPr/>
        </p:nvSpPr>
        <p:spPr>
          <a:xfrm>
            <a:off x="2287588" y="3656013"/>
            <a:ext cx="311150" cy="276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9" name="矩形 8"/>
          <p:cNvSpPr/>
          <p:nvPr/>
        </p:nvSpPr>
        <p:spPr>
          <a:xfrm>
            <a:off x="2287588" y="4051300"/>
            <a:ext cx="311150" cy="2778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10" name="矩形 9"/>
          <p:cNvSpPr/>
          <p:nvPr/>
        </p:nvSpPr>
        <p:spPr>
          <a:xfrm>
            <a:off x="2287588" y="4448175"/>
            <a:ext cx="311150" cy="276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11" name="矩形 10"/>
          <p:cNvSpPr/>
          <p:nvPr/>
        </p:nvSpPr>
        <p:spPr>
          <a:xfrm>
            <a:off x="2287588" y="4845050"/>
            <a:ext cx="311150" cy="276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12" name="矩形 11"/>
          <p:cNvSpPr/>
          <p:nvPr/>
        </p:nvSpPr>
        <p:spPr>
          <a:xfrm>
            <a:off x="2287588" y="5241925"/>
            <a:ext cx="311150" cy="276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矩形 1"/>
          <p:cNvSpPr>
            <a:spLocks noChangeAspect="1"/>
          </p:cNvSpPr>
          <p:nvPr/>
        </p:nvSpPr>
        <p:spPr bwMode="auto">
          <a:xfrm>
            <a:off x="639763" y="868363"/>
            <a:ext cx="1743075" cy="498475"/>
          </a:xfrm>
          <a:prstGeom prst="rect">
            <a:avLst/>
          </a:prstGeom>
          <a:noFill/>
          <a:ln w="9525">
            <a:noFill/>
            <a:miter lim="800000"/>
          </a:ln>
        </p:spPr>
        <p:txBody>
          <a:bodyPr wrap="none">
            <a:spAutoFit/>
          </a:bodyPr>
          <a:lstStyle/>
          <a:p>
            <a:pPr>
              <a:lnSpc>
                <a:spcPct val="120000"/>
              </a:lnSpc>
              <a:tabLst>
                <a:tab pos="1028700" algn="l"/>
                <a:tab pos="1849120" algn="l"/>
                <a:tab pos="2536825" algn="l"/>
                <a:tab pos="3220720" algn="l"/>
              </a:tabLst>
            </a:pPr>
            <a:r>
              <a:rPr lang="zh-CN" altLang="zh-CN" sz="2200">
                <a:solidFill>
                  <a:srgbClr val="000000"/>
                </a:solidFill>
                <a:latin typeface="NEU-BZ-S92"/>
              </a:rPr>
              <a:t>Ⅳ</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ea typeface="黑体" panose="02010609060101010101" pitchFamily="2" charset="-122"/>
                <a:cs typeface="Times New Roman" panose="02020603050405020304" pitchFamily="18" charset="0"/>
              </a:rPr>
              <a:t>阅读理解</a:t>
            </a:r>
            <a:r>
              <a:rPr lang="en-US" altLang="zh-CN" sz="2200">
                <a:solidFill>
                  <a:srgbClr val="000000"/>
                </a:solidFill>
                <a:ea typeface="黑体" panose="02010609060101010101" pitchFamily="2" charset="-122"/>
                <a:cs typeface="Times New Roman" panose="02020603050405020304" pitchFamily="18" charset="0"/>
              </a:rPr>
              <a:t> </a:t>
            </a:r>
            <a:endParaRPr lang="zh-CN" altLang="zh-CN" sz="2200">
              <a:solidFill>
                <a:srgbClr val="000000"/>
              </a:solidFill>
              <a:latin typeface="NEU-BZ-S92"/>
              <a:ea typeface="NEU-BZ-S92"/>
              <a:cs typeface="Times New Roman" panose="02020603050405020304" pitchFamily="18" charset="0"/>
            </a:endParaRPr>
          </a:p>
        </p:txBody>
      </p:sp>
      <p:graphicFrame>
        <p:nvGraphicFramePr>
          <p:cNvPr id="1032" name="Object 8"/>
          <p:cNvGraphicFramePr>
            <a:graphicFrameLocks noChangeAspect="1"/>
          </p:cNvGraphicFramePr>
          <p:nvPr/>
        </p:nvGraphicFramePr>
        <p:xfrm>
          <a:off x="2138363" y="1725613"/>
          <a:ext cx="8128000" cy="1524000"/>
        </p:xfrm>
        <a:graphic>
          <a:graphicData uri="http://schemas.openxmlformats.org/presentationml/2006/ole">
            <mc:AlternateContent xmlns:mc="http://schemas.openxmlformats.org/markup-compatibility/2006">
              <mc:Choice xmlns:v="urn:schemas-microsoft-com:vml" Requires="v">
                <p:oleObj spid="_x0000_s1028" name="Document" r:id="rId3" imgW="3839210" imgH="720725" progId="Word.Document.12">
                  <p:embed/>
                </p:oleObj>
              </mc:Choice>
              <mc:Fallback>
                <p:oleObj name="Document" r:id="rId3" imgW="3839210" imgH="720725" progId="Word.Document.12">
                  <p:embed/>
                  <p:pic>
                    <p:nvPicPr>
                      <p:cNvPr id="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8363" y="1725613"/>
                        <a:ext cx="8128000" cy="152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4" name="矩形 3"/>
          <p:cNvSpPr>
            <a:spLocks noChangeAspect="1"/>
          </p:cNvSpPr>
          <p:nvPr/>
        </p:nvSpPr>
        <p:spPr bwMode="auto">
          <a:xfrm>
            <a:off x="950913" y="3606800"/>
            <a:ext cx="10502900" cy="2530475"/>
          </a:xfrm>
          <a:prstGeom prst="rect">
            <a:avLst/>
          </a:prstGeom>
          <a:noFill/>
          <a:ln w="9525">
            <a:noFill/>
            <a:miter lim="800000"/>
          </a:ln>
        </p:spPr>
        <p:txBody>
          <a:bodyPr>
            <a:spAutoFit/>
          </a:bodyPr>
          <a:lstStyle/>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     This story is about two mice.They are friends.One mouse lives in the country.The other lives in the city.After many years the country mouse sees the city mouse.He says,“Come and see me at my house in the country.” So the city mouse goes.The country mouse takes him to his house in a field.He gives him the nicest food.But the city mouse says,“This food is not good,and your house is also not good.Why do you live in a hole in the field?You must come and live with me in the city.”</a:t>
            </a:r>
            <a:endParaRPr lang="zh-CN" altLang="zh-CN" sz="2200">
              <a:solidFill>
                <a:srgbClr val="000000"/>
              </a:solidFill>
              <a:latin typeface="NEU-BZ-S92"/>
              <a:ea typeface="NEU-BZ-S9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矩形 1"/>
          <p:cNvSpPr>
            <a:spLocks noChangeAspect="1"/>
          </p:cNvSpPr>
          <p:nvPr/>
        </p:nvSpPr>
        <p:spPr bwMode="auto">
          <a:xfrm>
            <a:off x="2032000" y="2105025"/>
            <a:ext cx="8128000" cy="2901950"/>
          </a:xfrm>
          <a:prstGeom prst="rect">
            <a:avLst/>
          </a:prstGeom>
          <a:noFill/>
          <a:ln w="9525">
            <a:noFill/>
            <a:miter lim="800000"/>
          </a:ln>
        </p:spPr>
        <p:txBody>
          <a:bodyPr>
            <a:spAutoFit/>
          </a:bodyPr>
          <a:lstStyle/>
          <a:p>
            <a:pPr indent="266700">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So the country mouse goes to the house of the city mouse.It is a very good house.Nice food is ready for them to eat.But just as they begin to eat,they hear a great noise,“Run!Run!The cat is coming!” The two friends run away quickly and hide in a dark hole.</a:t>
            </a:r>
            <a:endParaRPr lang="zh-CN" altLang="zh-CN" sz="2200">
              <a:solidFill>
                <a:srgbClr val="000000"/>
              </a:solidFill>
              <a:latin typeface="NEU-BZ-S92"/>
              <a:ea typeface="NEU-BZ-S92"/>
              <a:cs typeface="Times New Roman" panose="02020603050405020304" pitchFamily="18" charset="0"/>
            </a:endParaRPr>
          </a:p>
          <a:p>
            <a:pPr indent="266700">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After some time they come out.The country mouse says to the city mouse,“I don</a:t>
            </a:r>
            <a:r>
              <a:rPr lang="en-US" altLang="zh-CN" sz="2200">
                <a:solidFill>
                  <a:srgbClr val="000000"/>
                </a:solidFill>
                <a:latin typeface="宋体" panose="02010600030101010101" pitchFamily="2" charset="-122"/>
                <a:ea typeface="NEU-BZ-S92"/>
                <a:cs typeface="NEU-BZ-S92"/>
              </a:rPr>
              <a:t>’</a:t>
            </a:r>
            <a:r>
              <a:rPr lang="en-US" altLang="zh-CN" sz="2200">
                <a:solidFill>
                  <a:srgbClr val="000000"/>
                </a:solidFill>
                <a:latin typeface="Times New Roman" panose="02020603050405020304" pitchFamily="18" charset="0"/>
                <a:cs typeface="Times New Roman" panose="02020603050405020304" pitchFamily="18" charset="0"/>
              </a:rPr>
              <a:t>t like to live in the city.I like to live in my hole in the field.It is nicer to be poor and happy than to be rich and live in fear.”</a:t>
            </a:r>
            <a:endParaRPr lang="zh-CN" altLang="zh-CN" sz="2200">
              <a:solidFill>
                <a:srgbClr val="000000"/>
              </a:solidFill>
              <a:latin typeface="NEU-BZ-S92"/>
              <a:ea typeface="NEU-BZ-S92"/>
              <a:cs typeface="NEU-BZ-S9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495425"/>
            <a:ext cx="8128000" cy="4108450"/>
          </a:xfrm>
          <a:prstGeom prst="rect">
            <a:avLst/>
          </a:prstGeom>
        </p:spPr>
        <p:txBody>
          <a:bodyPr>
            <a:spAutoFit/>
          </a:bodyPr>
          <a:lstStyle/>
          <a:p>
            <a:pPr>
              <a:lnSpc>
                <a:spcPct val="120000"/>
              </a:lnSpc>
              <a:tabLst>
                <a:tab pos="1028700" algn="l"/>
                <a:tab pos="1849120" algn="l"/>
                <a:tab pos="2536825" algn="l"/>
                <a:tab pos="3220720" algn="l"/>
              </a:tabLst>
            </a:pPr>
            <a:r>
              <a:rPr lang="zh-CN" altLang="zh-CN" sz="2200">
                <a:solidFill>
                  <a:srgbClr val="000000"/>
                </a:solidFill>
                <a:latin typeface="NEU-BZ-S92"/>
                <a:cs typeface="Times New Roman" panose="02020603050405020304" pitchFamily="18" charset="0"/>
              </a:rPr>
              <a:t> </a:t>
            </a:r>
            <a:r>
              <a:rPr lang="en-US" altLang="zh-CN" sz="2200">
                <a:solidFill>
                  <a:srgbClr val="000000"/>
                </a:solidFill>
                <a:latin typeface="NEU-BZ-S92"/>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)1.The two mice live </a:t>
            </a:r>
            <a:r>
              <a:rPr lang="zh-CN" altLang="zh-CN" sz="2200" u="sng">
                <a:latin typeface="Times New Roman" panose="02020603050405020304" pitchFamily="18" charset="0"/>
                <a:cs typeface="Times New Roman" panose="02020603050405020304" pitchFamily="18" charset="0"/>
              </a:rPr>
              <a:t>　　　　</a:t>
            </a:r>
            <a:r>
              <a:rPr lang="en-US" altLang="zh-CN" sz="2200">
                <a:latin typeface="Times New Roman" panose="02020603050405020304" pitchFamily="18" charset="0"/>
                <a:cs typeface="Times New Roman" panose="02020603050405020304" pitchFamily="18" charset="0"/>
              </a:rPr>
              <a:t>.</a:t>
            </a:r>
            <a:r>
              <a:rPr lang="en-US" altLang="zh-CN" sz="2200">
                <a:latin typeface="宋体" panose="02010600030101010101" pitchFamily="2" charset="-122"/>
                <a:ea typeface="NEU-BZ-S92"/>
                <a:cs typeface="Times New Roman" panose="02020603050405020304" pitchFamily="18" charset="0"/>
              </a:rPr>
              <a:t> </a:t>
            </a:r>
            <a:endParaRPr lang="zh-CN" altLang="zh-CN" sz="2200">
              <a:latin typeface="NEU-BZ-S92"/>
              <a:ea typeface="NEU-BZ-S92"/>
              <a:cs typeface="Times New Roman" panose="02020603050405020304" pitchFamily="18" charset="0"/>
            </a:endParaRPr>
          </a:p>
          <a:p>
            <a:pPr>
              <a:lnSpc>
                <a:spcPct val="120000"/>
              </a:lnSpc>
              <a:tabLst>
                <a:tab pos="1028700" algn="l"/>
                <a:tab pos="1849120" algn="l"/>
                <a:tab pos="2536825" algn="l"/>
                <a:tab pos="3220720" algn="l"/>
              </a:tabLst>
            </a:pPr>
            <a:r>
              <a:rPr lang="en-US" altLang="zh-CN" sz="2200">
                <a:latin typeface="Times New Roman" panose="02020603050405020304" pitchFamily="18" charset="0"/>
                <a:ea typeface="NEU-BZ-S92"/>
                <a:cs typeface="Times New Roman" panose="02020603050405020304" pitchFamily="18" charset="0"/>
              </a:rPr>
              <a:t>A.in the same place</a:t>
            </a:r>
            <a:endParaRPr lang="zh-CN" altLang="zh-CN" sz="2200">
              <a:latin typeface="NEU-BZ-S92"/>
              <a:ea typeface="NEU-BZ-S92"/>
              <a:cs typeface="Times New Roman" panose="02020603050405020304" pitchFamily="18" charset="0"/>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B.in difference places</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C.in the city</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D.in the country</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)2.The city mouse asks the country mouse to </a:t>
            </a:r>
            <a:r>
              <a:rPr lang="zh-CN" altLang="zh-CN" sz="2200" u="sng">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a:cs typeface="NEU-BZ-S92"/>
              </a:rPr>
              <a:t> </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A.find more food for him</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B.live with him in the city</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C.run with him</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D.live in the country forever</a:t>
            </a:r>
            <a:endParaRPr lang="zh-CN" altLang="zh-CN" sz="2200">
              <a:solidFill>
                <a:srgbClr val="000000"/>
              </a:solidFill>
              <a:latin typeface="NEU-BZ-S92"/>
              <a:ea typeface="NEU-BZ-S92"/>
              <a:cs typeface="NEU-BZ-S92"/>
            </a:endParaRPr>
          </a:p>
        </p:txBody>
      </p:sp>
      <p:sp>
        <p:nvSpPr>
          <p:cNvPr id="3" name="矩形 2"/>
          <p:cNvSpPr/>
          <p:nvPr/>
        </p:nvSpPr>
        <p:spPr>
          <a:xfrm>
            <a:off x="2590800" y="1598613"/>
            <a:ext cx="377825" cy="3349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4" name="矩形 3"/>
          <p:cNvSpPr/>
          <p:nvPr/>
        </p:nvSpPr>
        <p:spPr>
          <a:xfrm>
            <a:off x="2265363" y="3606800"/>
            <a:ext cx="376237" cy="3349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495425"/>
            <a:ext cx="8128000" cy="4108450"/>
          </a:xfrm>
          <a:prstGeom prst="rect">
            <a:avLst/>
          </a:prstGeom>
        </p:spPr>
        <p:txBody>
          <a:bodyPr>
            <a:spAutoFit/>
          </a:bodyPr>
          <a:lstStyle/>
          <a:p>
            <a:pPr>
              <a:lnSpc>
                <a:spcPct val="120000"/>
              </a:lnSpc>
              <a:tabLst>
                <a:tab pos="1028700" algn="l"/>
                <a:tab pos="1849120" algn="l"/>
                <a:tab pos="2536825" algn="l"/>
                <a:tab pos="3220720" algn="l"/>
              </a:tabLst>
            </a:pPr>
            <a:r>
              <a:rPr lang="en-US" altLang="zh-CN" sz="2200">
                <a:solidFill>
                  <a:srgbClr val="000000"/>
                </a:solidFill>
                <a:latin typeface="NEU-BZ-S92"/>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  )3.How are the two mice?</a:t>
            </a:r>
            <a:endParaRPr lang="zh-CN" altLang="zh-CN" sz="2200">
              <a:solidFill>
                <a:srgbClr val="000000"/>
              </a:solidFill>
              <a:latin typeface="NEU-BZ-S92"/>
              <a:ea typeface="NEU-BZ-S92"/>
              <a:cs typeface="Times New Roman" panose="02020603050405020304" pitchFamily="18" charset="0"/>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ea typeface="NEU-BZ-S92"/>
                <a:cs typeface="Times New Roman" panose="02020603050405020304" pitchFamily="18" charset="0"/>
              </a:rPr>
              <a:t>A.They are helpful.</a:t>
            </a:r>
            <a:endParaRPr lang="zh-CN" altLang="zh-CN" sz="2200">
              <a:solidFill>
                <a:srgbClr val="000000"/>
              </a:solidFill>
              <a:latin typeface="NEU-BZ-S92"/>
              <a:ea typeface="NEU-BZ-S92"/>
              <a:cs typeface="Times New Roman" panose="02020603050405020304" pitchFamily="18" charset="0"/>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B.They are not well.</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C.They are good friends.</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D.They don</a:t>
            </a:r>
            <a:r>
              <a:rPr lang="en-US" altLang="zh-CN" sz="2200">
                <a:solidFill>
                  <a:srgbClr val="000000"/>
                </a:solidFill>
                <a:latin typeface="宋体" panose="02010600030101010101" pitchFamily="2" charset="-122"/>
                <a:ea typeface="NEU-BZ-S92"/>
                <a:cs typeface="NEU-BZ-S92"/>
              </a:rPr>
              <a:t>’</a:t>
            </a:r>
            <a:r>
              <a:rPr lang="en-US" altLang="zh-CN" sz="2200">
                <a:solidFill>
                  <a:srgbClr val="000000"/>
                </a:solidFill>
                <a:latin typeface="Times New Roman" panose="02020603050405020304" pitchFamily="18" charset="0"/>
                <a:cs typeface="Times New Roman" panose="02020603050405020304" pitchFamily="18" charset="0"/>
              </a:rPr>
              <a:t>t know each other.</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)4.When a cat is coming,the two mice </a:t>
            </a:r>
            <a:r>
              <a:rPr lang="zh-CN" altLang="zh-CN" sz="2200" u="sng">
                <a:latin typeface="Times New Roman" panose="02020603050405020304" pitchFamily="18" charset="0"/>
                <a:cs typeface="Times New Roman" panose="02020603050405020304" pitchFamily="18" charset="0"/>
              </a:rPr>
              <a:t>　　　　</a:t>
            </a:r>
            <a:r>
              <a:rPr lang="en-US" altLang="zh-CN" sz="2200">
                <a:latin typeface="Times New Roman" panose="02020603050405020304" pitchFamily="18" charset="0"/>
                <a:cs typeface="Times New Roman" panose="02020603050405020304" pitchFamily="18" charset="0"/>
              </a:rPr>
              <a:t>.</a:t>
            </a:r>
            <a:r>
              <a:rPr lang="en-US" altLang="zh-CN" sz="2200">
                <a:latin typeface="宋体" panose="02010600030101010101" pitchFamily="2" charset="-122"/>
                <a:ea typeface="NEU-BZ-S92"/>
                <a:cs typeface="NEU-BZ-S92"/>
              </a:rPr>
              <a:t> </a:t>
            </a:r>
            <a:endParaRPr lang="zh-CN" altLang="zh-CN" sz="2200">
              <a:latin typeface="NEU-BZ-S92"/>
              <a:ea typeface="NEU-BZ-S92"/>
              <a:cs typeface="NEU-BZ-S92"/>
            </a:endParaRPr>
          </a:p>
          <a:p>
            <a:pPr>
              <a:lnSpc>
                <a:spcPct val="120000"/>
              </a:lnSpc>
              <a:tabLst>
                <a:tab pos="1028700" algn="l"/>
                <a:tab pos="1849120" algn="l"/>
                <a:tab pos="2536825" algn="l"/>
                <a:tab pos="3220720" algn="l"/>
              </a:tabLst>
            </a:pPr>
            <a:r>
              <a:rPr lang="en-US" altLang="zh-CN" sz="2200">
                <a:latin typeface="Times New Roman" panose="02020603050405020304" pitchFamily="18" charset="0"/>
                <a:cs typeface="Times New Roman" panose="02020603050405020304" pitchFamily="18" charset="0"/>
              </a:rPr>
              <a:t>A.stay there quietly</a:t>
            </a:r>
            <a:endParaRPr lang="zh-CN" altLang="zh-CN" sz="2200">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B.run away quickly</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C.say “Hello” to it</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D.want to be friends with it</a:t>
            </a:r>
            <a:endParaRPr lang="zh-CN" altLang="zh-CN" sz="2200">
              <a:solidFill>
                <a:srgbClr val="000000"/>
              </a:solidFill>
              <a:latin typeface="NEU-BZ-S92"/>
              <a:ea typeface="NEU-BZ-S92"/>
              <a:cs typeface="NEU-BZ-S92"/>
            </a:endParaRPr>
          </a:p>
        </p:txBody>
      </p:sp>
      <p:sp>
        <p:nvSpPr>
          <p:cNvPr id="3" name="矩形 2"/>
          <p:cNvSpPr/>
          <p:nvPr/>
        </p:nvSpPr>
        <p:spPr>
          <a:xfrm>
            <a:off x="2349500" y="1576388"/>
            <a:ext cx="376238" cy="3349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4" name="矩形 3"/>
          <p:cNvSpPr/>
          <p:nvPr/>
        </p:nvSpPr>
        <p:spPr>
          <a:xfrm>
            <a:off x="2325688" y="3606800"/>
            <a:ext cx="376237" cy="3349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矩形 1"/>
          <p:cNvSpPr>
            <a:spLocks noChangeAspect="1"/>
          </p:cNvSpPr>
          <p:nvPr/>
        </p:nvSpPr>
        <p:spPr bwMode="auto">
          <a:xfrm>
            <a:off x="2032000" y="1903413"/>
            <a:ext cx="8128000" cy="3305175"/>
          </a:xfrm>
          <a:prstGeom prst="rect">
            <a:avLst/>
          </a:prstGeom>
          <a:noFill/>
          <a:ln w="9525">
            <a:noFill/>
            <a:miter lim="800000"/>
          </a:ln>
        </p:spPr>
        <p:txBody>
          <a:bodyPr>
            <a:spAutoFit/>
          </a:bodyPr>
          <a:lstStyle/>
          <a:p>
            <a:pPr>
              <a:lnSpc>
                <a:spcPct val="120000"/>
              </a:lnSpc>
              <a:tabLst>
                <a:tab pos="1028700" algn="l"/>
                <a:tab pos="1849120" algn="l"/>
                <a:tab pos="2536825" algn="l"/>
                <a:tab pos="3220720" algn="l"/>
              </a:tabLst>
            </a:pPr>
            <a:r>
              <a:rPr lang="zh-CN" altLang="zh-CN" sz="2200" dirty="0">
                <a:solidFill>
                  <a:srgbClr val="000000"/>
                </a:solidFill>
                <a:latin typeface="NEU-BZ-S9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ea typeface="黑体" panose="02010609060101010101" pitchFamily="2" charset="-122"/>
                <a:cs typeface="Times New Roman" panose="02020603050405020304" pitchFamily="18" charset="0"/>
              </a:rPr>
              <a:t>根据首字母及汉语提示补全单词</a:t>
            </a:r>
            <a:endParaRPr lang="zh-CN" altLang="zh-CN" sz="2200" dirty="0">
              <a:solidFill>
                <a:srgbClr val="000000"/>
              </a:solidFill>
              <a:latin typeface="NEU-BZ-S92"/>
              <a:ea typeface="NEU-BZ-S92"/>
              <a:cs typeface="Times New Roman" panose="02020603050405020304" pitchFamily="18" charset="0"/>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1.We can use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wood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木材</a:t>
            </a:r>
            <a:r>
              <a:rPr lang="en-US" altLang="zh-CN" sz="2200" dirty="0">
                <a:solidFill>
                  <a:srgbClr val="000000"/>
                </a:solidFill>
                <a:latin typeface="Times New Roman" panose="02020603050405020304" pitchFamily="18" charset="0"/>
                <a:cs typeface="Times New Roman" panose="02020603050405020304" pitchFamily="18" charset="0"/>
              </a:rPr>
              <a:t>  ) to make paper.</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2.He will go on a trip for a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period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一段时间</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3.Jack felt very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excited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激动的</a:t>
            </a:r>
            <a:r>
              <a:rPr lang="en-US" altLang="zh-CN" sz="2200" dirty="0">
                <a:solidFill>
                  <a:srgbClr val="000000"/>
                </a:solidFill>
                <a:latin typeface="Times New Roman" panose="02020603050405020304" pitchFamily="18" charset="0"/>
                <a:cs typeface="Times New Roman" panose="02020603050405020304" pitchFamily="18" charset="0"/>
              </a:rPr>
              <a:t>  ) when he opened his Christmas present.</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4.The Great Wall has a history of over twenty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centuries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世纪</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5.Hangzhou is the capital city of Zhejiang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Province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省</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p:txBody>
      </p:sp>
      <p:sp>
        <p:nvSpPr>
          <p:cNvPr id="3" name="矩形 2"/>
          <p:cNvSpPr/>
          <p:nvPr/>
        </p:nvSpPr>
        <p:spPr>
          <a:xfrm>
            <a:off x="3810000" y="2413000"/>
            <a:ext cx="919163"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4" name="直接连接符 3"/>
          <p:cNvCxnSpPr/>
          <p:nvPr/>
        </p:nvCxnSpPr>
        <p:spPr>
          <a:xfrm>
            <a:off x="3810000" y="2698750"/>
            <a:ext cx="9191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5289550" y="2820988"/>
            <a:ext cx="966788"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7" name="直接连接符 6"/>
          <p:cNvCxnSpPr/>
          <p:nvPr/>
        </p:nvCxnSpPr>
        <p:spPr>
          <a:xfrm>
            <a:off x="5289550" y="3106738"/>
            <a:ext cx="9667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3978275" y="3206750"/>
            <a:ext cx="1171575"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0" name="直接连接符 9"/>
          <p:cNvCxnSpPr/>
          <p:nvPr/>
        </p:nvCxnSpPr>
        <p:spPr>
          <a:xfrm>
            <a:off x="3978275" y="3492500"/>
            <a:ext cx="11715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7491413" y="4000500"/>
            <a:ext cx="1279525"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4" name="直接连接符 13"/>
          <p:cNvCxnSpPr/>
          <p:nvPr/>
        </p:nvCxnSpPr>
        <p:spPr>
          <a:xfrm>
            <a:off x="7491413" y="4286250"/>
            <a:ext cx="12795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矩形 15"/>
          <p:cNvSpPr/>
          <p:nvPr/>
        </p:nvSpPr>
        <p:spPr>
          <a:xfrm>
            <a:off x="7010400" y="4829175"/>
            <a:ext cx="1279525" cy="301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7" name="直接连接符 16"/>
          <p:cNvCxnSpPr/>
          <p:nvPr/>
        </p:nvCxnSpPr>
        <p:spPr>
          <a:xfrm>
            <a:off x="7010400" y="5116513"/>
            <a:ext cx="12795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3" grpId="0" animBg="1"/>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矩形 1"/>
          <p:cNvSpPr>
            <a:spLocks noChangeAspect="1"/>
          </p:cNvSpPr>
          <p:nvPr/>
        </p:nvSpPr>
        <p:spPr bwMode="auto">
          <a:xfrm>
            <a:off x="2032000" y="2106613"/>
            <a:ext cx="8128000" cy="2898775"/>
          </a:xfrm>
          <a:prstGeom prst="rect">
            <a:avLst/>
          </a:prstGeom>
          <a:noFill/>
          <a:ln w="9525">
            <a:noFill/>
            <a:miter lim="800000"/>
          </a:ln>
        </p:spPr>
        <p:txBody>
          <a:bodyPr>
            <a:spAutoFit/>
          </a:bodyPr>
          <a:lstStyle/>
          <a:p>
            <a:pPr>
              <a:lnSpc>
                <a:spcPct val="120000"/>
              </a:lnSpc>
              <a:tabLst>
                <a:tab pos="1028700" algn="l"/>
                <a:tab pos="1849120" algn="l"/>
                <a:tab pos="2536825" algn="l"/>
                <a:tab pos="3220720" algn="l"/>
              </a:tabLst>
            </a:pPr>
            <a:r>
              <a:rPr lang="zh-CN" altLang="zh-CN" sz="2200" dirty="0">
                <a:solidFill>
                  <a:srgbClr val="000000"/>
                </a:solidFill>
                <a:latin typeface="NEU-BZ-S92"/>
              </a:rPr>
              <a:t>Ⅱ</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ea typeface="黑体" panose="02010609060101010101" pitchFamily="2" charset="-122"/>
                <a:cs typeface="Times New Roman" panose="02020603050405020304" pitchFamily="18" charset="0"/>
              </a:rPr>
              <a:t>根据句意用所给词的适当形式填空</a:t>
            </a:r>
            <a:endParaRPr lang="zh-CN" altLang="zh-CN" sz="2200" dirty="0">
              <a:solidFill>
                <a:srgbClr val="000000"/>
              </a:solidFill>
              <a:latin typeface="NEU-BZ-S92"/>
              <a:ea typeface="NEU-BZ-S92"/>
              <a:cs typeface="Times New Roman" panose="02020603050405020304" pitchFamily="18" charset="0"/>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1.The water is very deep(  </a:t>
            </a:r>
            <a:r>
              <a:rPr lang="zh-CN" altLang="zh-CN" sz="2200" dirty="0">
                <a:solidFill>
                  <a:srgbClr val="000000"/>
                </a:solidFill>
                <a:latin typeface="Times New Roman" panose="02020603050405020304" pitchFamily="18" charset="0"/>
                <a:cs typeface="Times New Roman" panose="02020603050405020304" pitchFamily="18" charset="0"/>
              </a:rPr>
              <a:t>深的</a:t>
            </a:r>
            <a:r>
              <a:rPr lang="en-US" altLang="zh-CN" sz="2200" dirty="0">
                <a:solidFill>
                  <a:srgbClr val="000000"/>
                </a:solidFill>
                <a:latin typeface="Times New Roman" panose="02020603050405020304" pitchFamily="18" charset="0"/>
                <a:cs typeface="Times New Roman" panose="02020603050405020304" pitchFamily="18" charset="0"/>
              </a:rPr>
              <a:t>  ) </a:t>
            </a:r>
            <a:r>
              <a:rPr lang="en-US" altLang="zh-CN" sz="2200" dirty="0" err="1">
                <a:solidFill>
                  <a:srgbClr val="000000"/>
                </a:solidFill>
                <a:latin typeface="Times New Roman" panose="02020603050405020304" pitchFamily="18" charset="0"/>
                <a:cs typeface="Times New Roman" panose="02020603050405020304" pitchFamily="18" charset="0"/>
              </a:rPr>
              <a:t>here.So</a:t>
            </a:r>
            <a:r>
              <a:rPr lang="en-US" altLang="zh-CN" sz="2200" dirty="0">
                <a:solidFill>
                  <a:srgbClr val="000000"/>
                </a:solidFill>
                <a:latin typeface="Times New Roman" panose="02020603050405020304" pitchFamily="18" charset="0"/>
                <a:cs typeface="Times New Roman" panose="02020603050405020304" pitchFamily="18" charset="0"/>
              </a:rPr>
              <a:t> it</a:t>
            </a:r>
            <a:r>
              <a:rPr lang="en-US" altLang="zh-CN" sz="2200" dirty="0">
                <a:solidFill>
                  <a:srgbClr val="000000"/>
                </a:solidFill>
                <a:latin typeface="宋体" panose="02010600030101010101" pitchFamily="2" charset="-122"/>
                <a:ea typeface="NEU-BZ-S92"/>
                <a:cs typeface="NEU-BZ-S92"/>
              </a:rPr>
              <a:t>’</a:t>
            </a:r>
            <a:r>
              <a:rPr lang="en-US" altLang="zh-CN" sz="2200" dirty="0">
                <a:solidFill>
                  <a:srgbClr val="000000"/>
                </a:solidFill>
                <a:latin typeface="Times New Roman" panose="02020603050405020304" pitchFamily="18" charset="0"/>
                <a:cs typeface="Times New Roman" panose="02020603050405020304" pitchFamily="18" charset="0"/>
              </a:rPr>
              <a:t>s dangerous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 swim</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swim  ) here.</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2.Remember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 take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take  ) the umbrella when you are away.</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3.Can you get a new way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 help</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help  ) the poor?</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4.The man is famous for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drawing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draw  ) beautiful pictures.</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5.Could you use bamboo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 make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make  ) kites?</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p:txBody>
      </p:sp>
      <p:sp>
        <p:nvSpPr>
          <p:cNvPr id="3" name="矩形 2"/>
          <p:cNvSpPr/>
          <p:nvPr/>
        </p:nvSpPr>
        <p:spPr>
          <a:xfrm>
            <a:off x="8802688" y="2605088"/>
            <a:ext cx="1184275"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4" name="直接连接符 3"/>
          <p:cNvCxnSpPr/>
          <p:nvPr/>
        </p:nvCxnSpPr>
        <p:spPr>
          <a:xfrm>
            <a:off x="8802688" y="2890838"/>
            <a:ext cx="11842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3713163" y="3429000"/>
            <a:ext cx="1100137"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7" name="直接连接符 6"/>
          <p:cNvCxnSpPr/>
          <p:nvPr/>
        </p:nvCxnSpPr>
        <p:spPr>
          <a:xfrm>
            <a:off x="3713163" y="3714750"/>
            <a:ext cx="11001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5121275" y="3840163"/>
            <a:ext cx="974725"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0" name="直接连接符 9"/>
          <p:cNvCxnSpPr/>
          <p:nvPr/>
        </p:nvCxnSpPr>
        <p:spPr>
          <a:xfrm>
            <a:off x="5121275" y="4125913"/>
            <a:ext cx="9747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5121275" y="4213225"/>
            <a:ext cx="1182688"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3" name="直接连接符 12"/>
          <p:cNvCxnSpPr/>
          <p:nvPr/>
        </p:nvCxnSpPr>
        <p:spPr>
          <a:xfrm>
            <a:off x="5121275" y="4498975"/>
            <a:ext cx="9747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5121275" y="4659313"/>
            <a:ext cx="1182688"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5" name="直接连接符 14"/>
          <p:cNvCxnSpPr/>
          <p:nvPr/>
        </p:nvCxnSpPr>
        <p:spPr>
          <a:xfrm>
            <a:off x="5121275" y="4945063"/>
            <a:ext cx="11826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矩形 1"/>
          <p:cNvSpPr>
            <a:spLocks noChangeAspect="1"/>
          </p:cNvSpPr>
          <p:nvPr/>
        </p:nvSpPr>
        <p:spPr bwMode="auto">
          <a:xfrm>
            <a:off x="2032000" y="1090613"/>
            <a:ext cx="8128000" cy="4930775"/>
          </a:xfrm>
          <a:prstGeom prst="rect">
            <a:avLst/>
          </a:prstGeom>
          <a:noFill/>
          <a:ln w="9525">
            <a:noFill/>
            <a:miter lim="800000"/>
          </a:ln>
        </p:spPr>
        <p:txBody>
          <a:bodyPr>
            <a:spAutoFit/>
          </a:bodyPr>
          <a:lstStyle/>
          <a:p>
            <a:pPr>
              <a:lnSpc>
                <a:spcPct val="120000"/>
              </a:lnSpc>
              <a:tabLst>
                <a:tab pos="1028700" algn="l"/>
                <a:tab pos="1849120" algn="l"/>
                <a:tab pos="2536825" algn="l"/>
                <a:tab pos="3220720" algn="l"/>
              </a:tabLst>
            </a:pPr>
            <a:r>
              <a:rPr lang="zh-CN" altLang="zh-CN" sz="2200" dirty="0">
                <a:solidFill>
                  <a:srgbClr val="000000"/>
                </a:solidFill>
                <a:latin typeface="NEU-BZ-S92"/>
              </a:rPr>
              <a:t>Ⅲ</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ea typeface="黑体" panose="02010609060101010101" pitchFamily="2" charset="-122"/>
                <a:cs typeface="Times New Roman" panose="02020603050405020304" pitchFamily="18" charset="0"/>
              </a:rPr>
              <a:t>根据汉语意思完成句子</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ea typeface="黑体" panose="02010609060101010101" pitchFamily="2" charset="-122"/>
              </a:rPr>
              <a:t>每空一词</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1.</a:t>
            </a:r>
            <a:r>
              <a:rPr lang="zh-CN" altLang="zh-CN" sz="2200" dirty="0">
                <a:solidFill>
                  <a:srgbClr val="000000"/>
                </a:solidFill>
                <a:latin typeface="Times New Roman" panose="02020603050405020304" pitchFamily="18" charset="0"/>
                <a:cs typeface="Times New Roman" panose="02020603050405020304" pitchFamily="18" charset="0"/>
              </a:rPr>
              <a:t>去年</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人们发现了一种新的造纸方法。</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Last </a:t>
            </a:r>
            <a:r>
              <a:rPr lang="en-US" altLang="zh-CN" sz="2200" dirty="0" err="1">
                <a:solidFill>
                  <a:srgbClr val="000000"/>
                </a:solidFill>
                <a:latin typeface="Times New Roman" panose="02020603050405020304" pitchFamily="18" charset="0"/>
                <a:cs typeface="Times New Roman" panose="02020603050405020304" pitchFamily="18" charset="0"/>
              </a:rPr>
              <a:t>year,people</a:t>
            </a:r>
            <a:r>
              <a:rPr lang="en-US" altLang="zh-CN" sz="2200" dirty="0">
                <a:solidFill>
                  <a:srgbClr val="000000"/>
                </a:solidFill>
                <a:latin typeface="Times New Roman" panose="02020603050405020304" pitchFamily="18" charset="0"/>
                <a:cs typeface="Times New Roman" panose="02020603050405020304" pitchFamily="18" charset="0"/>
              </a:rPr>
              <a:t> found a new way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make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paper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潍坊因制作风筝而出名。</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err="1">
                <a:solidFill>
                  <a:srgbClr val="000000"/>
                </a:solidFill>
                <a:latin typeface="Times New Roman" panose="02020603050405020304" pitchFamily="18" charset="0"/>
                <a:cs typeface="Times New Roman" panose="02020603050405020304" pitchFamily="18" charset="0"/>
              </a:rPr>
              <a:t>Weifang</a:t>
            </a:r>
            <a:r>
              <a:rPr lang="en-US" altLang="zh-CN" sz="2200" dirty="0">
                <a:solidFill>
                  <a:srgbClr val="000000"/>
                </a:solidFill>
                <a:latin typeface="Times New Roman" panose="02020603050405020304" pitchFamily="18" charset="0"/>
                <a:cs typeface="Times New Roman" panose="02020603050405020304" pitchFamily="18" charset="0"/>
              </a:rPr>
              <a:t> is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famous</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for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making kites.</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3.</a:t>
            </a:r>
            <a:r>
              <a:rPr lang="zh-CN" altLang="zh-CN" sz="2200" dirty="0">
                <a:solidFill>
                  <a:srgbClr val="000000"/>
                </a:solidFill>
                <a:latin typeface="Times New Roman" panose="02020603050405020304" pitchFamily="18" charset="0"/>
                <a:cs typeface="Times New Roman" panose="02020603050405020304" pitchFamily="18" charset="0"/>
              </a:rPr>
              <a:t>你想去野餐吗</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Would you like to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have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picnic</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4.</a:t>
            </a:r>
            <a:r>
              <a:rPr lang="zh-CN" altLang="zh-CN" sz="2200" dirty="0">
                <a:solidFill>
                  <a:srgbClr val="000000"/>
                </a:solidFill>
                <a:latin typeface="Times New Roman" panose="02020603050405020304" pitchFamily="18" charset="0"/>
                <a:cs typeface="Times New Roman" panose="02020603050405020304" pitchFamily="18" charset="0"/>
              </a:rPr>
              <a:t>从那时起</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海伦就对拉小提琴感兴趣了。</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From</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then</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on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,Helen was interested in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playing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the violin.</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5.</a:t>
            </a:r>
            <a:r>
              <a:rPr lang="zh-CN" altLang="zh-CN" sz="2200" dirty="0">
                <a:solidFill>
                  <a:srgbClr val="000000"/>
                </a:solidFill>
                <a:latin typeface="Times New Roman" panose="02020603050405020304" pitchFamily="18" charset="0"/>
                <a:cs typeface="Times New Roman" panose="02020603050405020304" pitchFamily="18" charset="0"/>
              </a:rPr>
              <a:t>他听说这件事时</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变得很生气。</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He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became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very angry when he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heard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about it.</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p:txBody>
      </p:sp>
      <p:sp>
        <p:nvSpPr>
          <p:cNvPr id="4" name="矩形 3"/>
          <p:cNvSpPr/>
          <p:nvPr/>
        </p:nvSpPr>
        <p:spPr>
          <a:xfrm>
            <a:off x="6011863" y="2011363"/>
            <a:ext cx="3263900"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5" name="直接连接符 4"/>
          <p:cNvCxnSpPr/>
          <p:nvPr/>
        </p:nvCxnSpPr>
        <p:spPr>
          <a:xfrm>
            <a:off x="6011863" y="2297113"/>
            <a:ext cx="32639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3541713" y="2801938"/>
            <a:ext cx="2149475"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9" name="直接连接符 8"/>
          <p:cNvCxnSpPr/>
          <p:nvPr/>
        </p:nvCxnSpPr>
        <p:spPr>
          <a:xfrm>
            <a:off x="3541713" y="3087688"/>
            <a:ext cx="21494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4246563" y="3605213"/>
            <a:ext cx="3128962"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2" name="直接连接符 11"/>
          <p:cNvCxnSpPr/>
          <p:nvPr/>
        </p:nvCxnSpPr>
        <p:spPr>
          <a:xfrm>
            <a:off x="4246563" y="3890963"/>
            <a:ext cx="31289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2249488" y="4443413"/>
            <a:ext cx="3032125"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5" name="直接连接符 14"/>
          <p:cNvCxnSpPr/>
          <p:nvPr/>
        </p:nvCxnSpPr>
        <p:spPr>
          <a:xfrm>
            <a:off x="2249488" y="4729163"/>
            <a:ext cx="30321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8353425" y="4421188"/>
            <a:ext cx="987425"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8" name="直接连接符 17"/>
          <p:cNvCxnSpPr/>
          <p:nvPr/>
        </p:nvCxnSpPr>
        <p:spPr>
          <a:xfrm>
            <a:off x="8408988" y="4695825"/>
            <a:ext cx="9874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矩形 19"/>
          <p:cNvSpPr/>
          <p:nvPr/>
        </p:nvSpPr>
        <p:spPr>
          <a:xfrm>
            <a:off x="2554288" y="5616575"/>
            <a:ext cx="1235075"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21" name="直接连接符 20"/>
          <p:cNvCxnSpPr/>
          <p:nvPr/>
        </p:nvCxnSpPr>
        <p:spPr>
          <a:xfrm>
            <a:off x="2554288" y="5902325"/>
            <a:ext cx="12350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6472238" y="5616575"/>
            <a:ext cx="819150"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24" name="直接连接符 23"/>
          <p:cNvCxnSpPr/>
          <p:nvPr/>
        </p:nvCxnSpPr>
        <p:spPr>
          <a:xfrm>
            <a:off x="6472238" y="5902325"/>
            <a:ext cx="8191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11" grpId="0" animBg="1"/>
      <p:bldP spid="14" grpId="0" animBg="1"/>
      <p:bldP spid="17" grpId="0" animBg="1"/>
      <p:bldP spid="20" grpId="0" animBg="1"/>
      <p:bldP spid="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矩形 1"/>
          <p:cNvSpPr>
            <a:spLocks noChangeAspect="1"/>
          </p:cNvSpPr>
          <p:nvPr/>
        </p:nvSpPr>
        <p:spPr bwMode="auto">
          <a:xfrm>
            <a:off x="2032000" y="1174750"/>
            <a:ext cx="8128000" cy="5313363"/>
          </a:xfrm>
          <a:prstGeom prst="rect">
            <a:avLst/>
          </a:prstGeom>
          <a:noFill/>
          <a:ln w="9525">
            <a:noFill/>
            <a:miter lim="800000"/>
          </a:ln>
        </p:spPr>
        <p:txBody>
          <a:bodyPr>
            <a:spAutoFit/>
          </a:bodyPr>
          <a:lstStyle/>
          <a:p>
            <a:pPr>
              <a:lnSpc>
                <a:spcPct val="120000"/>
              </a:lnSpc>
              <a:tabLst>
                <a:tab pos="1028700" algn="l"/>
                <a:tab pos="1849120" algn="l"/>
                <a:tab pos="2536825" algn="l"/>
                <a:tab pos="3220720" algn="l"/>
              </a:tabLst>
            </a:pPr>
            <a:r>
              <a:rPr lang="zh-CN" altLang="zh-CN" sz="2200" dirty="0">
                <a:solidFill>
                  <a:srgbClr val="000000"/>
                </a:solidFill>
                <a:latin typeface="NEU-BZ-S9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ea typeface="黑体" panose="02010609060101010101" pitchFamily="2" charset="-122"/>
                <a:cs typeface="Times New Roman" panose="02020603050405020304" pitchFamily="18" charset="0"/>
              </a:rPr>
              <a:t>单项填空</a:t>
            </a:r>
            <a:endParaRPr lang="zh-CN" altLang="zh-CN" sz="2200" dirty="0">
              <a:solidFill>
                <a:srgbClr val="000000"/>
              </a:solidFill>
              <a:latin typeface="NEU-BZ-S92"/>
              <a:ea typeface="NEU-BZ-S92"/>
              <a:cs typeface="Times New Roman" panose="02020603050405020304" pitchFamily="18" charset="0"/>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)1.</a:t>
            </a:r>
            <a:r>
              <a:rPr lang="zh-CN" altLang="zh-CN" sz="2200" u="sng" dirty="0">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 now </a:t>
            </a:r>
            <a:r>
              <a:rPr lang="en-US" altLang="zh-CN" sz="2200" dirty="0" err="1">
                <a:latin typeface="Times New Roman" panose="02020603050405020304" pitchFamily="18" charset="0"/>
                <a:cs typeface="Times New Roman" panose="02020603050405020304" pitchFamily="18" charset="0"/>
              </a:rPr>
              <a:t>on,I</a:t>
            </a:r>
            <a:r>
              <a:rPr lang="en-US" altLang="zh-CN" sz="2200" dirty="0">
                <a:latin typeface="Times New Roman" panose="02020603050405020304" pitchFamily="18" charset="0"/>
                <a:cs typeface="Times New Roman" panose="02020603050405020304" pitchFamily="18" charset="0"/>
              </a:rPr>
              <a:t> must study hard.</a:t>
            </a:r>
            <a:r>
              <a:rPr lang="en-US" altLang="zh-CN" sz="2200" dirty="0">
                <a:latin typeface="宋体" panose="02010600030101010101" pitchFamily="2" charset="-122"/>
                <a:ea typeface="NEU-BZ-S92"/>
                <a:cs typeface="NEU-BZ-S92"/>
              </a:rPr>
              <a:t> </a:t>
            </a:r>
            <a:endParaRPr lang="zh-CN" altLang="zh-CN" sz="2200" dirty="0">
              <a:latin typeface="NEU-BZ-S92"/>
              <a:ea typeface="NEU-BZ-S92"/>
              <a:cs typeface="NEU-BZ-S92"/>
            </a:endParaRPr>
          </a:p>
          <a:p>
            <a:pPr>
              <a:lnSpc>
                <a:spcPct val="120000"/>
              </a:lnSpc>
              <a:tabLst>
                <a:tab pos="1028700" algn="l"/>
                <a:tab pos="1849120" algn="l"/>
                <a:tab pos="2536825" algn="l"/>
                <a:tab pos="3220720" algn="l"/>
              </a:tabLst>
            </a:pPr>
            <a:r>
              <a:rPr lang="en-US" altLang="zh-CN" sz="2200" dirty="0" err="1">
                <a:latin typeface="Times New Roman" panose="02020603050405020304" pitchFamily="18" charset="0"/>
                <a:cs typeface="Times New Roman" panose="02020603050405020304" pitchFamily="18" charset="0"/>
              </a:rPr>
              <a:t>A.From</a:t>
            </a:r>
            <a:r>
              <a:rPr lang="en-US" altLang="zh-CN" sz="2200" dirty="0">
                <a:latin typeface="Times New Roman" panose="02020603050405020304" pitchFamily="18" charset="0"/>
                <a:cs typeface="Times New Roman" panose="02020603050405020304" pitchFamily="18" charset="0"/>
              </a:rPr>
              <a:t>	</a:t>
            </a:r>
            <a:r>
              <a:rPr lang="en-US" altLang="zh-CN" sz="2200" dirty="0" err="1">
                <a:latin typeface="Times New Roman" panose="02020603050405020304" pitchFamily="18" charset="0"/>
                <a:cs typeface="Times New Roman" panose="02020603050405020304" pitchFamily="18" charset="0"/>
              </a:rPr>
              <a:t>B.With</a:t>
            </a:r>
            <a:r>
              <a:rPr lang="en-US" altLang="zh-CN" sz="2200" dirty="0">
                <a:latin typeface="Times New Roman" panose="02020603050405020304" pitchFamily="18" charset="0"/>
                <a:cs typeface="Times New Roman" panose="02020603050405020304" pitchFamily="18" charset="0"/>
              </a:rPr>
              <a:t>	   </a:t>
            </a:r>
            <a:r>
              <a:rPr lang="en-US" altLang="zh-CN" sz="2200" dirty="0" err="1">
                <a:latin typeface="Times New Roman" panose="02020603050405020304" pitchFamily="18" charset="0"/>
                <a:cs typeface="Times New Roman" panose="02020603050405020304" pitchFamily="18" charset="0"/>
              </a:rPr>
              <a:t>C.For</a:t>
            </a:r>
            <a:r>
              <a:rPr lang="en-US" altLang="zh-CN" sz="2200" dirty="0">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D.To</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)2.Hangzhou becomes </a:t>
            </a:r>
            <a:r>
              <a:rPr lang="en-US" altLang="zh-CN" sz="2200" dirty="0">
                <a:latin typeface="Times New Roman" panose="02020603050405020304" pitchFamily="18" charset="0"/>
                <a:cs typeface="Times New Roman" panose="02020603050405020304" pitchFamily="18" charset="0"/>
              </a:rPr>
              <a:t>famous </a:t>
            </a:r>
            <a:r>
              <a:rPr lang="zh-CN" altLang="zh-CN" sz="2200" u="sng" dirty="0">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the West</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Lake,a</a:t>
            </a:r>
            <a:r>
              <a:rPr lang="en-US" altLang="zh-CN" sz="2200" dirty="0">
                <a:solidFill>
                  <a:srgbClr val="000000"/>
                </a:solidFill>
                <a:latin typeface="Times New Roman" panose="02020603050405020304" pitchFamily="18" charset="0"/>
                <a:cs typeface="Times New Roman" panose="02020603050405020304" pitchFamily="18" charset="0"/>
              </a:rPr>
              <a:t> beautiful lake in China.</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A.in	</a:t>
            </a:r>
            <a:r>
              <a:rPr lang="en-US" altLang="zh-CN" sz="2200" dirty="0" err="1">
                <a:solidFill>
                  <a:srgbClr val="000000"/>
                </a:solidFill>
                <a:latin typeface="Times New Roman" panose="02020603050405020304" pitchFamily="18" charset="0"/>
                <a:cs typeface="Times New Roman" panose="02020603050405020304" pitchFamily="18" charset="0"/>
              </a:rPr>
              <a:t>B.from</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err="1">
                <a:solidFill>
                  <a:srgbClr val="000000"/>
                </a:solidFill>
                <a:latin typeface="Times New Roman" panose="02020603050405020304" pitchFamily="18" charset="0"/>
                <a:cs typeface="Times New Roman" panose="02020603050405020304" pitchFamily="18" charset="0"/>
              </a:rPr>
              <a:t>C.with</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D.for</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)3.—Remember </a:t>
            </a:r>
            <a:r>
              <a:rPr lang="zh-CN" altLang="zh-CN" sz="2200" u="sng" dirty="0">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to my daughter</a:t>
            </a:r>
            <a:r>
              <a:rPr lang="en-US" altLang="zh-CN" sz="2200" dirty="0">
                <a:latin typeface="宋体" panose="02010600030101010101" pitchFamily="2" charset="-122"/>
                <a:ea typeface="NEU-BZ-S92"/>
                <a:cs typeface="NEU-BZ-S92"/>
              </a:rPr>
              <a:t>’</a:t>
            </a:r>
            <a:r>
              <a:rPr lang="en-US" altLang="zh-CN" sz="2200" dirty="0">
                <a:latin typeface="Times New Roman" panose="02020603050405020304" pitchFamily="18" charset="0"/>
                <a:cs typeface="Times New Roman" panose="02020603050405020304" pitchFamily="18" charset="0"/>
              </a:rPr>
              <a:t>s dance show next Friday.</a:t>
            </a:r>
            <a:r>
              <a:rPr lang="en-US" altLang="zh-CN" sz="2200" dirty="0">
                <a:latin typeface="宋体" panose="02010600030101010101" pitchFamily="2" charset="-122"/>
                <a:ea typeface="NEU-BZ-S92"/>
                <a:cs typeface="NEU-BZ-S92"/>
              </a:rPr>
              <a:t> </a:t>
            </a:r>
            <a:endParaRPr lang="zh-CN" altLang="zh-CN" sz="2200" dirty="0">
              <a:latin typeface="NEU-BZ-S92"/>
              <a:ea typeface="NEU-BZ-S92"/>
              <a:cs typeface="NEU-BZ-S92"/>
            </a:endParaRPr>
          </a:p>
          <a:p>
            <a:pPr>
              <a:lnSpc>
                <a:spcPct val="120000"/>
              </a:lnSpc>
              <a:tabLst>
                <a:tab pos="1028700" algn="l"/>
                <a:tab pos="1849120" algn="l"/>
                <a:tab pos="2536825" algn="l"/>
                <a:tab pos="3220720" algn="l"/>
              </a:tabLst>
            </a:pPr>
            <a:r>
              <a:rPr lang="en-US" altLang="zh-CN" sz="2200" dirty="0">
                <a:latin typeface="Times New Roman" panose="02020603050405020304" pitchFamily="18" charset="0"/>
                <a:cs typeface="Times New Roman" panose="02020603050405020304" pitchFamily="18" charset="0"/>
              </a:rPr>
              <a:t>—Of course I </a:t>
            </a:r>
            <a:r>
              <a:rPr lang="en-US" altLang="zh-CN" sz="2200" dirty="0" err="1">
                <a:latin typeface="Times New Roman" panose="02020603050405020304" pitchFamily="18" charset="0"/>
                <a:cs typeface="Times New Roman" panose="02020603050405020304" pitchFamily="18" charset="0"/>
              </a:rPr>
              <a:t>will.I</a:t>
            </a:r>
            <a:r>
              <a:rPr lang="en-US" altLang="zh-CN" sz="2200" dirty="0" err="1">
                <a:latin typeface="宋体" panose="02010600030101010101" pitchFamily="2" charset="-122"/>
                <a:ea typeface="NEU-BZ-S92"/>
                <a:cs typeface="NEU-BZ-S92"/>
              </a:rPr>
              <a:t>’</a:t>
            </a:r>
            <a:r>
              <a:rPr lang="en-US" altLang="zh-CN" sz="2200" dirty="0" err="1">
                <a:latin typeface="Times New Roman" panose="02020603050405020304" pitchFamily="18" charset="0"/>
                <a:cs typeface="Times New Roman" panose="02020603050405020304" pitchFamily="18" charset="0"/>
              </a:rPr>
              <a:t>ll</a:t>
            </a:r>
            <a:r>
              <a:rPr lang="en-US" altLang="zh-CN" sz="2200" dirty="0">
                <a:latin typeface="Times New Roman" panose="02020603050405020304" pitchFamily="18" charset="0"/>
                <a:cs typeface="Times New Roman" panose="02020603050405020304" pitchFamily="18" charset="0"/>
              </a:rPr>
              <a:t> never forget </a:t>
            </a:r>
            <a:r>
              <a:rPr lang="zh-CN" altLang="zh-CN" sz="2200" u="sng" dirty="0">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her dance for the first time last year.</a:t>
            </a:r>
            <a:r>
              <a:rPr lang="en-US" altLang="zh-CN" sz="2200" dirty="0">
                <a:latin typeface="宋体" panose="02010600030101010101" pitchFamily="2" charset="-122"/>
                <a:ea typeface="NEU-BZ-S92"/>
                <a:cs typeface="NEU-BZ-S92"/>
              </a:rPr>
              <a:t> </a:t>
            </a:r>
            <a:endParaRPr lang="zh-CN" altLang="zh-CN" sz="2200" dirty="0">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A.to </a:t>
            </a:r>
            <a:r>
              <a:rPr lang="en-US" altLang="zh-CN" sz="2200" dirty="0" err="1">
                <a:solidFill>
                  <a:srgbClr val="000000"/>
                </a:solidFill>
                <a:latin typeface="Times New Roman" panose="02020603050405020304" pitchFamily="18" charset="0"/>
                <a:cs typeface="Times New Roman" panose="02020603050405020304" pitchFamily="18" charset="0"/>
              </a:rPr>
              <a:t>come;to</a:t>
            </a:r>
            <a:r>
              <a:rPr lang="en-US" altLang="zh-CN" sz="2200" dirty="0">
                <a:solidFill>
                  <a:srgbClr val="000000"/>
                </a:solidFill>
                <a:latin typeface="Times New Roman" panose="02020603050405020304" pitchFamily="18" charset="0"/>
                <a:cs typeface="Times New Roman" panose="02020603050405020304" pitchFamily="18" charset="0"/>
              </a:rPr>
              <a:t> see	</a:t>
            </a:r>
            <a:r>
              <a:rPr lang="en-US" altLang="zh-CN" sz="2200" dirty="0" err="1">
                <a:solidFill>
                  <a:srgbClr val="000000"/>
                </a:solidFill>
                <a:latin typeface="Times New Roman" panose="02020603050405020304" pitchFamily="18" charset="0"/>
                <a:cs typeface="Times New Roman" panose="02020603050405020304" pitchFamily="18" charset="0"/>
              </a:rPr>
              <a:t>B.coming;to</a:t>
            </a:r>
            <a:r>
              <a:rPr lang="en-US" altLang="zh-CN" sz="2200" dirty="0">
                <a:solidFill>
                  <a:srgbClr val="000000"/>
                </a:solidFill>
                <a:latin typeface="Times New Roman" panose="02020603050405020304" pitchFamily="18" charset="0"/>
                <a:cs typeface="Times New Roman" panose="02020603050405020304" pitchFamily="18" charset="0"/>
              </a:rPr>
              <a:t> see</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C.to </a:t>
            </a:r>
            <a:r>
              <a:rPr lang="en-US" altLang="zh-CN" sz="2200" dirty="0" err="1">
                <a:solidFill>
                  <a:srgbClr val="000000"/>
                </a:solidFill>
                <a:latin typeface="Times New Roman" panose="02020603050405020304" pitchFamily="18" charset="0"/>
                <a:cs typeface="Times New Roman" panose="02020603050405020304" pitchFamily="18" charset="0"/>
              </a:rPr>
              <a:t>come;seeing</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D.coming;seeing</a:t>
            </a:r>
            <a:endParaRPr lang="zh-CN" altLang="zh-CN" sz="2200" dirty="0">
              <a:solidFill>
                <a:srgbClr val="000000"/>
              </a:solidFill>
              <a:latin typeface="NEU-BZ-S92"/>
              <a:ea typeface="NEU-BZ-S92"/>
              <a:cs typeface="NEU-BZ-S92"/>
            </a:endParaRPr>
          </a:p>
        </p:txBody>
      </p:sp>
      <p:sp>
        <p:nvSpPr>
          <p:cNvPr id="3" name="矩形 2"/>
          <p:cNvSpPr/>
          <p:nvPr/>
        </p:nvSpPr>
        <p:spPr>
          <a:xfrm>
            <a:off x="2273300" y="1657350"/>
            <a:ext cx="376238" cy="3349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4" name="矩形 3"/>
          <p:cNvSpPr/>
          <p:nvPr/>
        </p:nvSpPr>
        <p:spPr>
          <a:xfrm>
            <a:off x="2260600" y="2428875"/>
            <a:ext cx="376238" cy="3349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5" name="矩形 4"/>
          <p:cNvSpPr/>
          <p:nvPr/>
        </p:nvSpPr>
        <p:spPr>
          <a:xfrm>
            <a:off x="2273300" y="4100513"/>
            <a:ext cx="376238" cy="3333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矩形 1"/>
          <p:cNvSpPr>
            <a:spLocks noChangeAspect="1"/>
          </p:cNvSpPr>
          <p:nvPr/>
        </p:nvSpPr>
        <p:spPr bwMode="auto">
          <a:xfrm>
            <a:off x="2032000" y="1901825"/>
            <a:ext cx="8128000" cy="3305175"/>
          </a:xfrm>
          <a:prstGeom prst="rect">
            <a:avLst/>
          </a:prstGeom>
          <a:noFill/>
          <a:ln w="9525">
            <a:noFill/>
            <a:miter lim="800000"/>
          </a:ln>
        </p:spPr>
        <p:txBody>
          <a:bodyPr>
            <a:spAutoFit/>
          </a:bodyPr>
          <a:lstStyle/>
          <a:p>
            <a:pPr>
              <a:lnSpc>
                <a:spcPct val="120000"/>
              </a:lnSpc>
              <a:tabLst>
                <a:tab pos="1028700" algn="l"/>
                <a:tab pos="1849120" algn="l"/>
                <a:tab pos="2536825" algn="l"/>
                <a:tab pos="3220720" algn="l"/>
              </a:tabLst>
            </a:pPr>
            <a:r>
              <a:rPr lang="zh-CN" altLang="zh-CN" sz="2200" dirty="0">
                <a:solidFill>
                  <a:srgbClr val="000000"/>
                </a:solidFill>
                <a:latin typeface="NEU-BZ-S92"/>
                <a:cs typeface="Times New Roman" panose="02020603050405020304" pitchFamily="18" charset="0"/>
              </a:rPr>
              <a:t> </a:t>
            </a:r>
            <a:r>
              <a:rPr lang="en-US" altLang="zh-CN" sz="2200" dirty="0">
                <a:solidFill>
                  <a:srgbClr val="000000"/>
                </a:solidFill>
                <a:latin typeface="NEU-BZ-S92"/>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)4.—Can we swim in the river?</a:t>
            </a:r>
            <a:endParaRPr lang="zh-CN" altLang="zh-CN" sz="2200" dirty="0">
              <a:solidFill>
                <a:srgbClr val="000000"/>
              </a:solidFill>
              <a:latin typeface="NEU-BZ-S92"/>
              <a:ea typeface="NEU-BZ-S92"/>
              <a:cs typeface="Times New Roman" panose="02020603050405020304" pitchFamily="18" charset="0"/>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ea typeface="NEU-BZ-S92"/>
                <a:cs typeface="Times New Roman" panose="02020603050405020304" pitchFamily="18" charset="0"/>
              </a:rPr>
              <a:t>—No</a:t>
            </a:r>
            <a:r>
              <a:rPr lang="en-US" altLang="zh-CN" sz="2200" dirty="0">
                <a:latin typeface="Times New Roman" panose="02020603050405020304" pitchFamily="18" charset="0"/>
                <a:ea typeface="NEU-BZ-S92"/>
                <a:cs typeface="Times New Roman" panose="02020603050405020304" pitchFamily="18" charset="0"/>
              </a:rPr>
              <a:t>,</a:t>
            </a:r>
            <a:r>
              <a:rPr lang="zh-CN" altLang="zh-CN" sz="2200" u="sng" dirty="0">
                <a:latin typeface="Times New Roman" panose="02020603050405020304" pitchFamily="18" charset="0"/>
                <a:ea typeface="NEU-BZ-S92"/>
                <a:cs typeface="Times New Roman" panose="02020603050405020304" pitchFamily="18" charset="0"/>
              </a:rPr>
              <a:t>　　　　</a:t>
            </a:r>
            <a:r>
              <a:rPr lang="en-US" altLang="zh-CN" sz="2200" dirty="0">
                <a:latin typeface="Times New Roman" panose="02020603050405020304" pitchFamily="18" charset="0"/>
                <a:ea typeface="NEU-BZ-S92"/>
                <a:cs typeface="Times New Roman" panose="02020603050405020304" pitchFamily="18" charset="0"/>
              </a:rPr>
              <a:t>.It</a:t>
            </a:r>
            <a:r>
              <a:rPr lang="en-US" altLang="zh-CN" sz="2200" dirty="0">
                <a:latin typeface="宋体" panose="02010600030101010101" pitchFamily="2" charset="-122"/>
                <a:ea typeface="NEU-BZ-S92"/>
                <a:cs typeface="Times New Roman" panose="02020603050405020304" pitchFamily="18" charset="0"/>
              </a:rPr>
              <a:t>’</a:t>
            </a:r>
            <a:r>
              <a:rPr lang="en-US" altLang="zh-CN" sz="2200" dirty="0">
                <a:latin typeface="Times New Roman" panose="02020603050405020304" pitchFamily="18" charset="0"/>
                <a:cs typeface="Times New Roman" panose="02020603050405020304" pitchFamily="18" charset="0"/>
              </a:rPr>
              <a:t>s dangerous to swim in the river.</a:t>
            </a:r>
            <a:r>
              <a:rPr lang="en-US" altLang="zh-CN" sz="2200" dirty="0">
                <a:latin typeface="宋体" panose="02010600030101010101" pitchFamily="2" charset="-122"/>
                <a:ea typeface="NEU-BZ-S92"/>
                <a:cs typeface="NEU-BZ-S92"/>
              </a:rPr>
              <a:t> </a:t>
            </a:r>
            <a:endParaRPr lang="zh-CN" altLang="zh-CN" sz="2200" dirty="0">
              <a:latin typeface="NEU-BZ-S92"/>
              <a:ea typeface="NEU-BZ-S92"/>
              <a:cs typeface="NEU-BZ-S92"/>
            </a:endParaRPr>
          </a:p>
          <a:p>
            <a:pPr>
              <a:lnSpc>
                <a:spcPct val="120000"/>
              </a:lnSpc>
              <a:tabLst>
                <a:tab pos="1028700" algn="l"/>
                <a:tab pos="1849120" algn="l"/>
                <a:tab pos="2536825" algn="l"/>
                <a:tab pos="3220720" algn="l"/>
              </a:tabLst>
            </a:pPr>
            <a:r>
              <a:rPr lang="en-US" altLang="zh-CN" sz="2200" dirty="0" err="1">
                <a:latin typeface="Times New Roman" panose="02020603050405020304" pitchFamily="18" charset="0"/>
                <a:cs typeface="Times New Roman" panose="02020603050405020304" pitchFamily="18" charset="0"/>
              </a:rPr>
              <a:t>A.we</a:t>
            </a:r>
            <a:r>
              <a:rPr lang="en-US" altLang="zh-CN" sz="2200" dirty="0">
                <a:latin typeface="Times New Roman" panose="02020603050405020304" pitchFamily="18" charset="0"/>
                <a:cs typeface="Times New Roman" panose="02020603050405020304" pitchFamily="18" charset="0"/>
              </a:rPr>
              <a:t> can	</a:t>
            </a:r>
            <a:r>
              <a:rPr lang="en-US" altLang="zh-CN" sz="2200" dirty="0" err="1">
                <a:solidFill>
                  <a:srgbClr val="000000"/>
                </a:solidFill>
                <a:latin typeface="Times New Roman" panose="02020603050405020304" pitchFamily="18" charset="0"/>
                <a:cs typeface="Times New Roman" panose="02020603050405020304" pitchFamily="18" charset="0"/>
              </a:rPr>
              <a:t>B.I</a:t>
            </a:r>
            <a:r>
              <a:rPr lang="en-US" altLang="zh-CN" sz="2200" dirty="0" err="1">
                <a:solidFill>
                  <a:srgbClr val="000000"/>
                </a:solidFill>
                <a:latin typeface="宋体" panose="02010600030101010101" pitchFamily="2" charset="-122"/>
                <a:ea typeface="NEU-BZ-S92"/>
                <a:cs typeface="NEU-BZ-S92"/>
              </a:rPr>
              <a:t>’</a:t>
            </a:r>
            <a:r>
              <a:rPr lang="en-US" altLang="zh-CN" sz="2200" dirty="0" err="1">
                <a:solidFill>
                  <a:srgbClr val="000000"/>
                </a:solidFill>
                <a:latin typeface="Times New Roman" panose="02020603050405020304" pitchFamily="18" charset="0"/>
                <a:cs typeface="Times New Roman" panose="02020603050405020304" pitchFamily="18" charset="0"/>
              </a:rPr>
              <a:t>m</a:t>
            </a:r>
            <a:r>
              <a:rPr lang="en-US" altLang="zh-CN" sz="2200" dirty="0">
                <a:solidFill>
                  <a:srgbClr val="000000"/>
                </a:solidFill>
                <a:latin typeface="Times New Roman" panose="02020603050405020304" pitchFamily="18" charset="0"/>
                <a:cs typeface="Times New Roman" panose="02020603050405020304" pitchFamily="18" charset="0"/>
              </a:rPr>
              <a:t> afraid not</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err="1">
                <a:solidFill>
                  <a:srgbClr val="000000"/>
                </a:solidFill>
                <a:latin typeface="Times New Roman" panose="02020603050405020304" pitchFamily="18" charset="0"/>
                <a:cs typeface="Times New Roman" panose="02020603050405020304" pitchFamily="18" charset="0"/>
              </a:rPr>
              <a:t>C.we</a:t>
            </a:r>
            <a:r>
              <a:rPr lang="en-US" altLang="zh-CN" sz="2200" dirty="0">
                <a:solidFill>
                  <a:srgbClr val="000000"/>
                </a:solidFill>
                <a:latin typeface="Times New Roman" panose="02020603050405020304" pitchFamily="18" charset="0"/>
                <a:cs typeface="Times New Roman" panose="02020603050405020304" pitchFamily="18" charset="0"/>
              </a:rPr>
              <a:t> didn</a:t>
            </a:r>
            <a:r>
              <a:rPr lang="en-US" altLang="zh-CN" sz="2200" dirty="0">
                <a:solidFill>
                  <a:srgbClr val="000000"/>
                </a:solidFill>
                <a:latin typeface="宋体" panose="02010600030101010101" pitchFamily="2" charset="-122"/>
                <a:ea typeface="NEU-BZ-S92"/>
                <a:cs typeface="NEU-BZ-S92"/>
              </a:rPr>
              <a:t>’</a:t>
            </a:r>
            <a:r>
              <a:rPr lang="en-US" altLang="zh-CN" sz="2200" dirty="0">
                <a:solidFill>
                  <a:srgbClr val="000000"/>
                </a:solidFill>
                <a:latin typeface="Times New Roman" panose="02020603050405020304" pitchFamily="18" charset="0"/>
                <a:cs typeface="Times New Roman" panose="02020603050405020304" pitchFamily="18" charset="0"/>
              </a:rPr>
              <a:t>t	</a:t>
            </a:r>
            <a:r>
              <a:rPr lang="en-US" altLang="zh-CN" sz="2200" dirty="0" err="1">
                <a:solidFill>
                  <a:srgbClr val="000000"/>
                </a:solidFill>
                <a:latin typeface="Times New Roman" panose="02020603050405020304" pitchFamily="18" charset="0"/>
                <a:cs typeface="Times New Roman" panose="02020603050405020304" pitchFamily="18" charset="0"/>
              </a:rPr>
              <a:t>D.I</a:t>
            </a:r>
            <a:r>
              <a:rPr lang="en-US" altLang="zh-CN" sz="2200" dirty="0" err="1">
                <a:solidFill>
                  <a:srgbClr val="000000"/>
                </a:solidFill>
                <a:latin typeface="宋体" panose="02010600030101010101" pitchFamily="2" charset="-122"/>
                <a:ea typeface="NEU-BZ-S92"/>
                <a:cs typeface="NEU-BZ-S92"/>
              </a:rPr>
              <a:t>’</a:t>
            </a:r>
            <a:r>
              <a:rPr lang="en-US" altLang="zh-CN" sz="2200" dirty="0" err="1">
                <a:solidFill>
                  <a:srgbClr val="000000"/>
                </a:solidFill>
                <a:latin typeface="Times New Roman" panose="02020603050405020304" pitchFamily="18" charset="0"/>
                <a:cs typeface="Times New Roman" panose="02020603050405020304" pitchFamily="18" charset="0"/>
              </a:rPr>
              <a:t>m</a:t>
            </a:r>
            <a:r>
              <a:rPr lang="en-US" altLang="zh-CN" sz="2200" dirty="0">
                <a:solidFill>
                  <a:srgbClr val="000000"/>
                </a:solidFill>
                <a:latin typeface="Times New Roman" panose="02020603050405020304" pitchFamily="18" charset="0"/>
                <a:cs typeface="Times New Roman" panose="02020603050405020304" pitchFamily="18" charset="0"/>
              </a:rPr>
              <a:t> afraid so</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)5.He was so </a:t>
            </a:r>
            <a:r>
              <a:rPr lang="zh-CN" altLang="zh-CN" sz="2200" u="sng" dirty="0">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when he heard the </a:t>
            </a:r>
            <a:r>
              <a:rPr lang="zh-CN" altLang="zh-CN" sz="2200" u="sng" dirty="0">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news that he got the first prize in the contest.</a:t>
            </a:r>
            <a:r>
              <a:rPr lang="en-US" altLang="zh-CN" sz="2200" dirty="0">
                <a:latin typeface="宋体" panose="02010600030101010101" pitchFamily="2" charset="-122"/>
                <a:ea typeface="NEU-BZ-S92"/>
                <a:cs typeface="NEU-BZ-S92"/>
              </a:rPr>
              <a:t> </a:t>
            </a:r>
            <a:endParaRPr lang="zh-CN" altLang="zh-CN" sz="2200" dirty="0">
              <a:latin typeface="NEU-BZ-S92"/>
              <a:ea typeface="NEU-BZ-S92"/>
              <a:cs typeface="NEU-BZ-S92"/>
            </a:endParaRPr>
          </a:p>
          <a:p>
            <a:pPr>
              <a:lnSpc>
                <a:spcPct val="120000"/>
              </a:lnSpc>
              <a:tabLst>
                <a:tab pos="1028700" algn="l"/>
                <a:tab pos="1849120" algn="l"/>
                <a:tab pos="2536825" algn="l"/>
                <a:tab pos="3220720" algn="l"/>
              </a:tabLst>
            </a:pPr>
            <a:r>
              <a:rPr lang="en-US" altLang="zh-CN" sz="2200" dirty="0" err="1">
                <a:solidFill>
                  <a:srgbClr val="000000"/>
                </a:solidFill>
                <a:latin typeface="Times New Roman" panose="02020603050405020304" pitchFamily="18" charset="0"/>
                <a:cs typeface="Times New Roman" panose="02020603050405020304" pitchFamily="18" charset="0"/>
              </a:rPr>
              <a:t>A.exciting;exciting</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B.exciting;excited</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err="1">
                <a:solidFill>
                  <a:srgbClr val="000000"/>
                </a:solidFill>
                <a:latin typeface="Times New Roman" panose="02020603050405020304" pitchFamily="18" charset="0"/>
                <a:cs typeface="Times New Roman" panose="02020603050405020304" pitchFamily="18" charset="0"/>
              </a:rPr>
              <a:t>C.excited;excited</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D.excited;exciting</a:t>
            </a:r>
            <a:endParaRPr lang="zh-CN" altLang="zh-CN" sz="2200" dirty="0">
              <a:solidFill>
                <a:srgbClr val="000000"/>
              </a:solidFill>
              <a:latin typeface="NEU-BZ-S92"/>
              <a:ea typeface="NEU-BZ-S92"/>
              <a:cs typeface="NEU-BZ-S92"/>
            </a:endParaRPr>
          </a:p>
        </p:txBody>
      </p:sp>
      <p:sp>
        <p:nvSpPr>
          <p:cNvPr id="3" name="矩形 2"/>
          <p:cNvSpPr/>
          <p:nvPr/>
        </p:nvSpPr>
        <p:spPr>
          <a:xfrm>
            <a:off x="2559050" y="2028825"/>
            <a:ext cx="376238" cy="3349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4" name="矩形 3"/>
          <p:cNvSpPr/>
          <p:nvPr/>
        </p:nvSpPr>
        <p:spPr>
          <a:xfrm>
            <a:off x="2271713" y="3614738"/>
            <a:ext cx="376237" cy="3333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960438"/>
            <a:ext cx="8128000" cy="5745162"/>
          </a:xfrm>
          <a:prstGeom prst="rect">
            <a:avLst/>
          </a:prstGeom>
        </p:spPr>
        <p:txBody>
          <a:bodyPr>
            <a:spAutoFit/>
          </a:bodyPr>
          <a:lstStyle/>
          <a:p>
            <a:pPr fontAlgn="auto">
              <a:lnSpc>
                <a:spcPct val="120000"/>
              </a:lnSpc>
              <a:spcBef>
                <a:spcPts val="0"/>
              </a:spcBef>
              <a:spcAft>
                <a:spcPts val="0"/>
              </a:spcAft>
              <a:tabLst>
                <a:tab pos="1029335" algn="l"/>
                <a:tab pos="1850390" algn="l"/>
                <a:tab pos="2538095" algn="l"/>
                <a:tab pos="3221990" algn="l"/>
              </a:tabLst>
              <a:defRPr/>
            </a:pPr>
            <a:r>
              <a:rPr lang="zh-CN" altLang="zh-CN" sz="2200">
                <a:solidFill>
                  <a:srgbClr val="000000"/>
                </a:solidFill>
                <a:latin typeface="NEU-BZ-S92" panose="02020503000000020003" pitchFamily="18" charset="-122"/>
                <a:ea typeface="+mn-ea"/>
                <a:cs typeface="宋体" panose="02010600030101010101" pitchFamily="2" charset="-122"/>
              </a:rPr>
              <a:t>Ⅱ</a:t>
            </a:r>
            <a:r>
              <a:rPr lang="en-US" altLang="zh-CN" sz="2200">
                <a:solidFill>
                  <a:srgbClr val="000000"/>
                </a:solidFill>
                <a:latin typeface="Times New Roman" panose="02020603050405020304" pitchFamily="18" charset="0"/>
                <a:ea typeface="+mn-ea"/>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补全对话</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fontAlgn="auto">
              <a:lnSpc>
                <a:spcPct val="120000"/>
              </a:lnSpc>
              <a:spcBef>
                <a:spcPts val="0"/>
              </a:spcBef>
              <a:spcAft>
                <a:spcPts val="0"/>
              </a:spcAft>
              <a:tabLst>
                <a:tab pos="1029335" algn="l"/>
                <a:tab pos="1850390" algn="l"/>
                <a:tab pos="2538095" algn="l"/>
                <a:tab pos="3221990" algn="l"/>
              </a:tabLst>
              <a:defRPr/>
            </a:pPr>
            <a:r>
              <a:rPr lang="en-US" altLang="zh-CN" sz="2200">
                <a:solidFill>
                  <a:srgbClr val="000000"/>
                </a:solidFill>
                <a:latin typeface="Times New Roman" panose="02020603050405020304" pitchFamily="18" charset="0"/>
                <a:ea typeface="+mn-ea"/>
                <a:cs typeface="Times New Roman" panose="02020603050405020304" pitchFamily="18" charset="0"/>
              </a:rPr>
              <a:t>A:Hi,Zhou Weilun!It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ea typeface="+mn-ea"/>
                <a:cs typeface="Times New Roman" panose="02020603050405020304" pitchFamily="18" charset="0"/>
              </a:rPr>
              <a:t>s a nice day,isn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ea typeface="+mn-ea"/>
                <a:cs typeface="Times New Roman" panose="02020603050405020304" pitchFamily="18" charset="0"/>
              </a:rPr>
              <a:t>t it?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fontAlgn="auto">
              <a:lnSpc>
                <a:spcPct val="120000"/>
              </a:lnSpc>
              <a:spcBef>
                <a:spcPts val="0"/>
              </a:spcBef>
              <a:spcAft>
                <a:spcPts val="0"/>
              </a:spcAft>
              <a:tabLst>
                <a:tab pos="1029335" algn="l"/>
                <a:tab pos="1850390" algn="l"/>
                <a:tab pos="2538095" algn="l"/>
                <a:tab pos="3221990" algn="l"/>
              </a:tabLst>
              <a:defRPr/>
            </a:pPr>
            <a:r>
              <a:rPr lang="en-US" altLang="zh-CN" sz="2200">
                <a:solidFill>
                  <a:srgbClr val="000000"/>
                </a:solidFill>
                <a:latin typeface="Times New Roman" panose="02020603050405020304" pitchFamily="18" charset="0"/>
                <a:ea typeface="+mn-ea"/>
                <a:cs typeface="Times New Roman" panose="02020603050405020304" pitchFamily="18" charset="0"/>
              </a:rPr>
              <a:t>B:Yes,it is.1.</a:t>
            </a:r>
            <a:r>
              <a:rPr lang="zh-CN" altLang="zh-CN" sz="220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　</a:t>
            </a:r>
            <a:r>
              <a:rPr lang="en-US" altLang="zh-CN" sz="220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B</a:t>
            </a:r>
            <a:r>
              <a:rPr lang="zh-CN" altLang="zh-CN" sz="220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　</a:t>
            </a:r>
            <a:r>
              <a:rPr lang="en-US" altLang="zh-CN" sz="220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fontAlgn="auto">
              <a:lnSpc>
                <a:spcPct val="120000"/>
              </a:lnSpc>
              <a:spcBef>
                <a:spcPts val="0"/>
              </a:spcBef>
              <a:spcAft>
                <a:spcPts val="0"/>
              </a:spcAft>
              <a:tabLst>
                <a:tab pos="1029335" algn="l"/>
                <a:tab pos="1850390" algn="l"/>
                <a:tab pos="2538095" algn="l"/>
                <a:tab pos="3221990" algn="l"/>
              </a:tabLst>
              <a:defRPr/>
            </a:pPr>
            <a:r>
              <a:rPr lang="en-US" altLang="zh-CN" sz="2200">
                <a:solidFill>
                  <a:srgbClr val="000000"/>
                </a:solidFill>
                <a:latin typeface="Times New Roman" panose="02020603050405020304" pitchFamily="18" charset="0"/>
                <a:ea typeface="+mn-ea"/>
                <a:cs typeface="Times New Roman" panose="02020603050405020304" pitchFamily="18" charset="0"/>
              </a:rPr>
              <a:t>A:I</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ea typeface="+mn-ea"/>
                <a:cs typeface="Times New Roman" panose="02020603050405020304" pitchFamily="18" charset="0"/>
              </a:rPr>
              <a:t>m going to stay with my grandparents for a month in the countryside.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fontAlgn="auto">
              <a:lnSpc>
                <a:spcPct val="120000"/>
              </a:lnSpc>
              <a:spcBef>
                <a:spcPts val="0"/>
              </a:spcBef>
              <a:spcAft>
                <a:spcPts val="0"/>
              </a:spcAft>
              <a:tabLst>
                <a:tab pos="1029335" algn="l"/>
                <a:tab pos="1850390" algn="l"/>
                <a:tab pos="2538095" algn="l"/>
                <a:tab pos="3221990" algn="l"/>
              </a:tabLst>
              <a:defRPr/>
            </a:pPr>
            <a:r>
              <a:rPr lang="en-US" altLang="zh-CN" sz="2200">
                <a:solidFill>
                  <a:srgbClr val="000000"/>
                </a:solidFill>
                <a:latin typeface="Times New Roman" panose="02020603050405020304" pitchFamily="18" charset="0"/>
                <a:ea typeface="+mn-ea"/>
                <a:cs typeface="Times New Roman" panose="02020603050405020304" pitchFamily="18" charset="0"/>
              </a:rPr>
              <a:t>B:Really?2.</a:t>
            </a:r>
            <a:r>
              <a:rPr lang="zh-CN" altLang="zh-CN" sz="220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　</a:t>
            </a:r>
            <a:r>
              <a:rPr lang="en-US" altLang="zh-CN" sz="220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F</a:t>
            </a:r>
            <a:r>
              <a:rPr lang="zh-CN" altLang="zh-CN" sz="220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　</a:t>
            </a:r>
            <a:r>
              <a:rPr lang="en-US" altLang="zh-CN" sz="220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fontAlgn="auto">
              <a:lnSpc>
                <a:spcPct val="120000"/>
              </a:lnSpc>
              <a:spcBef>
                <a:spcPts val="0"/>
              </a:spcBef>
              <a:spcAft>
                <a:spcPts val="0"/>
              </a:spcAft>
              <a:tabLst>
                <a:tab pos="1029335" algn="l"/>
                <a:tab pos="1850390" algn="l"/>
                <a:tab pos="2538095" algn="l"/>
                <a:tab pos="3221990" algn="l"/>
              </a:tabLst>
              <a:defRPr/>
            </a:pPr>
            <a:r>
              <a:rPr lang="en-US" altLang="zh-CN" sz="2200">
                <a:solidFill>
                  <a:srgbClr val="000000"/>
                </a:solidFill>
                <a:latin typeface="Times New Roman" panose="02020603050405020304" pitchFamily="18" charset="0"/>
                <a:ea typeface="+mn-ea"/>
                <a:cs typeface="Times New Roman" panose="02020603050405020304" pitchFamily="18" charset="0"/>
              </a:rPr>
              <a:t>A:Because there is too much noise in the city.3.</a:t>
            </a:r>
            <a:r>
              <a:rPr lang="zh-CN" altLang="zh-CN" sz="220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　</a:t>
            </a:r>
            <a:r>
              <a:rPr lang="en-US" altLang="zh-CN" sz="220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A</a:t>
            </a:r>
            <a:r>
              <a:rPr lang="zh-CN" altLang="zh-CN" sz="220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　</a:t>
            </a:r>
            <a:r>
              <a:rPr lang="en-US" altLang="zh-CN" sz="2200">
                <a:solidFill>
                  <a:srgbClr val="000000"/>
                </a:solidFill>
                <a:latin typeface="Times New Roman" panose="02020603050405020304" pitchFamily="18" charset="0"/>
                <a:ea typeface="+mn-ea"/>
                <a:cs typeface="Times New Roman" panose="02020603050405020304" pitchFamily="18" charset="0"/>
              </a:rPr>
              <a:t> What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ea typeface="+mn-ea"/>
                <a:cs typeface="Times New Roman" panose="02020603050405020304" pitchFamily="18" charset="0"/>
              </a:rPr>
              <a:t>s more,there are many green plants in the countryside.I like plants.</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fontAlgn="auto">
              <a:lnSpc>
                <a:spcPct val="120000"/>
              </a:lnSpc>
              <a:spcBef>
                <a:spcPts val="0"/>
              </a:spcBef>
              <a:spcAft>
                <a:spcPts val="0"/>
              </a:spcAft>
              <a:tabLst>
                <a:tab pos="1029335" algn="l"/>
                <a:tab pos="1850390" algn="l"/>
                <a:tab pos="2538095" algn="l"/>
                <a:tab pos="3221990" algn="l"/>
              </a:tabLst>
              <a:defRPr/>
            </a:pPr>
            <a:r>
              <a:rPr lang="en-US" altLang="zh-CN" sz="2200">
                <a:solidFill>
                  <a:srgbClr val="000000"/>
                </a:solidFill>
                <a:latin typeface="Times New Roman" panose="02020603050405020304" pitchFamily="18" charset="0"/>
                <a:ea typeface="+mn-ea"/>
                <a:cs typeface="Times New Roman" panose="02020603050405020304" pitchFamily="18" charset="0"/>
              </a:rPr>
              <a:t>B:I also like plants,but I like animals better.</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fontAlgn="auto">
              <a:lnSpc>
                <a:spcPct val="120000"/>
              </a:lnSpc>
              <a:spcBef>
                <a:spcPts val="0"/>
              </a:spcBef>
              <a:spcAft>
                <a:spcPts val="0"/>
              </a:spcAft>
              <a:tabLst>
                <a:tab pos="1029335" algn="l"/>
                <a:tab pos="1850390" algn="l"/>
                <a:tab pos="2538095" algn="l"/>
                <a:tab pos="3221990" algn="l"/>
              </a:tabLst>
              <a:defRPr/>
            </a:pPr>
            <a:r>
              <a:rPr lang="en-US" altLang="zh-CN" sz="2200">
                <a:solidFill>
                  <a:srgbClr val="000000"/>
                </a:solidFill>
                <a:latin typeface="Times New Roman" panose="02020603050405020304" pitchFamily="18" charset="0"/>
                <a:ea typeface="+mn-ea"/>
                <a:cs typeface="Times New Roman" panose="02020603050405020304" pitchFamily="18" charset="0"/>
              </a:rPr>
              <a:t>A:Why do you think so?</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fontAlgn="auto">
              <a:lnSpc>
                <a:spcPct val="120000"/>
              </a:lnSpc>
              <a:spcBef>
                <a:spcPts val="0"/>
              </a:spcBef>
              <a:spcAft>
                <a:spcPts val="0"/>
              </a:spcAft>
              <a:tabLst>
                <a:tab pos="1029335" algn="l"/>
                <a:tab pos="1850390" algn="l"/>
                <a:tab pos="2538095" algn="l"/>
                <a:tab pos="3221990" algn="l"/>
              </a:tabLst>
              <a:defRPr/>
            </a:pPr>
            <a:r>
              <a:rPr lang="en-US" altLang="zh-CN" sz="2200">
                <a:solidFill>
                  <a:srgbClr val="000000"/>
                </a:solidFill>
                <a:latin typeface="Times New Roman" panose="02020603050405020304" pitchFamily="18" charset="0"/>
                <a:ea typeface="+mn-ea"/>
                <a:cs typeface="Times New Roman" panose="02020603050405020304" pitchFamily="18" charset="0"/>
              </a:rPr>
              <a:t>B:4.</a:t>
            </a:r>
            <a:r>
              <a:rPr lang="zh-CN" altLang="zh-CN" sz="220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　</a:t>
            </a:r>
            <a:r>
              <a:rPr lang="en-US" altLang="zh-CN" sz="220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E</a:t>
            </a:r>
            <a:r>
              <a:rPr lang="zh-CN" altLang="zh-CN" sz="220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　</a:t>
            </a:r>
            <a:r>
              <a:rPr lang="en-US" altLang="zh-CN" sz="2200">
                <a:solidFill>
                  <a:srgbClr val="000000"/>
                </a:solidFill>
                <a:latin typeface="Times New Roman" panose="02020603050405020304" pitchFamily="18" charset="0"/>
                <a:ea typeface="+mn-ea"/>
                <a:cs typeface="Times New Roman" panose="02020603050405020304" pitchFamily="18" charset="0"/>
              </a:rPr>
              <a:t> They are our friends.</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fontAlgn="auto">
              <a:lnSpc>
                <a:spcPct val="120000"/>
              </a:lnSpc>
              <a:spcBef>
                <a:spcPts val="0"/>
              </a:spcBef>
              <a:spcAft>
                <a:spcPts val="0"/>
              </a:spcAft>
              <a:tabLst>
                <a:tab pos="1029335" algn="l"/>
                <a:tab pos="1850390" algn="l"/>
                <a:tab pos="2538095" algn="l"/>
                <a:tab pos="3221990" algn="l"/>
              </a:tabLst>
              <a:defRPr/>
            </a:pPr>
            <a:r>
              <a:rPr lang="en-US" altLang="zh-CN" sz="2200">
                <a:solidFill>
                  <a:srgbClr val="000000"/>
                </a:solidFill>
                <a:latin typeface="Times New Roman" panose="02020603050405020304" pitchFamily="18" charset="0"/>
                <a:ea typeface="+mn-ea"/>
                <a:cs typeface="Times New Roman" panose="02020603050405020304" pitchFamily="18" charset="0"/>
              </a:rPr>
              <a:t>A:I think I should also make an animal friend this time.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fontAlgn="auto">
              <a:lnSpc>
                <a:spcPct val="120000"/>
              </a:lnSpc>
              <a:spcBef>
                <a:spcPts val="0"/>
              </a:spcBef>
              <a:spcAft>
                <a:spcPts val="0"/>
              </a:spcAft>
              <a:tabLst>
                <a:tab pos="1029335" algn="l"/>
                <a:tab pos="1850390" algn="l"/>
                <a:tab pos="2538095" algn="l"/>
                <a:tab pos="3221990" algn="l"/>
              </a:tabLst>
              <a:defRPr/>
            </a:pPr>
            <a:r>
              <a:rPr lang="en-US" altLang="zh-CN" sz="2200">
                <a:solidFill>
                  <a:srgbClr val="000000"/>
                </a:solidFill>
                <a:latin typeface="Times New Roman" panose="02020603050405020304" pitchFamily="18" charset="0"/>
                <a:ea typeface="+mn-ea"/>
                <a:cs typeface="Times New Roman" panose="02020603050405020304" pitchFamily="18" charset="0"/>
              </a:rPr>
              <a:t>B:5.</a:t>
            </a:r>
            <a:r>
              <a:rPr lang="zh-CN" altLang="zh-CN" sz="220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　</a:t>
            </a:r>
            <a:r>
              <a:rPr lang="en-US" altLang="zh-CN" sz="220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D</a:t>
            </a:r>
            <a:r>
              <a:rPr lang="zh-CN" altLang="zh-CN" sz="220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　</a:t>
            </a:r>
            <a:r>
              <a:rPr lang="en-US" altLang="zh-CN" sz="220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fontAlgn="auto">
              <a:lnSpc>
                <a:spcPct val="120000"/>
              </a:lnSpc>
              <a:spcBef>
                <a:spcPts val="0"/>
              </a:spcBef>
              <a:spcAft>
                <a:spcPts val="0"/>
              </a:spcAft>
              <a:tabLst>
                <a:tab pos="1029335" algn="l"/>
                <a:tab pos="1850390" algn="l"/>
                <a:tab pos="2538095" algn="l"/>
                <a:tab pos="3221990" algn="l"/>
              </a:tabLst>
              <a:defRPr/>
            </a:pPr>
            <a:r>
              <a:rPr lang="en-US" altLang="zh-CN" sz="2200">
                <a:solidFill>
                  <a:srgbClr val="000000"/>
                </a:solidFill>
                <a:latin typeface="Times New Roman" panose="02020603050405020304" pitchFamily="18" charset="0"/>
                <a:ea typeface="+mn-ea"/>
                <a:cs typeface="Times New Roman" panose="02020603050405020304" pitchFamily="18" charset="0"/>
              </a:rPr>
              <a:t>A:Thank you.</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3560763" y="1882775"/>
            <a:ext cx="661987" cy="301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4" name="直接连接符 3"/>
          <p:cNvCxnSpPr/>
          <p:nvPr/>
        </p:nvCxnSpPr>
        <p:spPr>
          <a:xfrm>
            <a:off x="3560763" y="2170113"/>
            <a:ext cx="6619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3560763" y="3074988"/>
            <a:ext cx="661987"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7" name="直接连接符 6"/>
          <p:cNvCxnSpPr/>
          <p:nvPr/>
        </p:nvCxnSpPr>
        <p:spPr>
          <a:xfrm>
            <a:off x="3560763" y="3360738"/>
            <a:ext cx="6619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7504113" y="3505200"/>
            <a:ext cx="661987"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9" name="直接连接符 8"/>
          <p:cNvCxnSpPr/>
          <p:nvPr/>
        </p:nvCxnSpPr>
        <p:spPr>
          <a:xfrm>
            <a:off x="7504113" y="3790950"/>
            <a:ext cx="6619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2703513" y="5103813"/>
            <a:ext cx="661987"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1" name="直接连接符 10"/>
          <p:cNvCxnSpPr/>
          <p:nvPr/>
        </p:nvCxnSpPr>
        <p:spPr>
          <a:xfrm>
            <a:off x="2703513" y="5389563"/>
            <a:ext cx="6619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2703513" y="5886450"/>
            <a:ext cx="661987"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3" name="直接连接符 12"/>
          <p:cNvCxnSpPr/>
          <p:nvPr/>
        </p:nvCxnSpPr>
        <p:spPr>
          <a:xfrm>
            <a:off x="2703513" y="6172200"/>
            <a:ext cx="6619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8" grpId="0" animBg="1"/>
      <p:bldP spid="10"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spect="1"/>
          </p:cNvSpPr>
          <p:nvPr/>
        </p:nvSpPr>
        <p:spPr bwMode="auto">
          <a:xfrm>
            <a:off x="2032000" y="2105025"/>
            <a:ext cx="8128000" cy="2901950"/>
          </a:xfrm>
          <a:prstGeom prst="rect">
            <a:avLst/>
          </a:prstGeom>
          <a:noFill/>
          <a:ln w="9525">
            <a:noFill/>
            <a:miter lim="800000"/>
          </a:ln>
        </p:spPr>
        <p:txBody>
          <a:bodyPr>
            <a:spAutoFit/>
          </a:bodyPr>
          <a:lstStyle/>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A.I like living in a quiet place.</a:t>
            </a:r>
            <a:endParaRPr lang="zh-CN" altLang="zh-CN" sz="2200">
              <a:solidFill>
                <a:srgbClr val="000000"/>
              </a:solidFill>
              <a:latin typeface="NEU-BZ-S92"/>
              <a:ea typeface="NEU-BZ-S92"/>
              <a:cs typeface="Times New Roman" panose="02020603050405020304" pitchFamily="18" charset="0"/>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B.What are you going to do in the summer holiday?</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C.Can we go swimming too?</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D.Have a good time in the countryside!</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E.Because animals give us joy and can help us do some useful things.</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F.Why do you want to live in the countryside?</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G.Remember to take your mobile phone.</a:t>
            </a:r>
            <a:endParaRPr lang="zh-CN" altLang="zh-CN" sz="2200">
              <a:solidFill>
                <a:srgbClr val="000000"/>
              </a:solidFill>
              <a:latin typeface="NEU-BZ-S92"/>
              <a:ea typeface="NEU-BZ-S92"/>
              <a:cs typeface="NEU-BZ-S9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090613"/>
            <a:ext cx="8128000" cy="4911725"/>
          </a:xfrm>
          <a:prstGeom prst="rect">
            <a:avLst/>
          </a:prstGeom>
        </p:spPr>
        <p:txBody>
          <a:bodyPr>
            <a:spAutoFit/>
          </a:bodyPr>
          <a:lstStyle/>
          <a:p>
            <a:pPr>
              <a:lnSpc>
                <a:spcPct val="120000"/>
              </a:lnSpc>
              <a:tabLst>
                <a:tab pos="1028700" algn="l"/>
                <a:tab pos="1849120" algn="l"/>
                <a:tab pos="2536825" algn="l"/>
                <a:tab pos="3220720" algn="l"/>
              </a:tabLst>
            </a:pPr>
            <a:r>
              <a:rPr lang="zh-CN" altLang="zh-CN" sz="2200">
                <a:solidFill>
                  <a:srgbClr val="000000"/>
                </a:solidFill>
                <a:latin typeface="NEU-BZ-S92"/>
              </a:rPr>
              <a:t>Ⅲ</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ea typeface="黑体" panose="02010609060101010101" pitchFamily="2" charset="-122"/>
                <a:cs typeface="Times New Roman" panose="02020603050405020304" pitchFamily="18" charset="0"/>
              </a:rPr>
              <a:t>完形填空</a:t>
            </a:r>
            <a:endParaRPr lang="zh-CN" altLang="zh-CN" sz="2200">
              <a:solidFill>
                <a:srgbClr val="000000"/>
              </a:solidFill>
              <a:latin typeface="NEU-BZ-S92"/>
              <a:ea typeface="NEU-BZ-S92"/>
              <a:cs typeface="Times New Roman" panose="02020603050405020304" pitchFamily="18" charset="0"/>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latin typeface="Times New Roman" panose="02020603050405020304" pitchFamily="18" charset="0"/>
                <a:cs typeface="Times New Roman" panose="02020603050405020304" pitchFamily="18" charset="0"/>
              </a:rPr>
              <a:t>A school newspaper </a:t>
            </a:r>
            <a:r>
              <a:rPr lang="en-US" altLang="zh-CN" sz="2200" i="1">
                <a:latin typeface="Times New Roman" panose="02020603050405020304" pitchFamily="18" charset="0"/>
                <a:cs typeface="Times New Roman" panose="02020603050405020304" pitchFamily="18" charset="0"/>
              </a:rPr>
              <a:t>The</a:t>
            </a:r>
            <a:r>
              <a:rPr lang="en-US" altLang="zh-CN" sz="2200">
                <a:latin typeface="Times New Roman" panose="02020603050405020304" pitchFamily="18" charset="0"/>
                <a:cs typeface="Times New Roman" panose="02020603050405020304" pitchFamily="18" charset="0"/>
              </a:rPr>
              <a:t> </a:t>
            </a:r>
            <a:r>
              <a:rPr lang="en-US" altLang="zh-CN" sz="2200" i="1">
                <a:latin typeface="Times New Roman" panose="02020603050405020304" pitchFamily="18" charset="0"/>
                <a:cs typeface="Times New Roman" panose="02020603050405020304" pitchFamily="18" charset="0"/>
              </a:rPr>
              <a:t>Teens</a:t>
            </a:r>
            <a:r>
              <a:rPr lang="en-US" altLang="zh-CN" sz="2200">
                <a:latin typeface="Times New Roman" panose="02020603050405020304" pitchFamily="18" charset="0"/>
                <a:cs typeface="Times New Roman" panose="02020603050405020304" pitchFamily="18" charset="0"/>
              </a:rPr>
              <a:t> asked over one thousand teenagers how they spent their free time.Here are the </a:t>
            </a:r>
            <a:r>
              <a:rPr lang="zh-CN" altLang="zh-CN" sz="2200" u="sng">
                <a:latin typeface="Times New Roman" panose="02020603050405020304" pitchFamily="18" charset="0"/>
                <a:cs typeface="Times New Roman" panose="02020603050405020304" pitchFamily="18" charset="0"/>
              </a:rPr>
              <a:t>　</a:t>
            </a:r>
            <a:r>
              <a:rPr lang="en-US" altLang="zh-CN" sz="2200" u="sng">
                <a:latin typeface="Times New Roman" panose="02020603050405020304" pitchFamily="18" charset="0"/>
                <a:cs typeface="Times New Roman" panose="02020603050405020304" pitchFamily="18" charset="0"/>
              </a:rPr>
              <a:t>1</a:t>
            </a:r>
            <a:r>
              <a:rPr lang="zh-CN" altLang="zh-CN" sz="2200" u="sng">
                <a:latin typeface="Times New Roman" panose="02020603050405020304" pitchFamily="18" charset="0"/>
                <a:cs typeface="Times New Roman" panose="02020603050405020304" pitchFamily="18" charset="0"/>
              </a:rPr>
              <a:t>　</a:t>
            </a:r>
            <a:r>
              <a:rPr lang="en-US" altLang="zh-CN" sz="2200">
                <a:latin typeface="Times New Roman" panose="02020603050405020304" pitchFamily="18" charset="0"/>
                <a:cs typeface="Times New Roman" panose="02020603050405020304" pitchFamily="18" charset="0"/>
              </a:rPr>
              <a:t> of the survey.It</a:t>
            </a:r>
            <a:r>
              <a:rPr lang="en-US" altLang="zh-CN" sz="2200">
                <a:latin typeface="宋体" panose="02010600030101010101" pitchFamily="2" charset="-122"/>
                <a:ea typeface="NEU-BZ-S92"/>
                <a:cs typeface="NEU-BZ-S92"/>
              </a:rPr>
              <a:t>’</a:t>
            </a:r>
            <a:r>
              <a:rPr lang="en-US" altLang="zh-CN" sz="2200">
                <a:latin typeface="Times New Roman" panose="02020603050405020304" pitchFamily="18" charset="0"/>
                <a:cs typeface="Times New Roman" panose="02020603050405020304" pitchFamily="18" charset="0"/>
              </a:rPr>
              <a:t>s not at all surprising to learn that most teens said they wanted more </a:t>
            </a:r>
            <a:r>
              <a:rPr lang="zh-CN" altLang="zh-CN" sz="2200" u="sng">
                <a:latin typeface="Times New Roman" panose="02020603050405020304" pitchFamily="18" charset="0"/>
                <a:cs typeface="Times New Roman" panose="02020603050405020304" pitchFamily="18" charset="0"/>
              </a:rPr>
              <a:t>　</a:t>
            </a:r>
            <a:r>
              <a:rPr lang="en-US" altLang="zh-CN" sz="2200" u="sng">
                <a:latin typeface="Times New Roman" panose="02020603050405020304" pitchFamily="18" charset="0"/>
                <a:cs typeface="Times New Roman" panose="02020603050405020304" pitchFamily="18" charset="0"/>
              </a:rPr>
              <a:t>2</a:t>
            </a:r>
            <a:r>
              <a:rPr lang="zh-CN" altLang="zh-CN" sz="2200" u="sng">
                <a:latin typeface="Times New Roman" panose="02020603050405020304" pitchFamily="18" charset="0"/>
                <a:cs typeface="Times New Roman" panose="02020603050405020304" pitchFamily="18" charset="0"/>
              </a:rPr>
              <a:t>　</a:t>
            </a:r>
            <a:r>
              <a:rPr lang="en-US" altLang="zh-CN" sz="2200">
                <a:latin typeface="Times New Roman" panose="02020603050405020304" pitchFamily="18" charset="0"/>
                <a:cs typeface="Times New Roman" panose="02020603050405020304" pitchFamily="18" charset="0"/>
              </a:rPr>
              <a:t> time.Most have less than an hour a day for after-school activities.</a:t>
            </a:r>
            <a:r>
              <a:rPr lang="en-US" altLang="zh-CN" sz="2200">
                <a:latin typeface="宋体" panose="02010600030101010101" pitchFamily="2" charset="-122"/>
                <a:ea typeface="NEU-BZ-S92"/>
                <a:cs typeface="NEU-BZ-S92"/>
              </a:rPr>
              <a:t> </a:t>
            </a:r>
            <a:endParaRPr lang="zh-CN" altLang="zh-CN" sz="2200">
              <a:latin typeface="NEU-BZ-S92"/>
              <a:ea typeface="NEU-BZ-S92"/>
              <a:cs typeface="NEU-BZ-S92"/>
            </a:endParaRPr>
          </a:p>
          <a:p>
            <a:pPr>
              <a:lnSpc>
                <a:spcPct val="120000"/>
              </a:lnSpc>
              <a:tabLst>
                <a:tab pos="1028700" algn="l"/>
                <a:tab pos="1849120" algn="l"/>
                <a:tab pos="2536825" algn="l"/>
                <a:tab pos="3220720" algn="l"/>
              </a:tabLst>
            </a:pPr>
            <a:r>
              <a:rPr lang="en-US" altLang="zh-CN" sz="2200">
                <a:latin typeface="Times New Roman" panose="02020603050405020304" pitchFamily="18" charset="0"/>
                <a:cs typeface="Times New Roman" panose="02020603050405020304" pitchFamily="18" charset="0"/>
              </a:rPr>
              <a:t>   Physical activity was popular among both girls </a:t>
            </a:r>
            <a:r>
              <a:rPr lang="zh-CN" altLang="zh-CN" sz="2200" u="sng">
                <a:latin typeface="Times New Roman" panose="02020603050405020304" pitchFamily="18" charset="0"/>
                <a:cs typeface="Times New Roman" panose="02020603050405020304" pitchFamily="18" charset="0"/>
              </a:rPr>
              <a:t>　</a:t>
            </a:r>
            <a:r>
              <a:rPr lang="en-US" altLang="zh-CN" sz="2200" u="sng">
                <a:latin typeface="Times New Roman" panose="02020603050405020304" pitchFamily="18" charset="0"/>
                <a:cs typeface="Times New Roman" panose="02020603050405020304" pitchFamily="18" charset="0"/>
              </a:rPr>
              <a:t>3</a:t>
            </a:r>
            <a:r>
              <a:rPr lang="zh-CN" altLang="zh-CN" sz="2200" u="sng">
                <a:latin typeface="Times New Roman" panose="02020603050405020304" pitchFamily="18" charset="0"/>
                <a:cs typeface="Times New Roman" panose="02020603050405020304" pitchFamily="18" charset="0"/>
              </a:rPr>
              <a:t>　</a:t>
            </a:r>
            <a:r>
              <a:rPr lang="en-US" altLang="zh-CN" sz="2200">
                <a:latin typeface="Times New Roman" panose="02020603050405020304" pitchFamily="18" charset="0"/>
                <a:cs typeface="Times New Roman" panose="02020603050405020304" pitchFamily="18" charset="0"/>
              </a:rPr>
              <a:t> boys.Favourite sports among girls</a:t>
            </a:r>
            <a:r>
              <a:rPr lang="zh-CN" altLang="zh-CN" sz="2200" u="sng">
                <a:latin typeface="Times New Roman" panose="02020603050405020304" pitchFamily="18" charset="0"/>
                <a:cs typeface="Times New Roman" panose="02020603050405020304" pitchFamily="18" charset="0"/>
              </a:rPr>
              <a:t>　</a:t>
            </a:r>
            <a:r>
              <a:rPr lang="en-US" altLang="zh-CN" sz="2200" u="sng">
                <a:latin typeface="Times New Roman" panose="02020603050405020304" pitchFamily="18" charset="0"/>
                <a:cs typeface="Times New Roman" panose="02020603050405020304" pitchFamily="18" charset="0"/>
              </a:rPr>
              <a:t>4</a:t>
            </a:r>
            <a:r>
              <a:rPr lang="zh-CN" altLang="zh-CN" sz="2200" u="sng">
                <a:latin typeface="Times New Roman" panose="02020603050405020304" pitchFamily="18" charset="0"/>
                <a:cs typeface="Times New Roman" panose="02020603050405020304" pitchFamily="18" charset="0"/>
              </a:rPr>
              <a:t>　</a:t>
            </a:r>
            <a:r>
              <a:rPr lang="en-US" altLang="zh-CN" sz="2200">
                <a:latin typeface="Times New Roman" panose="02020603050405020304" pitchFamily="18" charset="0"/>
                <a:cs typeface="Times New Roman" panose="02020603050405020304" pitchFamily="18" charset="0"/>
              </a:rPr>
              <a:t>tennis,basketball and swimming.Boys said they liked football,basketball and skating.</a:t>
            </a:r>
            <a:r>
              <a:rPr lang="en-US" altLang="zh-CN" sz="2200">
                <a:latin typeface="宋体" panose="02010600030101010101" pitchFamily="2" charset="-122"/>
                <a:ea typeface="NEU-BZ-S92"/>
                <a:cs typeface="NEU-BZ-S92"/>
              </a:rPr>
              <a:t> </a:t>
            </a:r>
            <a:endParaRPr lang="zh-CN" altLang="zh-CN" sz="2200">
              <a:latin typeface="NEU-BZ-S92"/>
              <a:ea typeface="NEU-BZ-S92"/>
              <a:cs typeface="NEU-BZ-S92"/>
            </a:endParaRPr>
          </a:p>
          <a:p>
            <a:pPr>
              <a:lnSpc>
                <a:spcPct val="120000"/>
              </a:lnSpc>
              <a:tabLst>
                <a:tab pos="1028700" algn="l"/>
                <a:tab pos="1849120" algn="l"/>
                <a:tab pos="2536825" algn="l"/>
                <a:tab pos="3220720" algn="l"/>
              </a:tabLst>
            </a:pPr>
            <a:r>
              <a:rPr lang="en-US" altLang="zh-CN" sz="2200">
                <a:latin typeface="Times New Roman" panose="02020603050405020304" pitchFamily="18" charset="0"/>
                <a:cs typeface="Times New Roman" panose="02020603050405020304" pitchFamily="18" charset="0"/>
              </a:rPr>
              <a:t>  Music and TV were popular for fun.About half of them said that music was their </a:t>
            </a:r>
            <a:r>
              <a:rPr lang="zh-CN" altLang="zh-CN" sz="2200" u="sng">
                <a:latin typeface="Times New Roman" panose="02020603050405020304" pitchFamily="18" charset="0"/>
                <a:cs typeface="Times New Roman" panose="02020603050405020304" pitchFamily="18" charset="0"/>
              </a:rPr>
              <a:t>　</a:t>
            </a:r>
            <a:r>
              <a:rPr lang="en-US" altLang="zh-CN" sz="2200" u="sng">
                <a:latin typeface="Times New Roman" panose="02020603050405020304" pitchFamily="18" charset="0"/>
                <a:cs typeface="Times New Roman" panose="02020603050405020304" pitchFamily="18" charset="0"/>
              </a:rPr>
              <a:t>5</a:t>
            </a:r>
            <a:r>
              <a:rPr lang="zh-CN" altLang="zh-CN" sz="2200" u="sng">
                <a:latin typeface="Times New Roman" panose="02020603050405020304" pitchFamily="18" charset="0"/>
                <a:cs typeface="Times New Roman" panose="02020603050405020304" pitchFamily="18" charset="0"/>
              </a:rPr>
              <a:t>　</a:t>
            </a:r>
            <a:r>
              <a:rPr lang="en-US" altLang="zh-CN" sz="2200">
                <a:latin typeface="Times New Roman" panose="02020603050405020304" pitchFamily="18" charset="0"/>
                <a:cs typeface="Times New Roman" panose="02020603050405020304" pitchFamily="18" charset="0"/>
              </a:rPr>
              <a:t> activity.This included both listening to and </a:t>
            </a:r>
            <a:r>
              <a:rPr lang="zh-CN" altLang="zh-CN" sz="2200" u="sng">
                <a:latin typeface="Times New Roman" panose="02020603050405020304" pitchFamily="18" charset="0"/>
                <a:cs typeface="Times New Roman" panose="02020603050405020304" pitchFamily="18" charset="0"/>
              </a:rPr>
              <a:t>　</a:t>
            </a:r>
            <a:r>
              <a:rPr lang="en-US" altLang="zh-CN" sz="2200" u="sng">
                <a:latin typeface="Times New Roman" panose="02020603050405020304" pitchFamily="18" charset="0"/>
                <a:cs typeface="Times New Roman" panose="02020603050405020304" pitchFamily="18" charset="0"/>
              </a:rPr>
              <a:t>6</a:t>
            </a:r>
            <a:r>
              <a:rPr lang="zh-CN" altLang="zh-CN" sz="2200" u="sng">
                <a:latin typeface="Times New Roman" panose="02020603050405020304" pitchFamily="18" charset="0"/>
                <a:cs typeface="Times New Roman" panose="02020603050405020304" pitchFamily="18" charset="0"/>
              </a:rPr>
              <a:t>　</a:t>
            </a:r>
            <a:r>
              <a:rPr lang="en-US" altLang="zh-CN" sz="2200">
                <a:latin typeface="Times New Roman" panose="02020603050405020304" pitchFamily="18" charset="0"/>
                <a:cs typeface="Times New Roman" panose="02020603050405020304" pitchFamily="18" charset="0"/>
              </a:rPr>
              <a:t> music.TV is also very </a:t>
            </a:r>
            <a:r>
              <a:rPr lang="zh-CN" altLang="zh-CN" sz="2200" u="sng">
                <a:latin typeface="Times New Roman" panose="02020603050405020304" pitchFamily="18" charset="0"/>
                <a:cs typeface="Times New Roman" panose="02020603050405020304" pitchFamily="18" charset="0"/>
              </a:rPr>
              <a:t>　</a:t>
            </a:r>
            <a:r>
              <a:rPr lang="en-US" altLang="zh-CN" sz="2200" u="sng">
                <a:latin typeface="Times New Roman" panose="02020603050405020304" pitchFamily="18" charset="0"/>
                <a:cs typeface="Times New Roman" panose="02020603050405020304" pitchFamily="18" charset="0"/>
              </a:rPr>
              <a:t>7</a:t>
            </a:r>
            <a:r>
              <a:rPr lang="zh-CN" altLang="zh-CN" sz="2200" u="sng">
                <a:latin typeface="Times New Roman" panose="02020603050405020304" pitchFamily="18" charset="0"/>
                <a:cs typeface="Times New Roman" panose="02020603050405020304" pitchFamily="18" charset="0"/>
              </a:rPr>
              <a:t>　</a:t>
            </a:r>
            <a:r>
              <a:rPr lang="en-US" altLang="zh-CN" sz="2200">
                <a:latin typeface="Times New Roman" panose="02020603050405020304" pitchFamily="18" charset="0"/>
                <a:cs typeface="Times New Roman" panose="02020603050405020304" pitchFamily="18" charset="0"/>
              </a:rPr>
              <a:t>.Seventy-five percent said they preferred watching TV to reading a book or magazine</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a:cs typeface="NEU-BZ-S92"/>
              </a:rPr>
              <a:t> </a:t>
            </a:r>
            <a:endParaRPr lang="zh-CN" altLang="zh-CN" sz="2200">
              <a:solidFill>
                <a:srgbClr val="000000"/>
              </a:solidFill>
              <a:latin typeface="NEU-BZ-S92"/>
              <a:ea typeface="NEU-BZ-S92"/>
              <a:cs typeface="NEU-BZ-S9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英语正文模板</Template>
  <TotalTime>0</TotalTime>
  <Words>481</Words>
  <Application>Microsoft Office PowerPoint</Application>
  <PresentationFormat>宽屏</PresentationFormat>
  <Paragraphs>103</Paragraphs>
  <Slides>15</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15</vt:i4>
      </vt:variant>
    </vt:vector>
  </HeadingPairs>
  <TitlesOfParts>
    <vt:vector size="26" baseType="lpstr">
      <vt:lpstr>Adobe 黑体 Std R</vt:lpstr>
      <vt:lpstr>NEU-BZ-S92</vt:lpstr>
      <vt:lpstr>黑体</vt:lpstr>
      <vt:lpstr>宋体</vt:lpstr>
      <vt:lpstr>微软雅黑</vt:lpstr>
      <vt:lpstr>Arial</vt:lpstr>
      <vt:lpstr>Calibri</vt:lpstr>
      <vt:lpstr>Calibri Light</vt:lpstr>
      <vt:lpstr>Times New Roman</vt:lpstr>
      <vt:lpstr>WWW.2PPT.COM
</vt:lpstr>
      <vt:lpstr>Document</vt:lpstr>
      <vt:lpstr>Outdoor  fun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2017-12-11T05:31:00Z</dcterms:created>
  <dcterms:modified xsi:type="dcterms:W3CDTF">2023-01-16T20:38:41Z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A50A19E253B7479CA905855777A7422C</vt:lpwstr>
  </property>
  <property fmtid="{A09F084E-AD41-489F-8076-AA5BE3082BCA}" pid="100">
    <vt:ui4>5</vt:ui4>
  </property>
  <property fmtid="{64440492-4C8B-11D1-8B70-080036B11A03}" pid="11">
    <vt:lpwstr>www.2ppt.com-爱PPT提供资源下载</vt:lpwstr>
  </property>
</Properties>
</file>