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51D1-91FC-48FD-8616-0DB8F58C329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672A-21E9-4356-9748-B960DBF3A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F9751-AC60-440E-A6EA-031C773E4702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314B-FE46-4B1E-8E75-F7A070FA4AB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2EB7-CD18-4E79-9E53-0DB1A4B9782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99568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January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January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U5/U5L1_2.sw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0861" y="987574"/>
            <a:ext cx="7848872" cy="189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Lesson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your classroom?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5332" y="40839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5851" y="3258742"/>
            <a:ext cx="3916363" cy="176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矩形 2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843558"/>
            <a:ext cx="6443662" cy="11299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Box 2"/>
          <p:cNvGrpSpPr/>
          <p:nvPr/>
        </p:nvGrpSpPr>
        <p:grpSpPr bwMode="auto">
          <a:xfrm>
            <a:off x="1023939" y="392907"/>
            <a:ext cx="7875587" cy="4307681"/>
            <a:chOff x="645" y="330"/>
            <a:chExt cx="4961" cy="3618"/>
          </a:xfrm>
        </p:grpSpPr>
        <p:pic>
          <p:nvPicPr>
            <p:cNvPr id="75778" name="TextBox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5" y="330"/>
              <a:ext cx="4961" cy="3618"/>
            </a:xfrm>
            <a:prstGeom prst="rect">
              <a:avLst/>
            </a:prstGeom>
            <a:noFill/>
          </p:spPr>
        </p:pic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720" y="405"/>
              <a:ext cx="4815" cy="2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600" dirty="0">
                  <a:solidFill>
                    <a:srgbClr val="F11BE2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Jenny, Jenny, this is Jenny.</a:t>
              </a:r>
            </a:p>
            <a:p>
              <a:r>
                <a:rPr lang="en-US" altLang="zh-CN" sz="3600" dirty="0">
                  <a:solidFill>
                    <a:srgbClr val="F11BE2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Friend, friend, she’s my friend.</a:t>
              </a:r>
            </a:p>
            <a:p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Lucy, Lucy, this is Lucy.</a:t>
              </a:r>
            </a:p>
            <a:p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Friend, friend, she’s my friend</a:t>
              </a:r>
              <a:r>
                <a:rPr lang="en-US" altLang="zh-CN" sz="360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zh-C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Welcome, welcome to my home.</a:t>
              </a:r>
            </a:p>
            <a:p>
              <a:r>
                <a:rPr lang="en-US" altLang="zh-CN" sz="360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Welcome, welcome to our      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        </a:t>
              </a:r>
              <a:r>
                <a:rPr lang="en-US" altLang="zh-CN" sz="360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5" name="矩形 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3083720"/>
            <a:ext cx="2792412" cy="864394"/>
          </a:xfrm>
          <a:prstGeom prst="rect">
            <a:avLst/>
          </a:prstGeom>
          <a:noFill/>
        </p:spPr>
      </p:pic>
      <p:pic>
        <p:nvPicPr>
          <p:cNvPr id="75783" name="Picture 1" descr="C:\Users\hhlxx06\AppData\Roaming\Tencent\Users\380945438\QQ\WinTemp\RichOle\2}TIWJM%`9INZ}0C8EWH`H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35781"/>
            <a:ext cx="10985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C:\Users\hhlxx06\AppData\Roaming\Tencent\Users\380945438\QQ\WinTemp\RichOle\X3_L]{PX1C$G0}7CS[SQZQX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14500"/>
            <a:ext cx="928688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3" descr="C:\Users\hhlxx06\AppData\Roaming\Tencent\Users\380945438\QQ\WinTemp\RichOle\VX$%]I]WPNYBW6~[K@FX3W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625328"/>
            <a:ext cx="865188" cy="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C:\Users\gyy\AppData\Roaming\Tencent\Users\380945438\QQ\WinTemp\RichOle\V`9A`2{}GQIW~D5GST]K6O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967662" cy="35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形标注 2"/>
          <p:cNvSpPr/>
          <p:nvPr/>
        </p:nvSpPr>
        <p:spPr>
          <a:xfrm>
            <a:off x="1000126" y="3482579"/>
            <a:ext cx="7929563" cy="1446609"/>
          </a:xfrm>
          <a:prstGeom prst="wedgeEllipseCallout">
            <a:avLst>
              <a:gd name="adj1" fmla="val -36546"/>
              <a:gd name="adj2" fmla="val -1169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 descr="E:\教学软件\各年级下学期教学软件\三年级教学辅助图片\Unit 5\image\bigpic\课文图片\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6167438" cy="346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1500189" y="321469"/>
            <a:ext cx="1214437" cy="15001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786063" y="910828"/>
            <a:ext cx="3071812" cy="2143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00814" y="642938"/>
            <a:ext cx="26431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ffice</a:t>
            </a:r>
            <a:endParaRPr lang="zh-CN" altLang="en-US" sz="60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72189" y="642938"/>
            <a:ext cx="5693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88064" y="1863329"/>
            <a:ext cx="26431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en-US" altLang="zh-CN" sz="60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range</a:t>
            </a:r>
            <a:endParaRPr lang="zh-CN" altLang="en-US" sz="60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2189" y="2516981"/>
            <a:ext cx="26431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en-US" altLang="zh-CN" sz="60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pera</a:t>
            </a:r>
            <a:endParaRPr lang="zh-CN" altLang="en-US" sz="60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90120" name="Picture 4" descr="C:\Users\gyy\AppData\Roaming\Tencent\Users\380945438\QQ\WinTemp\RichOle\VCOZQ$@V(E4XX)M$LS}64R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1232298"/>
            <a:ext cx="360362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椭圆 12"/>
          <p:cNvSpPr/>
          <p:nvPr/>
        </p:nvSpPr>
        <p:spPr>
          <a:xfrm>
            <a:off x="214314" y="1017985"/>
            <a:ext cx="1214437" cy="219670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右箭头 14"/>
          <p:cNvSpPr/>
          <p:nvPr/>
        </p:nvSpPr>
        <p:spPr>
          <a:xfrm rot="1407828">
            <a:off x="1301751" y="3174207"/>
            <a:ext cx="3825875" cy="1166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1" y="3643313"/>
            <a:ext cx="335756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teachers</a:t>
            </a:r>
            <a:endParaRPr lang="zh-CN" altLang="en-US" sz="60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1" y="3643320"/>
            <a:ext cx="92868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</a:t>
            </a:r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this </a:t>
            </a:r>
            <a:r>
              <a:rPr lang="en-US" altLang="zh-CN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the              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sz="6000" dirty="0" smtClean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office?</a:t>
            </a:r>
            <a:endParaRPr lang="zh-CN" altLang="en-US" sz="60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14625" y="4339829"/>
            <a:ext cx="342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Yes, it is</a:t>
            </a:r>
            <a:r>
              <a:rPr lang="en-US" altLang="zh-CN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72189" y="1307307"/>
            <a:ext cx="26431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en-US" altLang="zh-CN" sz="60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ffer</a:t>
            </a:r>
            <a:endParaRPr lang="zh-CN" altLang="en-US" sz="60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1" grpId="0"/>
      <p:bldP spid="12" grpId="0"/>
      <p:bldP spid="13" grpId="0" animBg="1"/>
      <p:bldP spid="15" grpId="0" animBg="1"/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E:\教学软件\各年级下学期教学软件\三年级教学辅助图片\Unit 5\image\bigpic\课文图片\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0"/>
            <a:ext cx="6572250" cy="36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6" y="3696891"/>
            <a:ext cx="84296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this your classroom?</a:t>
            </a:r>
            <a:endParaRPr lang="zh-CN" altLang="en-US" sz="60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2977" y="4286262"/>
            <a:ext cx="135731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No.</a:t>
            </a:r>
            <a:endParaRPr lang="zh-CN" altLang="en-US" sz="54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4" y="4339829"/>
            <a:ext cx="578643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It’s the ___.</a:t>
            </a:r>
            <a:endParaRPr lang="zh-CN" altLang="en-US" sz="54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86251" y="4232672"/>
            <a:ext cx="164306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E:\教学软件\各年级下学期教学软件\三年级教学辅助图片\Unit 5\image\bigpic\课文图片\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60735"/>
            <a:ext cx="6191250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39" y="3804048"/>
            <a:ext cx="835818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That’s the _____________.</a:t>
            </a:r>
            <a:endParaRPr lang="zh-CN" altLang="en-US" sz="540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86314" y="3689747"/>
            <a:ext cx="435768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playground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4450557"/>
            <a:ext cx="342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It’s_____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1" y="4450557"/>
            <a:ext cx="135731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big</a:t>
            </a:r>
            <a:endParaRPr lang="zh-CN" altLang="en-US" sz="5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3" descr="C:\Users\gyy\AppData\Roaming\Tencent\Users\380945438\QQ\WinTemp\RichOle\{7$YXOAXI$(CT68T1$A_)[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78719"/>
            <a:ext cx="1928812" cy="130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15" descr="C:\Users\gyy\AppData\Roaming\Tencent\Users\380945438\QQ\WinTemp\RichOle\27GW%99@KVAN{7P6PW[BIX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1178719"/>
            <a:ext cx="2051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14" descr="C:\Users\gyy\AppData\Roaming\Tencent\Users\380945438\QQ\WinTemp\RichOle\S1U_B`F}@S]Q}F`BPTLH{6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78719"/>
            <a:ext cx="1936750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16" descr="C:\Users\gyy\AppData\Roaming\Tencent\Users\380945438\QQ\WinTemp\RichOle\9$M{T$5J7Q3(_IZ7O42WF3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1178719"/>
            <a:ext cx="2000250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矩形 5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6513" y="-114300"/>
            <a:ext cx="9077326" cy="740569"/>
          </a:xfrm>
          <a:prstGeom prst="rect">
            <a:avLst/>
          </a:prstGeom>
          <a:noFill/>
        </p:spPr>
      </p:pic>
      <p:sp>
        <p:nvSpPr>
          <p:cNvPr id="98310" name="TextBox 6"/>
          <p:cNvSpPr txBox="1">
            <a:spLocks noChangeArrowheads="1"/>
          </p:cNvSpPr>
          <p:nvPr/>
        </p:nvSpPr>
        <p:spPr bwMode="auto">
          <a:xfrm>
            <a:off x="642938" y="642938"/>
            <a:ext cx="71437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（组内分角色朗读，然后配音）</a:t>
            </a:r>
          </a:p>
        </p:txBody>
      </p:sp>
      <p:sp>
        <p:nvSpPr>
          <p:cNvPr id="8" name="矩形 7"/>
          <p:cNvSpPr/>
          <p:nvPr/>
        </p:nvSpPr>
        <p:spPr>
          <a:xfrm>
            <a:off x="500018" y="2839643"/>
            <a:ext cx="135732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矩形 8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5101" y="3506391"/>
            <a:ext cx="2024063" cy="109299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6517" y="915566"/>
            <a:ext cx="6443662" cy="112871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5009"/>
            <a:ext cx="94107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形标注 3"/>
          <p:cNvSpPr/>
          <p:nvPr/>
        </p:nvSpPr>
        <p:spPr>
          <a:xfrm>
            <a:off x="-157163" y="4018360"/>
            <a:ext cx="4572001" cy="1125140"/>
          </a:xfrm>
          <a:prstGeom prst="wedgeEllipseCallout">
            <a:avLst>
              <a:gd name="adj1" fmla="val 33968"/>
              <a:gd name="adj2" fmla="val -111139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this the…?</a:t>
            </a:r>
            <a:endParaRPr lang="zh-CN" altLang="en-US" sz="4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452938" y="3827860"/>
            <a:ext cx="4857750" cy="1446609"/>
          </a:xfrm>
          <a:prstGeom prst="wedgeEllipseCallout">
            <a:avLst>
              <a:gd name="adj1" fmla="val -29923"/>
              <a:gd name="adj2" fmla="val -77714"/>
            </a:avLst>
          </a:prstGeom>
          <a:solidFill>
            <a:srgbClr val="F11BE2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Yes, it is./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No. It’s the…</a:t>
            </a:r>
            <a:endParaRPr lang="zh-CN" altLang="en-US" sz="4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5"/>
          <p:cNvSpPr txBox="1">
            <a:spLocks noChangeArrowheads="1"/>
          </p:cNvSpPr>
          <p:nvPr/>
        </p:nvSpPr>
        <p:spPr bwMode="auto">
          <a:xfrm>
            <a:off x="971550" y="3613548"/>
            <a:ext cx="835818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This is the </a:t>
            </a:r>
            <a:r>
              <a:rPr lang="en-US" altLang="zh-CN" sz="540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playground</a:t>
            </a:r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.</a:t>
            </a:r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9" y="195263"/>
            <a:ext cx="7705725" cy="32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4638" y="771550"/>
            <a:ext cx="6443662" cy="1129903"/>
          </a:xfrm>
          <a:prstGeom prst="rect">
            <a:avLst/>
          </a:prstGeom>
          <a:noFill/>
        </p:spPr>
      </p:pic>
      <p:pic>
        <p:nvPicPr>
          <p:cNvPr id="5" name="矩形 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9413" y="2139702"/>
            <a:ext cx="3694112" cy="15263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5"/>
          <p:cNvSpPr txBox="1">
            <a:spLocks noChangeArrowheads="1"/>
          </p:cNvSpPr>
          <p:nvPr/>
        </p:nvSpPr>
        <p:spPr bwMode="auto">
          <a:xfrm>
            <a:off x="790575" y="3759994"/>
            <a:ext cx="835818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It’s not big, but we like it!</a:t>
            </a:r>
            <a:endParaRPr lang="zh-CN" altLang="en-US" sz="540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7301" y="-319088"/>
            <a:ext cx="7019925" cy="39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4413" y="519113"/>
            <a:ext cx="7162800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1931989" y="3698082"/>
            <a:ext cx="532923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This is the </a:t>
            </a:r>
            <a:r>
              <a:rPr lang="en-US" altLang="zh-CN" sz="540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lab</a:t>
            </a:r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4413" y="519113"/>
            <a:ext cx="7162800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2786063" y="4025504"/>
            <a:ext cx="532765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It’s cool!</a:t>
            </a:r>
            <a:endParaRPr lang="zh-CN" altLang="en-US" sz="540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3189" y="519113"/>
            <a:ext cx="6396037" cy="27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extBox 3"/>
          <p:cNvSpPr txBox="1">
            <a:spLocks noChangeArrowheads="1"/>
          </p:cNvSpPr>
          <p:nvPr/>
        </p:nvSpPr>
        <p:spPr bwMode="auto">
          <a:xfrm>
            <a:off x="577850" y="3436144"/>
            <a:ext cx="835183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This is the </a:t>
            </a:r>
            <a:r>
              <a:rPr lang="en-US" altLang="zh-CN" sz="540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teachers</a:t>
            </a:r>
            <a:r>
              <a:rPr lang="en-US" altLang="zh-CN" sz="5400">
                <a:solidFill>
                  <a:srgbClr val="FF0066"/>
                </a:solidFill>
                <a:latin typeface="Arial Unicode MS"/>
                <a:ea typeface="Arial Unicode MS"/>
                <a:cs typeface="Arial Unicode MS"/>
              </a:rPr>
              <a:t>’</a:t>
            </a:r>
            <a:r>
              <a:rPr lang="en-US" altLang="zh-CN" sz="540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office</a:t>
            </a:r>
            <a:r>
              <a:rPr lang="en-US" altLang="zh-CN" sz="5400">
                <a:latin typeface="Arial Unicode MS"/>
                <a:ea typeface="Arial Unicode MS"/>
                <a:cs typeface="Arial Unicode M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3"/>
          <p:cNvSpPr txBox="1">
            <a:spLocks noChangeArrowheads="1"/>
          </p:cNvSpPr>
          <p:nvPr/>
        </p:nvSpPr>
        <p:spPr bwMode="auto">
          <a:xfrm>
            <a:off x="1062038" y="3759994"/>
            <a:ext cx="76962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We like our teachers!</a:t>
            </a:r>
            <a:endParaRPr lang="zh-CN" altLang="en-US" sz="540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21859" name="Picture 5" descr="C:\Users\gyy\Desktop\IMG_20150408_090937_副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6" y="0"/>
            <a:ext cx="540067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3"/>
          <p:cNvSpPr txBox="1">
            <a:spLocks noChangeArrowheads="1"/>
          </p:cNvSpPr>
          <p:nvPr/>
        </p:nvSpPr>
        <p:spPr bwMode="auto">
          <a:xfrm>
            <a:off x="1398588" y="3667125"/>
            <a:ext cx="769461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We like our </a:t>
            </a:r>
            <a:r>
              <a:rPr lang="en-US" altLang="zh-CN" sz="5400">
                <a:solidFill>
                  <a:srgbClr val="FF0066"/>
                </a:solidFill>
                <a:latin typeface="Arial Unicode MS"/>
                <a:ea typeface="Arial Unicode MS"/>
                <a:cs typeface="Arial Unicode MS"/>
              </a:rPr>
              <a:t>school</a:t>
            </a:r>
            <a:r>
              <a:rPr lang="en-US" altLang="zh-CN" sz="540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!</a:t>
            </a:r>
            <a:endParaRPr lang="zh-CN" altLang="en-US" sz="540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4" cstate="email"/>
          <a:srcRect t="23561"/>
          <a:stretch>
            <a:fillRect/>
          </a:stretch>
        </p:blipFill>
        <p:spPr bwMode="auto">
          <a:xfrm>
            <a:off x="1071539" y="910817"/>
            <a:ext cx="6626225" cy="253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4764" y="763191"/>
            <a:ext cx="6905625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5486"/>
            <a:ext cx="4103688" cy="863204"/>
          </a:xfrm>
          <a:prstGeom prst="rect">
            <a:avLst/>
          </a:prstGeom>
          <a:noFill/>
        </p:spPr>
      </p:pic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250726" y="1779662"/>
            <a:ext cx="8858250" cy="2031325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read </a:t>
            </a:r>
            <a:r>
              <a:rPr lang="en-US" altLang="zh-C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text for 3 times, then imitate.</a:t>
            </a:r>
            <a:r>
              <a:rPr lang="zh-CN" altLang="en-US" sz="2800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（ 读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，模仿课文）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2.Copy </a:t>
            </a: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</a:rPr>
              <a:t>the letters and find more letters</a:t>
            </a:r>
            <a:r>
              <a:rPr lang="en-US" altLang="zh-CN" sz="28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. (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抄写字母并按发音找出更多字母</a:t>
            </a:r>
            <a:r>
              <a:rPr lang="zh-CN" altLang="en-US" sz="2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 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F:\教学F：\教学软件\三年级下册光盘\三年级下册素材库\Unit 4\image\bigpic\课文图片\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60735"/>
            <a:ext cx="6953250" cy="39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1071563" y="160734"/>
            <a:ext cx="6572250" cy="278606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this the  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bedroom</a:t>
            </a:r>
            <a:r>
              <a:rPr lang="en-US" altLang="zh-CN" sz="72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?</a:t>
            </a:r>
            <a:endParaRPr lang="zh-CN" altLang="en-US" sz="72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6125" y="4018360"/>
            <a:ext cx="342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Arial Unicode MS"/>
                <a:ea typeface="Arial Unicode MS"/>
                <a:cs typeface="Arial Unicode MS"/>
              </a:rPr>
              <a:t>Yes, it is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E:\教学软件\各年级下学期教学软件\三年级教学辅助图片\Unit 4\image\bigpic\课文图片\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1" y="214313"/>
            <a:ext cx="6143625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357188" y="0"/>
            <a:ext cx="6572250" cy="348257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this the  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living room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3964782"/>
            <a:ext cx="8001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Arial Unicode MS"/>
                <a:ea typeface="Arial Unicode MS"/>
                <a:cs typeface="Arial Unicode MS"/>
              </a:rPr>
              <a:t>No</a:t>
            </a:r>
            <a:r>
              <a:rPr lang="en-US" altLang="zh-CN" sz="5400" dirty="0" smtClean="0">
                <a:latin typeface="Arial Unicode MS"/>
                <a:ea typeface="Arial Unicode MS"/>
                <a:cs typeface="Arial Unicode MS"/>
              </a:rPr>
              <a:t>. It’s </a:t>
            </a:r>
            <a:r>
              <a:rPr lang="en-US" altLang="zh-CN" sz="5400" dirty="0">
                <a:latin typeface="Arial Unicode MS"/>
                <a:ea typeface="Arial Unicode MS"/>
                <a:cs typeface="Arial Unicode MS"/>
              </a:rPr>
              <a:t>the ___________.</a:t>
            </a:r>
            <a:endParaRPr lang="zh-CN" altLang="en-US" sz="5400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4877" y="3857634"/>
            <a:ext cx="414337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dining room</a:t>
            </a:r>
            <a:endParaRPr lang="zh-CN" altLang="en-US" sz="5400" b="1" dirty="0"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0313" y="4286250"/>
            <a:ext cx="342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Arial Unicode MS"/>
                <a:ea typeface="Arial Unicode MS"/>
                <a:cs typeface="Arial Unicode MS"/>
              </a:rPr>
              <a:t>It’s_____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1" y="4286250"/>
            <a:ext cx="135731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big</a:t>
            </a:r>
            <a:endParaRPr lang="zh-CN" altLang="en-US" sz="5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Picture 1" descr="F:\教学F：\教学软件\三年级下册光盘\三年级下册素材库\Unit 4\image\bigpic\扩展图片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4" y="-160735"/>
            <a:ext cx="6834187" cy="38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3536157"/>
            <a:ext cx="342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dirty="0">
                <a:latin typeface="Arial Unicode MS"/>
                <a:ea typeface="Arial Unicode MS"/>
                <a:cs typeface="Arial Unicode MS"/>
              </a:rPr>
              <a:t>Yes, it is.</a:t>
            </a:r>
            <a:endParaRPr lang="zh-CN" altLang="en-US" sz="5400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7250" y="0"/>
            <a:ext cx="6572250" cy="348257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Is this the  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living room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3"/>
          <p:cNvSpPr>
            <a:spLocks noChangeArrowheads="1" noChangeShapeType="1" noTextEdit="1"/>
          </p:cNvSpPr>
          <p:nvPr/>
        </p:nvSpPr>
        <p:spPr bwMode="auto">
          <a:xfrm>
            <a:off x="642939" y="857251"/>
            <a:ext cx="8281987" cy="7643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7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home.</a:t>
            </a:r>
            <a:endParaRPr lang="zh-CN" altLang="en-US" sz="7200" kern="10" dirty="0">
              <a:ln w="9525">
                <a:solidFill>
                  <a:srgbClr val="000000"/>
                </a:solidFill>
                <a:rou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4" name="Picture 1" descr="F:\教学F：\教学软件\三年级下册光盘\三年级下册素材库\Unit 4\image\bigpic\扩展图片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298972"/>
            <a:ext cx="6834188" cy="38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C:\Users\hhlxx06\AppData\Roaming\Tencent\Users\380945438\QQ\WinTemp\RichOle\VX$%]I]WPNYBW6~[K@FX3W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4" y="1714501"/>
            <a:ext cx="865187" cy="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ANd9GcTuTqnFqKbCIw0_C5qUVpEHuiraEC505M7bpXJcXLyraiDfeHT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67875"/>
            <a:ext cx="6629400" cy="30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3714750"/>
            <a:ext cx="86868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latin typeface="Times New Roman" panose="02020603050405020304" pitchFamily="18" charset="0"/>
              </a:rPr>
              <a:t>Welcome to our 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zh-CN" sz="5400" b="1" dirty="0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29191" y="3750477"/>
            <a:ext cx="242887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school </a:t>
            </a:r>
            <a:endParaRPr lang="en-US" altLang="zh-CN" sz="5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6963" y="735806"/>
            <a:ext cx="3389312" cy="1038225"/>
          </a:xfrm>
          <a:prstGeom prst="rect">
            <a:avLst/>
          </a:prstGeom>
          <a:noFill/>
        </p:spPr>
      </p:pic>
      <p:pic>
        <p:nvPicPr>
          <p:cNvPr id="71683" name="Picture 4" descr="http://a4.att.hudong.com/07/03/013000009131201321590337422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6" y="2411016"/>
            <a:ext cx="3362325" cy="18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矩形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4238" y="735806"/>
            <a:ext cx="3389312" cy="1038225"/>
          </a:xfrm>
          <a:prstGeom prst="rect">
            <a:avLst/>
          </a:prstGeom>
          <a:noFill/>
        </p:spPr>
      </p:pic>
      <p:cxnSp>
        <p:nvCxnSpPr>
          <p:cNvPr id="9" name="直接连接符 8"/>
          <p:cNvCxnSpPr/>
          <p:nvPr/>
        </p:nvCxnSpPr>
        <p:spPr>
          <a:xfrm>
            <a:off x="6357939" y="1607344"/>
            <a:ext cx="1214437" cy="11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6" name="TextBox 9"/>
          <p:cNvSpPr txBox="1">
            <a:spLocks noChangeArrowheads="1"/>
          </p:cNvSpPr>
          <p:nvPr/>
        </p:nvSpPr>
        <p:spPr bwMode="auto">
          <a:xfrm>
            <a:off x="6000751" y="1660922"/>
            <a:ext cx="242887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</a:rPr>
              <a:t>c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>ool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6072189" y="2411016"/>
            <a:ext cx="242887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</a:rPr>
              <a:t>t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>ool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8" name="TextBox 11"/>
          <p:cNvSpPr txBox="1">
            <a:spLocks noChangeArrowheads="1"/>
          </p:cNvSpPr>
          <p:nvPr/>
        </p:nvSpPr>
        <p:spPr bwMode="auto">
          <a:xfrm>
            <a:off x="6072189" y="3161110"/>
            <a:ext cx="242887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</a:rPr>
              <a:t>p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>ool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1" y="113110"/>
            <a:ext cx="7974013" cy="35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形标注 8"/>
          <p:cNvSpPr/>
          <p:nvPr/>
        </p:nvSpPr>
        <p:spPr>
          <a:xfrm>
            <a:off x="-12700" y="3000375"/>
            <a:ext cx="7947025" cy="2196704"/>
          </a:xfrm>
          <a:prstGeom prst="wedgeEllipseCallout">
            <a:avLst>
              <a:gd name="adj1" fmla="val 9918"/>
              <a:gd name="adj2" fmla="val -85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This is my friend,______.</a:t>
            </a:r>
            <a:endParaRPr lang="zh-CN" altLang="en-US" sz="60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000496" y="4125527"/>
            <a:ext cx="1981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FFC000"/>
                </a:solidFill>
                <a:latin typeface="Arial Unicode MS"/>
                <a:ea typeface="Arial Unicode MS"/>
                <a:cs typeface="Arial Unicode MS"/>
              </a:rPr>
              <a:t>Lucy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Lesson 1 Is this your classroom_课件1</Template>
  <TotalTime>0</TotalTime>
  <Words>273</Words>
  <Application>Microsoft Office PowerPoint</Application>
  <PresentationFormat>全屏显示(16:9)</PresentationFormat>
  <Paragraphs>83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 Unicode MS</vt:lpstr>
      <vt:lpstr>方正舒体</vt:lpstr>
      <vt:lpstr>仿宋</vt:lpstr>
      <vt:lpstr>宋体</vt:lpstr>
      <vt:lpstr>微软雅黑</vt:lpstr>
      <vt:lpstr>Arial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2020-06-20T09:40:00Z</dcterms:created>
  <dcterms:modified xsi:type="dcterms:W3CDTF">2023-01-16T20:38:47Z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4171145010194B2D8DB2B07938DF8FB5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