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39" r:id="rId2"/>
    <p:sldId id="510" r:id="rId3"/>
    <p:sldId id="524" r:id="rId4"/>
    <p:sldId id="514" r:id="rId5"/>
    <p:sldId id="528" r:id="rId6"/>
    <p:sldId id="530" r:id="rId7"/>
    <p:sldId id="534" r:id="rId8"/>
    <p:sldId id="535" r:id="rId9"/>
    <p:sldId id="536" r:id="rId10"/>
    <p:sldId id="531" r:id="rId11"/>
    <p:sldId id="540" r:id="rId12"/>
    <p:sldId id="532" r:id="rId13"/>
    <p:sldId id="518" r:id="rId14"/>
    <p:sldId id="502" r:id="rId15"/>
    <p:sldId id="497" r:id="rId16"/>
    <p:sldId id="533" r:id="rId17"/>
    <p:sldId id="538" r:id="rId18"/>
    <p:sldId id="521" r:id="rId19"/>
    <p:sldId id="537" r:id="rId20"/>
    <p:sldId id="507" r:id="rId21"/>
    <p:sldId id="501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黑体" panose="02010609060101010101" pitchFamily="49" charset="-122"/>
      <p:regular r:id="rId29"/>
    </p:embeddedFont>
    <p:embeddedFont>
      <p:font typeface="楷体" panose="02010609060101010101" pitchFamily="49" charset="-122"/>
      <p:regular r:id="rId30"/>
    </p:embeddedFont>
    <p:embeddedFont>
      <p:font typeface="微软雅黑" panose="020B0503020204020204" pitchFamily="34" charset="-122"/>
      <p:regular r:id="rId31"/>
      <p:bold r:id="rId32"/>
    </p:embeddedFont>
    <p:embeddedFont>
      <p:font typeface="幼圆" panose="02010509060101010101" pitchFamily="49" charset="-122"/>
      <p:regular r:id="rId33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F8F8F8"/>
    <a:srgbClr val="B56CCC"/>
    <a:srgbClr val="FF6600"/>
    <a:srgbClr val="AFF22A"/>
    <a:srgbClr val="FF9933"/>
    <a:srgbClr val="009900"/>
    <a:srgbClr val="0000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>
        <p:scale>
          <a:sx n="140" d="100"/>
          <a:sy n="140" d="100"/>
        </p:scale>
        <p:origin x="-804" y="-318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8EEE99F-4578-487E-8BA5-571807A29C0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14E0CF9-D8C9-4A7C-BB21-5B636C65E8C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1709936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1492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圆 圆的认识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6.xml"/><Relationship Id="rId7" Type="http://schemas.openxmlformats.org/officeDocument/2006/relationships/image" Target="../media/image3.emf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4.png"/><Relationship Id="rId5" Type="http://schemas.openxmlformats.org/officeDocument/2006/relationships/slide" Target="slide3.xml"/><Relationship Id="rId10" Type="http://schemas.openxmlformats.org/officeDocument/2006/relationships/slide" Target="slide13.xml"/><Relationship Id="rId4" Type="http://schemas.openxmlformats.org/officeDocument/2006/relationships/slide" Target="slide17.xml"/><Relationship Id="rId9" Type="http://schemas.openxmlformats.org/officeDocument/2006/relationships/slide" Target="slide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slide" Target="slide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slide" Target="slide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5.jpeg"/><Relationship Id="rId7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4.jpe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五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rId2" action="ppaction://hlinksldjump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rId3" action="ppaction://hlinksldjump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rId4" action="ppaction://hlinksldjump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5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6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563638"/>
            <a:ext cx="9144000" cy="900246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圆 的 认 识</a:t>
            </a:r>
            <a:endParaRPr lang="zh-CN" altLang="en-US" sz="5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7" cstate="email"/>
          <a:srcRect l="35500" r="32250" b="80044"/>
          <a:stretch>
            <a:fillRect/>
          </a:stretch>
        </p:blipFill>
        <p:spPr bwMode="auto">
          <a:xfrm flipH="1">
            <a:off x="1791548" y="4413685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6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5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8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9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75202" y="519703"/>
            <a:ext cx="653064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0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</a:t>
            </a:r>
            <a:endParaRPr lang="zh-CN" altLang="en-US" sz="4000" dirty="0">
              <a:solidFill>
                <a:srgbClr val="0050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>
            <a:hlinkClick r:id="rId10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7" cstate="email"/>
          <a:srcRect l="35500" r="32250" b="80044"/>
          <a:stretch>
            <a:fillRect/>
          </a:stretch>
        </p:blipFill>
        <p:spPr bwMode="auto">
          <a:xfrm>
            <a:off x="6840032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3500" b="1" dirty="0" smtClean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182036" y="427178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utoShape 34"/>
          <p:cNvSpPr>
            <a:spLocks noChangeArrowheads="1"/>
          </p:cNvSpPr>
          <p:nvPr/>
        </p:nvSpPr>
        <p:spPr bwMode="auto">
          <a:xfrm>
            <a:off x="2771800" y="2355727"/>
            <a:ext cx="4176464" cy="1080120"/>
          </a:xfrm>
          <a:prstGeom prst="wedgeRoundRectCallout">
            <a:avLst>
              <a:gd name="adj1" fmla="val -53786"/>
              <a:gd name="adj2" fmla="val 19905"/>
              <a:gd name="adj3" fmla="val 16667"/>
            </a:avLst>
          </a:prstGeom>
          <a:solidFill>
            <a:schemeClr val="bg1"/>
          </a:solidFill>
          <a:ln w="12700">
            <a:solidFill>
              <a:srgbClr val="96D07F"/>
            </a:solidFill>
            <a:miter lim="800000"/>
          </a:ln>
        </p:spPr>
        <p:txBody>
          <a:bodyPr/>
          <a:lstStyle/>
          <a:p>
            <a:pPr>
              <a:lnSpc>
                <a:spcPts val="2575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任意画一个圆，折一折，画一画，比一比，说说你的发现。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62" name="TextBox 22"/>
          <p:cNvSpPr txBox="1">
            <a:spLocks noChangeArrowheads="1"/>
          </p:cNvSpPr>
          <p:nvPr/>
        </p:nvSpPr>
        <p:spPr bwMode="auto">
          <a:xfrm>
            <a:off x="1799736" y="794173"/>
            <a:ext cx="70552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在同一个圆内，有多少条半径，多少条直径？直径的长度和半径的长度有什么关系？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35696" y="2305310"/>
            <a:ext cx="1126831" cy="161482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95509" y="747376"/>
            <a:ext cx="1166673" cy="1064551"/>
            <a:chOff x="670145" y="1457273"/>
            <a:chExt cx="1555361" cy="1419401"/>
          </a:xfrm>
        </p:grpSpPr>
        <p:pic>
          <p:nvPicPr>
            <p:cNvPr id="17" name="图片 16" descr="28Z58PICt4r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矩形 17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0" name="图片 1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11560" y="771550"/>
          <a:ext cx="7805175" cy="338437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0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1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4376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2" cstate="email"/>
          <a:srcRect l="15324" t="8574" r="24207" b="17332"/>
          <a:stretch>
            <a:fillRect/>
          </a:stretch>
        </p:blipFill>
        <p:spPr bwMode="auto">
          <a:xfrm>
            <a:off x="7371021" y="3219822"/>
            <a:ext cx="88267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755576" y="1306349"/>
            <a:ext cx="2279016" cy="1142926"/>
          </a:xfrm>
          <a:prstGeom prst="wedgeRoundRectCallout">
            <a:avLst>
              <a:gd name="adj1" fmla="val 17665"/>
              <a:gd name="adj2" fmla="val 6205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31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圆的半径和直径都可以画无数条。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6012160" y="1306349"/>
            <a:ext cx="2241538" cy="1553433"/>
          </a:xfrm>
          <a:prstGeom prst="wedgeRoundRectCallout">
            <a:avLst>
              <a:gd name="adj1" fmla="val 26248"/>
              <a:gd name="adj2" fmla="val 6483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3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在同一个圆里，直径的长度是半径的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倍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3" cstate="email"/>
          <a:srcRect l="25388" t="17536" r="23766" b="8409"/>
          <a:stretch>
            <a:fillRect/>
          </a:stretch>
        </p:blipFill>
        <p:spPr bwMode="auto">
          <a:xfrm>
            <a:off x="935094" y="2859782"/>
            <a:ext cx="1000388" cy="116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4" cstate="email"/>
          <a:srcRect l="30410" t="9934" r="25162" b="24128"/>
          <a:stretch>
            <a:fillRect/>
          </a:stretch>
        </p:blipFill>
        <p:spPr bwMode="auto">
          <a:xfrm>
            <a:off x="4829250" y="3159748"/>
            <a:ext cx="66801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3275856" y="987575"/>
            <a:ext cx="2396211" cy="1872208"/>
          </a:xfrm>
          <a:prstGeom prst="wedgeRoundRectCallout">
            <a:avLst>
              <a:gd name="adj1" fmla="val 21314"/>
              <a:gd name="adj2" fmla="val 5842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3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在同一个圆里，所有的半径都相等，所有的直径也相等。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0" name="图片 9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1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2" cstate="email"/>
          <a:srcRect l="30410" t="9934" r="25162" b="24128"/>
          <a:stretch>
            <a:fillRect/>
          </a:stretch>
        </p:blipFill>
        <p:spPr bwMode="auto">
          <a:xfrm>
            <a:off x="6948264" y="3054197"/>
            <a:ext cx="1008112" cy="119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圆角矩形标注 41"/>
          <p:cNvSpPr/>
          <p:nvPr/>
        </p:nvSpPr>
        <p:spPr>
          <a:xfrm>
            <a:off x="2382838" y="2504117"/>
            <a:ext cx="4061369" cy="1147753"/>
          </a:xfrm>
          <a:prstGeom prst="wedgeRoundRectCallout">
            <a:avLst>
              <a:gd name="adj1" fmla="val 58466"/>
              <a:gd name="adj2" fmla="val 5272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buFontTx/>
              <a:buNone/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圆是轴对称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图形，它有无数条对称轴，每条直径都是他的对称轴。</a:t>
            </a:r>
            <a:endParaRPr lang="zh-CN" altLang="en-US" sz="24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3" name="组合 26"/>
          <p:cNvGrpSpPr/>
          <p:nvPr/>
        </p:nvGrpSpPr>
        <p:grpSpPr bwMode="auto">
          <a:xfrm>
            <a:off x="2660948" y="500906"/>
            <a:ext cx="3351212" cy="774700"/>
            <a:chOff x="5773" y="6178"/>
            <a:chExt cx="5276" cy="1220"/>
          </a:xfrm>
        </p:grpSpPr>
        <p:sp>
          <p:nvSpPr>
            <p:cNvPr id="24" name="TextBox 22"/>
            <p:cNvSpPr txBox="1">
              <a:spLocks noChangeArrowheads="1"/>
            </p:cNvSpPr>
            <p:nvPr/>
          </p:nvSpPr>
          <p:spPr bwMode="auto">
            <a:xfrm>
              <a:off x="5773" y="6418"/>
              <a:ext cx="527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2400" b="1" i="1" dirty="0">
                  <a:latin typeface="Times New Roman" panose="02020603050405020304" pitchFamily="18" charset="0"/>
                </a:rPr>
                <a:t>d </a:t>
              </a:r>
              <a:r>
                <a:rPr lang="en-US" altLang="en-US" sz="2400" b="1" dirty="0"/>
                <a:t>= 2</a:t>
              </a:r>
              <a:r>
                <a:rPr lang="en-US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 </a:t>
              </a:r>
              <a:r>
                <a:rPr lang="zh-CN" altLang="en-US" sz="2400" b="1" dirty="0">
                  <a:latin typeface="宋体" panose="02010600030101010101" pitchFamily="2" charset="-122"/>
                  <a:sym typeface="宋体" panose="02010600030101010101" pitchFamily="2" charset="-122"/>
                </a:rPr>
                <a:t> 或 </a:t>
              </a:r>
              <a:r>
                <a: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 </a:t>
              </a:r>
              <a:r>
                <a:rPr lang="en-US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 </a:t>
              </a:r>
              <a:r>
                <a:rPr lang="en-US" altLang="zh-CN" sz="2400" b="1" dirty="0">
                  <a:latin typeface="宋体" panose="02010600030101010101" pitchFamily="2" charset="-122"/>
                  <a:sym typeface="宋体" panose="02010600030101010101" pitchFamily="2" charset="-122"/>
                </a:rPr>
                <a:t>=</a:t>
              </a:r>
            </a:p>
          </p:txBody>
        </p:sp>
        <p:grpSp>
          <p:nvGrpSpPr>
            <p:cNvPr id="25" name="组合 25"/>
            <p:cNvGrpSpPr/>
            <p:nvPr/>
          </p:nvGrpSpPr>
          <p:grpSpPr bwMode="auto">
            <a:xfrm>
              <a:off x="9306" y="6178"/>
              <a:ext cx="943" cy="1220"/>
              <a:chOff x="9306" y="6178"/>
              <a:chExt cx="943" cy="1220"/>
            </a:xfrm>
          </p:grpSpPr>
          <p:sp>
            <p:nvSpPr>
              <p:cNvPr id="26" name="TextBox 22"/>
              <p:cNvSpPr txBox="1">
                <a:spLocks noChangeArrowheads="1"/>
              </p:cNvSpPr>
              <p:nvPr/>
            </p:nvSpPr>
            <p:spPr bwMode="auto">
              <a:xfrm>
                <a:off x="9329" y="6178"/>
                <a:ext cx="92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endParaRPr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>
                <a:off x="9307" y="6768"/>
                <a:ext cx="61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2"/>
              <p:cNvSpPr txBox="1">
                <a:spLocks noChangeArrowheads="1"/>
              </p:cNvSpPr>
              <p:nvPr/>
            </p:nvSpPr>
            <p:spPr bwMode="auto">
              <a:xfrm>
                <a:off x="9306" y="6678"/>
                <a:ext cx="92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en-US" sz="2400" b="1">
                    <a:latin typeface="Arial" panose="020B0604020202020204" pitchFamily="34" charset="0"/>
                  </a:rPr>
                  <a:t>2 </a:t>
                </a:r>
                <a:endParaRPr lang="en-US" altLang="zh-CN" sz="2400" b="1">
                  <a:latin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30" name="AutoShape 34"/>
          <p:cNvSpPr>
            <a:spLocks noChangeArrowheads="1"/>
          </p:cNvSpPr>
          <p:nvPr/>
        </p:nvSpPr>
        <p:spPr bwMode="auto">
          <a:xfrm>
            <a:off x="1502988" y="1727836"/>
            <a:ext cx="6595190" cy="432048"/>
          </a:xfrm>
          <a:prstGeom prst="wedgeRoundRectCallout">
            <a:avLst>
              <a:gd name="adj1" fmla="val -52313"/>
              <a:gd name="adj2" fmla="val 42553"/>
              <a:gd name="adj3" fmla="val 16667"/>
            </a:avLst>
          </a:prstGeom>
          <a:solidFill>
            <a:schemeClr val="bg1"/>
          </a:solidFill>
          <a:ln w="12700">
            <a:solidFill>
              <a:srgbClr val="FFDD59"/>
            </a:solidFill>
            <a:miter lim="800000"/>
          </a:ln>
        </p:spPr>
        <p:txBody>
          <a:bodyPr/>
          <a:lstStyle/>
          <a:p>
            <a:pPr>
              <a:lnSpc>
                <a:spcPts val="2575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圆是轴对称图形吗？它有多少条对称轴？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3568" y="1696703"/>
            <a:ext cx="1126831" cy="1614828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5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pic>
        <p:nvPicPr>
          <p:cNvPr id="20" name="图片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91630"/>
            <a:ext cx="789463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683568" y="962422"/>
            <a:ext cx="763131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分别描出下面各圆的半径和直径，并量出它们的长度。</a:t>
            </a:r>
          </a:p>
        </p:txBody>
      </p:sp>
      <p:grpSp>
        <p:nvGrpSpPr>
          <p:cNvPr id="33" name="组合 32"/>
          <p:cNvGrpSpPr/>
          <p:nvPr/>
        </p:nvGrpSpPr>
        <p:grpSpPr bwMode="auto">
          <a:xfrm>
            <a:off x="1115616" y="3562603"/>
            <a:ext cx="1569447" cy="918845"/>
            <a:chOff x="1281" y="5368"/>
            <a:chExt cx="2471" cy="1447"/>
          </a:xfrm>
        </p:grpSpPr>
        <p:sp>
          <p:nvSpPr>
            <p:cNvPr id="36" name="文本框 8"/>
            <p:cNvSpPr txBox="1">
              <a:spLocks noChangeArrowheads="1"/>
            </p:cNvSpPr>
            <p:nvPr/>
          </p:nvSpPr>
          <p:spPr bwMode="auto">
            <a:xfrm>
              <a:off x="1282" y="6088"/>
              <a:ext cx="235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d </a:t>
              </a:r>
              <a:r>
                <a:rPr lang="en-US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 2 cm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3" name="文本框 9"/>
            <p:cNvSpPr txBox="1">
              <a:spLocks noChangeArrowheads="1"/>
            </p:cNvSpPr>
            <p:nvPr/>
          </p:nvSpPr>
          <p:spPr bwMode="auto">
            <a:xfrm>
              <a:off x="1281" y="5368"/>
              <a:ext cx="247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r</a:t>
              </a:r>
              <a:r>
                <a:rPr lang="en-US" altLang="en-US" sz="2400" b="1" i="1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 1 cm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3727841" y="3507854"/>
            <a:ext cx="1877966" cy="918845"/>
            <a:chOff x="1281" y="5368"/>
            <a:chExt cx="2958" cy="1447"/>
          </a:xfrm>
        </p:grpSpPr>
        <p:sp>
          <p:nvSpPr>
            <p:cNvPr id="45" name="文本框 13"/>
            <p:cNvSpPr txBox="1">
              <a:spLocks noChangeArrowheads="1"/>
            </p:cNvSpPr>
            <p:nvPr/>
          </p:nvSpPr>
          <p:spPr bwMode="auto">
            <a:xfrm>
              <a:off x="1282" y="6088"/>
              <a:ext cx="295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d</a:t>
              </a:r>
              <a:r>
                <a:rPr lang="en-US" altLang="en-US" sz="2400" b="1" i="1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 2.2 cm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6" name="文本框 14"/>
            <p:cNvSpPr txBox="1">
              <a:spLocks noChangeArrowheads="1"/>
            </p:cNvSpPr>
            <p:nvPr/>
          </p:nvSpPr>
          <p:spPr bwMode="auto">
            <a:xfrm>
              <a:off x="1281" y="5368"/>
              <a:ext cx="295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r</a:t>
              </a:r>
              <a:r>
                <a:rPr lang="en-US" altLang="en-US" sz="2400" b="1" i="1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 1.1 cm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 bwMode="auto">
          <a:xfrm>
            <a:off x="6685354" y="3634611"/>
            <a:ext cx="1877964" cy="918845"/>
            <a:chOff x="1281" y="5368"/>
            <a:chExt cx="2958" cy="1447"/>
          </a:xfrm>
        </p:grpSpPr>
        <p:sp>
          <p:nvSpPr>
            <p:cNvPr id="48" name="文本框 16"/>
            <p:cNvSpPr txBox="1">
              <a:spLocks noChangeArrowheads="1"/>
            </p:cNvSpPr>
            <p:nvPr/>
          </p:nvSpPr>
          <p:spPr bwMode="auto">
            <a:xfrm>
              <a:off x="1282" y="6088"/>
              <a:ext cx="295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d</a:t>
              </a:r>
              <a:r>
                <a:rPr lang="en-US" altLang="en-US" sz="2400" b="1" i="1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 2.4 cm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9" name="文本框 17"/>
            <p:cNvSpPr txBox="1">
              <a:spLocks noChangeArrowheads="1"/>
            </p:cNvSpPr>
            <p:nvPr/>
          </p:nvSpPr>
          <p:spPr bwMode="auto">
            <a:xfrm>
              <a:off x="1281" y="5368"/>
              <a:ext cx="295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r</a:t>
              </a:r>
              <a:r>
                <a:rPr lang="en-US" altLang="en-US" sz="2400" b="1" i="1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 1.2 cm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202085" y="1707654"/>
            <a:ext cx="691158" cy="145489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V="1">
            <a:off x="827584" y="2427734"/>
            <a:ext cx="749002" cy="36004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 flipV="1">
            <a:off x="4499992" y="2427734"/>
            <a:ext cx="720080" cy="36004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H="1">
            <a:off x="4067944" y="1635646"/>
            <a:ext cx="792088" cy="158417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H="1">
            <a:off x="7524329" y="2067694"/>
            <a:ext cx="864096" cy="4320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7164287" y="1627262"/>
            <a:ext cx="792089" cy="173657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31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9" name="图片 2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2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467544" y="555526"/>
            <a:ext cx="84249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画一个直径是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厘米的圆，并用字母</a:t>
            </a:r>
            <a:r>
              <a:rPr lang="en-US" altLang="zh-CN" sz="2800" b="1" i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O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、</a:t>
            </a:r>
            <a:r>
              <a:rPr lang="en-US" altLang="zh-CN" sz="2800" b="1" i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r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、</a:t>
            </a:r>
            <a:r>
              <a:rPr lang="en-US" altLang="zh-CN" sz="2800" b="1" i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d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分别表示它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的圆心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、半径和直径。</a:t>
            </a:r>
          </a:p>
        </p:txBody>
      </p:sp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779662"/>
            <a:ext cx="277001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7" name="图片 6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8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9154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36" name="TextBox 22"/>
          <p:cNvSpPr txBox="1">
            <a:spLocks noChangeArrowheads="1"/>
          </p:cNvSpPr>
          <p:nvPr/>
        </p:nvSpPr>
        <p:spPr bwMode="auto">
          <a:xfrm>
            <a:off x="539552" y="627534"/>
            <a:ext cx="78120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009447" y="2041272"/>
          <a:ext cx="701893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9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9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60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半径</a:t>
                      </a:r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</a:t>
                      </a:r>
                      <a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</a:t>
                      </a:r>
                      <a:r>
                        <a:rPr lang="zh-CN" altLang="en-US" sz="24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厘米</a:t>
                      </a:r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</a:t>
                      </a:r>
                      <a:r>
                        <a:rPr lang="zh-CN" altLang="en-US" sz="24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厘米</a:t>
                      </a:r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3.9</a:t>
                      </a:r>
                      <a:r>
                        <a:rPr lang="zh-CN" altLang="en-US" sz="24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米</a:t>
                      </a:r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直径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</a:t>
                      </a:r>
                      <a:r>
                        <a:rPr lang="en-US" altLang="zh-CN" sz="24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  <a:r>
                        <a:rPr lang="zh-CN" altLang="en-US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米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0.24</a:t>
                      </a:r>
                      <a:r>
                        <a:rPr lang="zh-CN" altLang="en-US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米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411760" y="2499742"/>
            <a:ext cx="111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5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2" cstate="email"/>
          <a:srcRect l="15324" t="8574" r="24207" b="17332"/>
          <a:stretch>
            <a:fillRect/>
          </a:stretch>
        </p:blipFill>
        <p:spPr bwMode="auto">
          <a:xfrm>
            <a:off x="6749785" y="3435846"/>
            <a:ext cx="1045029" cy="10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707904" y="2067694"/>
            <a:ext cx="111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2499742"/>
            <a:ext cx="111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24128" y="2038077"/>
            <a:ext cx="111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0.12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82755" y="2470125"/>
            <a:ext cx="111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7.8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0" name="图片 19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2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5436096" y="1923678"/>
            <a:ext cx="1557495" cy="186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1403648" y="2211710"/>
            <a:ext cx="2495112" cy="224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3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9154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36" name="TextBox 22"/>
          <p:cNvSpPr txBox="1">
            <a:spLocks noChangeArrowheads="1"/>
          </p:cNvSpPr>
          <p:nvPr/>
        </p:nvSpPr>
        <p:spPr bwMode="auto">
          <a:xfrm>
            <a:off x="323528" y="537523"/>
            <a:ext cx="83337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按照下面的要求画圆，并在画出的圆中分别用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O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、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r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、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d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标出圆心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、半径和直径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5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4" cstate="email"/>
          <a:srcRect l="15324" t="8574" r="24207" b="17332"/>
          <a:stretch>
            <a:fillRect/>
          </a:stretch>
        </p:blipFill>
        <p:spPr bwMode="auto">
          <a:xfrm>
            <a:off x="7612285" y="2765230"/>
            <a:ext cx="1045029" cy="10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678037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）半径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厘米。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40422" y="170690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直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径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厘米。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9154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36" name="TextBox 22"/>
          <p:cNvSpPr txBox="1">
            <a:spLocks noChangeArrowheads="1"/>
          </p:cNvSpPr>
          <p:nvPr/>
        </p:nvSpPr>
        <p:spPr bwMode="auto">
          <a:xfrm>
            <a:off x="251520" y="483518"/>
            <a:ext cx="87129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先量出右边圆的半径是多少毫米，再以点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O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为圆心在圆内画出两个大小不同的圆。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5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2" cstate="email"/>
          <a:srcRect l="15324" t="8574" r="24207" b="17332"/>
          <a:stretch>
            <a:fillRect/>
          </a:stretch>
        </p:blipFill>
        <p:spPr bwMode="auto">
          <a:xfrm>
            <a:off x="7343395" y="2567695"/>
            <a:ext cx="1045029" cy="10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3742995" y="1707654"/>
            <a:ext cx="2349252" cy="2205236"/>
            <a:chOff x="3995936" y="2361138"/>
            <a:chExt cx="2349252" cy="22052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139952" y="2361138"/>
              <a:ext cx="2205236" cy="2205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3995936" y="2361138"/>
              <a:ext cx="504056" cy="2880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917473" y="2571750"/>
            <a:ext cx="128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mm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535083" y="2427734"/>
            <a:ext cx="79208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1" name="椭圆 20"/>
          <p:cNvSpPr/>
          <p:nvPr/>
        </p:nvSpPr>
        <p:spPr>
          <a:xfrm>
            <a:off x="4247050" y="2139701"/>
            <a:ext cx="1383531" cy="13835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3" name="AutoShape 34"/>
          <p:cNvSpPr>
            <a:spLocks noChangeArrowheads="1"/>
          </p:cNvSpPr>
          <p:nvPr/>
        </p:nvSpPr>
        <p:spPr bwMode="auto">
          <a:xfrm>
            <a:off x="655914" y="1434429"/>
            <a:ext cx="2448272" cy="1152129"/>
          </a:xfrm>
          <a:prstGeom prst="wedgeRoundRectCallout">
            <a:avLst>
              <a:gd name="adj1" fmla="val -33733"/>
              <a:gd name="adj2" fmla="val 71760"/>
              <a:gd name="adj3" fmla="val 16667"/>
            </a:avLst>
          </a:prstGeom>
          <a:solidFill>
            <a:schemeClr val="bg1"/>
          </a:solidFill>
          <a:ln w="12700">
            <a:solidFill>
              <a:srgbClr val="FFDD59"/>
            </a:solidFill>
            <a:miter lim="800000"/>
          </a:ln>
        </p:spPr>
        <p:txBody>
          <a:bodyPr/>
          <a:lstStyle/>
          <a:p>
            <a:pPr>
              <a:lnSpc>
                <a:spcPts val="2575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量出所画两个圆的半径各是多少毫米？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91067" y="2067694"/>
            <a:ext cx="128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mm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714732" y="2488159"/>
            <a:ext cx="252399" cy="3221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4707091" y="2810272"/>
            <a:ext cx="282538" cy="6975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391067" y="3406229"/>
            <a:ext cx="128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mm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7645" y="2700440"/>
            <a:ext cx="1126831" cy="1614828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9" name="图片 28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0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" grpId="0"/>
      <p:bldP spid="6" grpId="0" animBg="1"/>
      <p:bldP spid="21" grpId="0" animBg="1"/>
      <p:bldP spid="23" grpId="0" animBg="1"/>
      <p:bldP spid="24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5299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4063" y="1563638"/>
            <a:ext cx="4442073" cy="1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3" y="376682"/>
            <a:ext cx="25717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101973"/>
            <a:ext cx="423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你注意过这样的自然现象吗？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4205" y="2787774"/>
            <a:ext cx="5017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你欣赏过这样的建筑物或工艺品吗？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25488" y="3219822"/>
            <a:ext cx="6270848" cy="144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8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5299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9430"/>
            <a:ext cx="25717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059582"/>
            <a:ext cx="423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你见到过类似的运动吗？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5838" y="3604652"/>
            <a:ext cx="6970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圆形在我们的生活中随处可见。古希腊的一位数学家曾经说过，在一切平面图形中，圆是最美的。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637507"/>
            <a:ext cx="5978053" cy="187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童晓芳\个人专业成长\各类撰稿\20180605路编1-6下册《课件》\课件专用人物图\75.jpg"/>
          <p:cNvPicPr>
            <a:picLocks noChangeAspect="1" noChangeArrowheads="1"/>
          </p:cNvPicPr>
          <p:nvPr/>
        </p:nvPicPr>
        <p:blipFill rotWithShape="1">
          <a:blip r:embed="rId2" cstate="email"/>
          <a:srcRect l="3464" t="4139" r="9238" b="6462"/>
          <a:stretch>
            <a:fillRect/>
          </a:stretch>
        </p:blipFill>
        <p:spPr bwMode="auto">
          <a:xfrm>
            <a:off x="0" y="1803609"/>
            <a:ext cx="1598389" cy="1311216"/>
          </a:xfrm>
          <a:prstGeom prst="rect">
            <a:avLst/>
          </a:prstGeom>
          <a:noFill/>
        </p:spPr>
      </p:pic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899592" y="1203598"/>
            <a:ext cx="3456384" cy="499409"/>
          </a:xfrm>
          <a:prstGeom prst="wedgeRoundRectCallout">
            <a:avLst>
              <a:gd name="adj1" fmla="val -45391"/>
              <a:gd name="adj2" fmla="val 81105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说出下面各图形的名称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圆角矩形标注 21"/>
          <p:cNvSpPr>
            <a:spLocks noChangeArrowheads="1"/>
          </p:cNvSpPr>
          <p:nvPr/>
        </p:nvSpPr>
        <p:spPr bwMode="auto">
          <a:xfrm>
            <a:off x="899592" y="3507209"/>
            <a:ext cx="2592288" cy="720725"/>
          </a:xfrm>
          <a:prstGeom prst="wedgeRoundRectCallout">
            <a:avLst>
              <a:gd name="adj1" fmla="val -47544"/>
              <a:gd name="adj2" fmla="val -81086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这些图形有什么共同特征？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圆角矩形标注 15"/>
          <p:cNvSpPr>
            <a:spLocks noChangeArrowheads="1"/>
          </p:cNvSpPr>
          <p:nvPr/>
        </p:nvSpPr>
        <p:spPr bwMode="auto">
          <a:xfrm>
            <a:off x="4746130" y="3510019"/>
            <a:ext cx="2964108" cy="684399"/>
          </a:xfrm>
          <a:prstGeom prst="wedgeRoundRectCallout">
            <a:avLst>
              <a:gd name="adj1" fmla="val 46122"/>
              <a:gd name="adj2" fmla="val -78035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这些都是线段围成的平面图形。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圆角矩形标注 16"/>
          <p:cNvSpPr>
            <a:spLocks noChangeArrowheads="1"/>
          </p:cNvSpPr>
          <p:nvPr/>
        </p:nvSpPr>
        <p:spPr bwMode="auto">
          <a:xfrm>
            <a:off x="4712479" y="1203598"/>
            <a:ext cx="3459585" cy="710787"/>
          </a:xfrm>
          <a:prstGeom prst="wedgeRoundRectCallout">
            <a:avLst>
              <a:gd name="adj1" fmla="val 43515"/>
              <a:gd name="adj2" fmla="val 77854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三角形、长方形、正方形、梯形、平行四边形。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3" cstate="email"/>
          <a:srcRect l="30410" t="9934" r="25162" b="24128"/>
          <a:stretch>
            <a:fillRect/>
          </a:stretch>
        </p:blipFill>
        <p:spPr bwMode="auto">
          <a:xfrm>
            <a:off x="7668344" y="2450688"/>
            <a:ext cx="1007442" cy="1194549"/>
          </a:xfrm>
          <a:prstGeom prst="rect">
            <a:avLst/>
          </a:prstGeom>
          <a:noFill/>
        </p:spPr>
      </p:pic>
      <p:sp>
        <p:nvSpPr>
          <p:cNvPr id="3" name="等腰三角形 2"/>
          <p:cNvSpPr/>
          <p:nvPr/>
        </p:nvSpPr>
        <p:spPr>
          <a:xfrm>
            <a:off x="1475656" y="2178151"/>
            <a:ext cx="663685" cy="681631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382835" y="2355726"/>
            <a:ext cx="893021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563888" y="2093794"/>
            <a:ext cx="720080" cy="7659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梯形 5"/>
          <p:cNvSpPr/>
          <p:nvPr/>
        </p:nvSpPr>
        <p:spPr>
          <a:xfrm>
            <a:off x="4644008" y="2211710"/>
            <a:ext cx="867632" cy="597274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>
            <a:off x="5796136" y="2211710"/>
            <a:ext cx="864096" cy="588745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16" grpId="0" animBg="1"/>
      <p:bldP spid="17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043608" y="1923678"/>
            <a:ext cx="631840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我认识了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，圆由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曲线围成，没有顶点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184" name="矩形 19"/>
          <p:cNvSpPr>
            <a:spLocks noChangeArrowheads="1"/>
          </p:cNvSpPr>
          <p:nvPr/>
        </p:nvSpPr>
        <p:spPr bwMode="auto">
          <a:xfrm>
            <a:off x="1259632" y="2499742"/>
            <a:ext cx="60483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971600" y="2393325"/>
            <a:ext cx="6840760" cy="15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画圆时，针尖固定的一点是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圆心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，通常用字母</a:t>
            </a:r>
            <a:r>
              <a:rPr lang="en-US" altLang="zh-CN" sz="2400" b="1" i="1" dirty="0"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O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表示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；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连接圆心和圆上任意一点的线段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（如</a:t>
            </a:r>
            <a:r>
              <a:rPr lang="en-US" altLang="zh-CN" sz="2400" b="1" i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OA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是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半径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，通常用字母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r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表示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；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通过圆心并且两端都在圆上的线段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（如</a:t>
            </a:r>
            <a:r>
              <a:rPr lang="en-US" altLang="zh-CN" sz="2400" b="1" i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BC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是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直径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，通常用字母</a:t>
            </a:r>
            <a:r>
              <a:rPr lang="en-US" altLang="zh-CN" sz="2400" b="1" i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d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表示。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8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0184" grpId="0"/>
      <p:bldP spid="50197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1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3563888" y="1779662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8786" y="483518"/>
            <a:ext cx="57975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圆角矩形标注 39"/>
          <p:cNvSpPr>
            <a:spLocks noChangeArrowheads="1"/>
          </p:cNvSpPr>
          <p:nvPr/>
        </p:nvSpPr>
        <p:spPr bwMode="auto">
          <a:xfrm>
            <a:off x="1125057" y="3219822"/>
            <a:ext cx="4335705" cy="496833"/>
          </a:xfrm>
          <a:prstGeom prst="wedgeRoundRectCallout">
            <a:avLst>
              <a:gd name="adj1" fmla="val -57113"/>
              <a:gd name="adj2" fmla="val -43489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你能在图中找出圆形吗？</a:t>
            </a:r>
          </a:p>
        </p:txBody>
      </p:sp>
      <p:sp>
        <p:nvSpPr>
          <p:cNvPr id="43" name="圆角矩形标注 42"/>
          <p:cNvSpPr>
            <a:spLocks noChangeArrowheads="1"/>
          </p:cNvSpPr>
          <p:nvPr/>
        </p:nvSpPr>
        <p:spPr bwMode="auto">
          <a:xfrm>
            <a:off x="1115616" y="3939902"/>
            <a:ext cx="6480720" cy="800373"/>
          </a:xfrm>
          <a:prstGeom prst="wedgeRoundRectCallout">
            <a:avLst>
              <a:gd name="adj1" fmla="val -53079"/>
              <a:gd name="adj2" fmla="val -38947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圆和以前学过的三角形、长方形等多边形相比，有什么相同，有什么不同？</a:t>
            </a:r>
          </a:p>
        </p:txBody>
      </p:sp>
      <p:pic>
        <p:nvPicPr>
          <p:cNvPr id="44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4288" y="2376488"/>
            <a:ext cx="1645231" cy="156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55576" y="1001087"/>
            <a:ext cx="1166673" cy="1064551"/>
            <a:chOff x="670145" y="1457273"/>
            <a:chExt cx="1555361" cy="1419401"/>
          </a:xfrm>
        </p:grpSpPr>
        <p:pic>
          <p:nvPicPr>
            <p:cNvPr id="13" name="图片 12" descr="28Z58PICt4r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4162" y="2886985"/>
            <a:ext cx="1126831" cy="1614828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9" name="图片 18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0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27585" y="1779662"/>
          <a:ext cx="6984775" cy="25603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39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8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7704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98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2" cstate="email"/>
          <a:srcRect l="15324" t="8574" r="24207" b="17332"/>
          <a:stretch>
            <a:fillRect/>
          </a:stretch>
        </p:blipFill>
        <p:spPr bwMode="auto">
          <a:xfrm>
            <a:off x="6454619" y="2931790"/>
            <a:ext cx="1045029" cy="10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圆角矩形标注 15"/>
          <p:cNvSpPr/>
          <p:nvPr/>
        </p:nvSpPr>
        <p:spPr>
          <a:xfrm>
            <a:off x="899592" y="1878136"/>
            <a:ext cx="2279577" cy="765622"/>
          </a:xfrm>
          <a:prstGeom prst="wedgeRoundRectCallout">
            <a:avLst>
              <a:gd name="adj1" fmla="val -34934"/>
              <a:gd name="adj2" fmla="val 7124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圆和多边形都是平面图形。</a:t>
            </a:r>
          </a:p>
        </p:txBody>
      </p:sp>
      <p:sp>
        <p:nvSpPr>
          <p:cNvPr id="17" name="圆角矩形标注 16"/>
          <p:cNvSpPr/>
          <p:nvPr/>
        </p:nvSpPr>
        <p:spPr>
          <a:xfrm>
            <a:off x="3323184" y="1862137"/>
            <a:ext cx="2040904" cy="1035999"/>
          </a:xfrm>
          <a:prstGeom prst="wedgeRoundRectCallout">
            <a:avLst>
              <a:gd name="adj1" fmla="val 33755"/>
              <a:gd name="adj2" fmla="val 7206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多边形由线段围成，有顶点。</a:t>
            </a:r>
          </a:p>
        </p:txBody>
      </p:sp>
      <p:sp>
        <p:nvSpPr>
          <p:cNvPr id="18" name="圆角矩形标注 17"/>
          <p:cNvSpPr/>
          <p:nvPr/>
        </p:nvSpPr>
        <p:spPr>
          <a:xfrm>
            <a:off x="5555432" y="1870075"/>
            <a:ext cx="2184920" cy="701675"/>
          </a:xfrm>
          <a:prstGeom prst="wedgeRoundRectCallout">
            <a:avLst>
              <a:gd name="adj1" fmla="val 29423"/>
              <a:gd name="adj2" fmla="val 6593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圆由曲线围成，没有顶点。</a:t>
            </a:r>
          </a:p>
        </p:txBody>
      </p:sp>
      <p:pic>
        <p:nvPicPr>
          <p:cNvPr id="32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3" cstate="email"/>
          <a:srcRect l="25388" t="17536" r="23766" b="8409"/>
          <a:stretch>
            <a:fillRect/>
          </a:stretch>
        </p:blipFill>
        <p:spPr bwMode="auto">
          <a:xfrm>
            <a:off x="1090936" y="2898136"/>
            <a:ext cx="895263" cy="104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4" cstate="email"/>
          <a:srcRect l="30410" t="9934" r="25162" b="24128"/>
          <a:stretch>
            <a:fillRect/>
          </a:stretch>
        </p:blipFill>
        <p:spPr bwMode="auto">
          <a:xfrm>
            <a:off x="4557167" y="3260438"/>
            <a:ext cx="806921" cy="95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图片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05531" y="349690"/>
            <a:ext cx="125095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22"/>
          <p:cNvSpPr txBox="1">
            <a:spLocks noChangeArrowheads="1"/>
          </p:cNvSpPr>
          <p:nvPr/>
        </p:nvSpPr>
        <p:spPr bwMode="auto">
          <a:xfrm>
            <a:off x="650267" y="535853"/>
            <a:ext cx="5683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圆和以前学过的三角形、长方形等多边形相比，有什么相同，有什么不同？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animBg="1"/>
      <p:bldP spid="18" grpId="0" animBg="1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707654"/>
            <a:ext cx="7078936" cy="156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22"/>
          <p:cNvSpPr txBox="1">
            <a:spLocks noChangeArrowheads="1"/>
          </p:cNvSpPr>
          <p:nvPr/>
        </p:nvSpPr>
        <p:spPr bwMode="auto">
          <a:xfrm>
            <a:off x="467544" y="699542"/>
            <a:ext cx="7764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想办法画出一个圆，与同学交流。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3125447"/>
            <a:ext cx="1126831" cy="161482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8" name="图片 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9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3" descr="33T2T@4)KE4~FK([_D(T5T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37982" y="483518"/>
            <a:ext cx="244469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239762" y="619441"/>
            <a:ext cx="59046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你也能用圆规画一个圆吗？先试着画一画，再和同学说说用圆规画圆时要注意什么。</a:t>
            </a:r>
          </a:p>
        </p:txBody>
      </p:sp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539552" y="2283718"/>
          <a:ext cx="7200800" cy="25603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46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7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6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1680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3" cstate="email"/>
          <a:srcRect l="15324" t="8574" r="24207" b="17332"/>
          <a:stretch>
            <a:fillRect/>
          </a:stretch>
        </p:blipFill>
        <p:spPr bwMode="auto">
          <a:xfrm>
            <a:off x="6660232" y="3786603"/>
            <a:ext cx="936104" cy="91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圆角矩形标注 23"/>
          <p:cNvSpPr/>
          <p:nvPr/>
        </p:nvSpPr>
        <p:spPr>
          <a:xfrm>
            <a:off x="611560" y="2380646"/>
            <a:ext cx="2304256" cy="1110775"/>
          </a:xfrm>
          <a:prstGeom prst="wedgeRoundRectCallout">
            <a:avLst>
              <a:gd name="adj1" fmla="val 8580"/>
              <a:gd name="adj2" fmla="val 7395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把圆规两脚分开，定好两脚间的距离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圆角矩形标注 24"/>
          <p:cNvSpPr/>
          <p:nvPr/>
        </p:nvSpPr>
        <p:spPr>
          <a:xfrm>
            <a:off x="3203848" y="2361649"/>
            <a:ext cx="1944216" cy="985757"/>
          </a:xfrm>
          <a:prstGeom prst="wedgeRoundRectCallout">
            <a:avLst>
              <a:gd name="adj1" fmla="val 30213"/>
              <a:gd name="adj2" fmla="val 6614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224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有针尖的脚要固定在一点上。</a:t>
            </a:r>
          </a:p>
        </p:txBody>
      </p:sp>
      <p:sp>
        <p:nvSpPr>
          <p:cNvPr id="26" name="圆角矩形标注 25"/>
          <p:cNvSpPr/>
          <p:nvPr/>
        </p:nvSpPr>
        <p:spPr>
          <a:xfrm>
            <a:off x="5436096" y="2369587"/>
            <a:ext cx="2088232" cy="977819"/>
          </a:xfrm>
          <a:prstGeom prst="wedgeRoundRectCallout">
            <a:avLst>
              <a:gd name="adj1" fmla="val 29423"/>
              <a:gd name="adj2" fmla="val 6593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224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旋转圆规时两脚间的距离不能变。</a:t>
            </a:r>
          </a:p>
        </p:txBody>
      </p:sp>
      <p:pic>
        <p:nvPicPr>
          <p:cNvPr id="27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4" cstate="email"/>
          <a:srcRect l="25388" t="17536" r="23766" b="8409"/>
          <a:stretch>
            <a:fillRect/>
          </a:stretch>
        </p:blipFill>
        <p:spPr bwMode="auto">
          <a:xfrm>
            <a:off x="611561" y="3765145"/>
            <a:ext cx="792088" cy="92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5" cstate="email"/>
          <a:srcRect l="30410" t="9934" r="25162" b="24128"/>
          <a:stretch>
            <a:fillRect/>
          </a:stretch>
        </p:blipFill>
        <p:spPr bwMode="auto">
          <a:xfrm>
            <a:off x="4341143" y="3766408"/>
            <a:ext cx="806921" cy="95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bldLvl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utoShape 34"/>
          <p:cNvSpPr>
            <a:spLocks noChangeArrowheads="1"/>
          </p:cNvSpPr>
          <p:nvPr/>
        </p:nvSpPr>
        <p:spPr bwMode="auto">
          <a:xfrm>
            <a:off x="2915816" y="524874"/>
            <a:ext cx="4032448" cy="936104"/>
          </a:xfrm>
          <a:prstGeom prst="wedgeRoundRectCallout">
            <a:avLst>
              <a:gd name="adj1" fmla="val -56607"/>
              <a:gd name="adj2" fmla="val -11225"/>
              <a:gd name="adj3" fmla="val 16667"/>
            </a:avLst>
          </a:prstGeom>
          <a:noFill/>
          <a:ln w="12700">
            <a:solidFill>
              <a:srgbClr val="96D07F"/>
            </a:solidFill>
            <a:miter lim="800000"/>
          </a:ln>
        </p:spPr>
        <p:txBody>
          <a:bodyPr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画圆时，针尖固定的一点是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圆心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，通常用字母</a:t>
            </a:r>
            <a:r>
              <a:rPr lang="en-US" altLang="zh-CN" sz="2400" b="1" i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O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表示；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3" name="图片 23" descr="33T2T@4)KE4~FK([_D(T5T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33024" y="2490652"/>
            <a:ext cx="2649538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391769"/>
            <a:ext cx="17811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830962" y="452866"/>
            <a:ext cx="1126831" cy="161482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9" name="图片 8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0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utoShape 34"/>
          <p:cNvSpPr>
            <a:spLocks noChangeArrowheads="1"/>
          </p:cNvSpPr>
          <p:nvPr/>
        </p:nvSpPr>
        <p:spPr bwMode="auto">
          <a:xfrm>
            <a:off x="1115616" y="3363838"/>
            <a:ext cx="7776864" cy="936104"/>
          </a:xfrm>
          <a:prstGeom prst="wedgeRoundRectCallout">
            <a:avLst>
              <a:gd name="adj1" fmla="val -51748"/>
              <a:gd name="adj2" fmla="val -34748"/>
              <a:gd name="adj3" fmla="val 16667"/>
            </a:avLst>
          </a:prstGeom>
          <a:noFill/>
          <a:ln w="12700">
            <a:solidFill>
              <a:srgbClr val="96D07F"/>
            </a:solidFill>
            <a:miter lim="800000"/>
          </a:ln>
        </p:spPr>
        <p:txBody>
          <a:bodyPr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连接圆心和圆上任意一点的线段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（如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OA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是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半径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，通常用字母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r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表示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；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87624" y="548705"/>
            <a:ext cx="7318299" cy="2704839"/>
            <a:chOff x="1187624" y="548705"/>
            <a:chExt cx="7318299" cy="2704839"/>
          </a:xfrm>
        </p:grpSpPr>
        <p:sp>
          <p:nvSpPr>
            <p:cNvPr id="45" name="AutoShape 34"/>
            <p:cNvSpPr>
              <a:spLocks noChangeArrowheads="1"/>
            </p:cNvSpPr>
            <p:nvPr/>
          </p:nvSpPr>
          <p:spPr bwMode="auto">
            <a:xfrm>
              <a:off x="1187624" y="2787774"/>
              <a:ext cx="7318299" cy="465770"/>
            </a:xfrm>
            <a:prstGeom prst="wedgeRoundRectCallout">
              <a:avLst>
                <a:gd name="adj1" fmla="val -52329"/>
                <a:gd name="adj2" fmla="val -49929"/>
                <a:gd name="adj3" fmla="val 16667"/>
              </a:avLst>
            </a:prstGeom>
            <a:noFill/>
            <a:ln w="12700">
              <a:solidFill>
                <a:srgbClr val="96D07F"/>
              </a:solidFill>
              <a:miter lim="800000"/>
            </a:ln>
          </p:spPr>
          <p:txBody>
            <a:bodyPr/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画圆时，针尖固定的一点是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圆心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，通常用字母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O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表示；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pic>
          <p:nvPicPr>
            <p:cNvPr id="13" name="图片 23" descr="33T2T@4)KE4~FK([_D(T5TR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450680" y="548705"/>
              <a:ext cx="2649538" cy="195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4"/>
          <p:cNvGrpSpPr/>
          <p:nvPr/>
        </p:nvGrpSpPr>
        <p:grpSpPr bwMode="auto">
          <a:xfrm>
            <a:off x="2483768" y="647130"/>
            <a:ext cx="2038350" cy="1781175"/>
            <a:chOff x="1472" y="998"/>
            <a:chExt cx="3210" cy="2804"/>
          </a:xfrm>
        </p:grpSpPr>
        <p:pic>
          <p:nvPicPr>
            <p:cNvPr id="15" name="图片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2" y="998"/>
              <a:ext cx="3210" cy="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1984" y="1443"/>
              <a:ext cx="568" cy="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2653956"/>
            <a:ext cx="1126831" cy="161482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7" name="图片 16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8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5717" y="195486"/>
            <a:ext cx="1997075" cy="2152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586911" y="483518"/>
            <a:ext cx="7632849" cy="3096344"/>
            <a:chOff x="539551" y="699542"/>
            <a:chExt cx="7632849" cy="3096344"/>
          </a:xfrm>
          <a:noFill/>
        </p:grpSpPr>
        <p:pic>
          <p:nvPicPr>
            <p:cNvPr id="31" name="图片 23" descr="33T2T@4)KE4~FK([_D(T5TR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88024" y="699542"/>
              <a:ext cx="2649538" cy="19510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AutoShape 34"/>
            <p:cNvSpPr>
              <a:spLocks noChangeArrowheads="1"/>
            </p:cNvSpPr>
            <p:nvPr/>
          </p:nvSpPr>
          <p:spPr bwMode="auto">
            <a:xfrm>
              <a:off x="539551" y="2715766"/>
              <a:ext cx="3970013" cy="936104"/>
            </a:xfrm>
            <a:prstGeom prst="wedgeRoundRectCallout">
              <a:avLst>
                <a:gd name="adj1" fmla="val -52329"/>
                <a:gd name="adj2" fmla="val -49929"/>
                <a:gd name="adj3" fmla="val 16667"/>
              </a:avLst>
            </a:prstGeom>
            <a:grpFill/>
            <a:ln w="12700">
              <a:solidFill>
                <a:srgbClr val="96D07F"/>
              </a:solidFill>
              <a:miter lim="800000"/>
            </a:ln>
          </p:spPr>
          <p:txBody>
            <a:bodyPr/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画圆时，针尖固定的一点是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圆心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，通常用字母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O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表示；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49" name="AutoShape 34"/>
            <p:cNvSpPr>
              <a:spLocks noChangeArrowheads="1"/>
            </p:cNvSpPr>
            <p:nvPr/>
          </p:nvSpPr>
          <p:spPr bwMode="auto">
            <a:xfrm>
              <a:off x="4642792" y="2571750"/>
              <a:ext cx="3529608" cy="1224136"/>
            </a:xfrm>
            <a:prstGeom prst="wedgeRoundRectCallout">
              <a:avLst>
                <a:gd name="adj1" fmla="val -51748"/>
                <a:gd name="adj2" fmla="val -34748"/>
                <a:gd name="adj3" fmla="val 16667"/>
              </a:avLst>
            </a:prstGeom>
            <a:grpFill/>
            <a:ln w="12700">
              <a:solidFill>
                <a:srgbClr val="96D07F"/>
              </a:solidFill>
              <a:miter lim="800000"/>
            </a:ln>
          </p:spPr>
          <p:txBody>
            <a:bodyPr/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连接圆心和圆上任意一点的线段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（如</a:t>
              </a: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OA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）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是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半径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，通常用字母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r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表示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；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4" name="AutoShape 34"/>
          <p:cNvSpPr>
            <a:spLocks noChangeArrowheads="1"/>
          </p:cNvSpPr>
          <p:nvPr/>
        </p:nvSpPr>
        <p:spPr bwMode="auto">
          <a:xfrm>
            <a:off x="251520" y="3579862"/>
            <a:ext cx="3960439" cy="1146001"/>
          </a:xfrm>
          <a:prstGeom prst="wedgeRoundRectCallout">
            <a:avLst>
              <a:gd name="adj1" fmla="val -51748"/>
              <a:gd name="adj2" fmla="val -34748"/>
              <a:gd name="adj3" fmla="val 16667"/>
            </a:avLst>
          </a:prstGeom>
          <a:noFill/>
          <a:ln w="12700">
            <a:solidFill>
              <a:srgbClr val="96D07F"/>
            </a:solidFill>
            <a:miter lim="800000"/>
          </a:ln>
        </p:spPr>
        <p:txBody>
          <a:bodyPr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通过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圆心并且两端都在圆上的线段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（如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BC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是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直径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，通常用字母</a:t>
            </a:r>
            <a:r>
              <a:rPr lang="en-US" altLang="zh-CN" sz="2400" b="1" i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d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表示；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5" name="AutoShape 34"/>
          <p:cNvSpPr>
            <a:spLocks noChangeArrowheads="1"/>
          </p:cNvSpPr>
          <p:nvPr/>
        </p:nvSpPr>
        <p:spPr bwMode="auto">
          <a:xfrm>
            <a:off x="4572000" y="3651870"/>
            <a:ext cx="3797275" cy="1224136"/>
          </a:xfrm>
          <a:prstGeom prst="wedgeRoundRectCallout">
            <a:avLst>
              <a:gd name="adj1" fmla="val -52329"/>
              <a:gd name="adj2" fmla="val -49929"/>
              <a:gd name="adj3" fmla="val 16667"/>
            </a:avLst>
          </a:prstGeom>
          <a:noFill/>
          <a:ln w="12700">
            <a:solidFill>
              <a:srgbClr val="96D07F"/>
            </a:solidFill>
            <a:miter lim="800000"/>
          </a:ln>
        </p:spPr>
        <p:txBody>
          <a:bodyPr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在自己画的圆内标出圆心，画一条半径和一条直径，并分别用字母表示。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14245" y="555526"/>
            <a:ext cx="1126831" cy="1614828"/>
          </a:xfrm>
          <a:prstGeom prst="rect">
            <a:avLst/>
          </a:prstGeom>
          <a:noFill/>
        </p:spPr>
      </p:pic>
      <p:grpSp>
        <p:nvGrpSpPr>
          <p:cNvPr id="12" name="组合 1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3" name="图片 12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Microsoft Office PowerPoint</Application>
  <PresentationFormat>全屏显示(16:9)</PresentationFormat>
  <Paragraphs>134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Calibri</vt:lpstr>
      <vt:lpstr>黑体</vt:lpstr>
      <vt:lpstr>楷体</vt:lpstr>
      <vt:lpstr>宋体</vt:lpstr>
      <vt:lpstr>Arial</vt:lpstr>
      <vt:lpstr>微软雅黑</vt:lpstr>
      <vt:lpstr>幼圆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2023-01-16T20:39:03Z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904632D3CD314F9A96FB46914582A46F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