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477"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5BA0E1F0-ED8F-4C0A-B88B-35F512456251}"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2023-01-17</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E92E008A-59B0-48CB-A469-FCD8132ED58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74F129-E5E6-4818-9A7C-F1269B851C65}"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B070DDC-5234-4E4F-8AED-42DB123E6291}"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1B9CDD-7A47-470B-9C26-6EC4873372EC}"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038B51-BE86-44CC-BCA2-CE14910703CE}"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899539-027B-4BBE-BA53-CC2FFFA5F00F}"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EF35E1-A3C0-4EC1-BE7A-AB9EADB4F4FD}" type="slidenum">
              <a:rPr lang="zh-CN" altLang="en-US"/>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smtClean="0"/>
          </a:p>
        </p:txBody>
      </p:sp>
      <p:sp>
        <p:nvSpPr>
          <p:cNvPr id="399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BB176E-F040-41CD-8839-65207B299481}" type="slidenum">
              <a:rPr lang="zh-CN" altLang="en-US"/>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smtClean="0"/>
          </a:p>
        </p:txBody>
      </p:sp>
      <p:sp>
        <p:nvSpPr>
          <p:cNvPr id="419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AA6653-6A95-4405-B304-B88BFC6B9D38}" type="slidenum">
              <a:rPr lang="zh-CN" altLang="en-US"/>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smtClean="0"/>
          </a:p>
        </p:txBody>
      </p:sp>
      <p:sp>
        <p:nvSpPr>
          <p:cNvPr id="440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6CBCDB-9BCA-4617-ABD7-20139E201F40}" type="slidenum">
              <a:rPr lang="zh-CN" altLang="en-US"/>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smtClean="0"/>
          </a:p>
        </p:txBody>
      </p:sp>
      <p:sp>
        <p:nvSpPr>
          <p:cNvPr id="460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954758-45BE-4325-A095-D17DA92BCBE0}" type="slidenum">
              <a:rPr lang="zh-CN" altLang="en-US"/>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smtClean="0"/>
          </a:p>
        </p:txBody>
      </p:sp>
      <p:sp>
        <p:nvSpPr>
          <p:cNvPr id="4813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F6C4E1-8E0B-442D-8C9B-6C3749038717}" type="slidenum">
              <a:rPr lang="zh-CN" altLang="en-US"/>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5EF9FE-A38E-496D-9EBD-5F47276B5752}" type="slidenum">
              <a:rPr lang="zh-CN" altLang="en-US"/>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smtClean="0"/>
          </a:p>
        </p:txBody>
      </p:sp>
      <p:sp>
        <p:nvSpPr>
          <p:cNvPr id="5017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BD495B-38E8-4676-9A39-826F0AFEA1DC}" type="slidenum">
              <a:rPr lang="zh-CN" altLang="en-US"/>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smtClean="0"/>
          </a:p>
        </p:txBody>
      </p:sp>
      <p:sp>
        <p:nvSpPr>
          <p:cNvPr id="5222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38F1BD-1C2D-40BB-B89F-A3C5719054AB}" type="slidenum">
              <a:rPr lang="zh-CN" altLang="en-US"/>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smtClean="0"/>
          </a:p>
        </p:txBody>
      </p:sp>
      <p:sp>
        <p:nvSpPr>
          <p:cNvPr id="5427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7E132F-335E-411F-A693-89B81AAD6182}" type="slidenum">
              <a:rPr lang="zh-CN" altLang="en-US"/>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smtClean="0"/>
          </a:p>
        </p:txBody>
      </p:sp>
      <p:sp>
        <p:nvSpPr>
          <p:cNvPr id="5632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DA1E15-5EE6-41BE-B9D0-62A8F5B64A16}" type="slidenum">
              <a:rPr lang="zh-CN" altLang="en-US"/>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smtClean="0"/>
          </a:p>
        </p:txBody>
      </p:sp>
      <p:sp>
        <p:nvSpPr>
          <p:cNvPr id="5837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53FB3D-BA21-49C6-92B5-CB705B0744AF}" type="slidenum">
              <a:rPr lang="zh-CN" altLang="en-US"/>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noTextEdit="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smtClean="0"/>
          </a:p>
        </p:txBody>
      </p:sp>
      <p:sp>
        <p:nvSpPr>
          <p:cNvPr id="6041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F7E4F6-B234-4982-9C8D-4720E1F1D74C}" type="slidenum">
              <a:rPr lang="zh-CN" altLang="en-US"/>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noTextEdit="1"/>
          </p:cNvSpPr>
          <p:nvPr>
            <p:ph type="sldImg" idx="4294967295"/>
          </p:nvPr>
        </p:nvSpPr>
        <p:spPr>
          <a:ln>
            <a:miter lim="800000"/>
          </a:ln>
        </p:spPr>
      </p:sp>
      <p:sp>
        <p:nvSpPr>
          <p:cNvPr id="62466" name="备注占位符 2"/>
          <p:cNvSpPr>
            <a:spLocks noGrp="1" noChangeArrowheads="1"/>
          </p:cNvSpPr>
          <p:nvPr>
            <p:ph type="body" idx="4294967295"/>
          </p:nvPr>
        </p:nvSpPr>
        <p:spPr/>
        <p:txBody>
          <a:bodyPr/>
          <a:lstStyle/>
          <a:p>
            <a:endParaRPr lang="zh-CN" altLang="en-US" smtClean="0"/>
          </a:p>
        </p:txBody>
      </p:sp>
      <p:sp>
        <p:nvSpPr>
          <p:cNvPr id="624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062B41-A71A-4FC2-80AA-CF428318FBF9}" type="slidenum">
              <a:rPr lang="zh-CN" altLang="en-US"/>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noTextEdit="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smtClean="0"/>
          </a:p>
        </p:txBody>
      </p:sp>
      <p:sp>
        <p:nvSpPr>
          <p:cNvPr id="645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03F356-8706-4E95-880A-AE1F8F17579A}" type="slidenum">
              <a:rPr lang="zh-CN" altLang="en-US"/>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noTextEdit="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smtClean="0"/>
          </a:p>
        </p:txBody>
      </p:sp>
      <p:sp>
        <p:nvSpPr>
          <p:cNvPr id="665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DDCE95-DEF6-4F14-B184-4759EFB8C1E3}" type="slidenum">
              <a:rPr lang="zh-CN" altLang="en-US"/>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noTextEdit="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smtClean="0"/>
          </a:p>
        </p:txBody>
      </p:sp>
      <p:sp>
        <p:nvSpPr>
          <p:cNvPr id="686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28167A7-116B-448A-A25E-EC813A599FA5}" type="slidenum">
              <a:rPr lang="zh-CN" altLang="en-US"/>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1025BB-9397-4CC4-B83C-321EFEFD2427}" type="slidenum">
              <a:rPr lang="zh-CN" altLang="en-US"/>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noTextEdit="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smtClean="0"/>
          </a:p>
        </p:txBody>
      </p:sp>
      <p:sp>
        <p:nvSpPr>
          <p:cNvPr id="706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3C9DC1-A975-4E4B-94BD-EBEED9474FC6}" type="slidenum">
              <a:rPr lang="zh-CN" altLang="en-US"/>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ChangeArrowheads="1" noTextEdit="1"/>
          </p:cNvSpPr>
          <p:nvPr>
            <p:ph type="sldImg" idx="4294967295"/>
          </p:nvPr>
        </p:nvSpPr>
        <p:spPr>
          <a:ln>
            <a:miter lim="800000"/>
          </a:ln>
        </p:spPr>
      </p:sp>
      <p:sp>
        <p:nvSpPr>
          <p:cNvPr id="72706" name="备注占位符 2"/>
          <p:cNvSpPr>
            <a:spLocks noGrp="1" noChangeArrowheads="1"/>
          </p:cNvSpPr>
          <p:nvPr>
            <p:ph type="body" idx="4294967295"/>
          </p:nvPr>
        </p:nvSpPr>
        <p:spPr/>
        <p:txBody>
          <a:bodyPr/>
          <a:lstStyle/>
          <a:p>
            <a:endParaRPr lang="zh-CN" altLang="en-US" smtClean="0"/>
          </a:p>
        </p:txBody>
      </p:sp>
      <p:sp>
        <p:nvSpPr>
          <p:cNvPr id="727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86E532-1651-4D4B-AFFF-ECCA3ACB0FD7}" type="slidenum">
              <a:rPr lang="zh-CN" altLang="en-US"/>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ChangeArrowheads="1" noTextEdit="1"/>
          </p:cNvSpPr>
          <p:nvPr>
            <p:ph type="sldImg" idx="4294967295"/>
          </p:nvPr>
        </p:nvSpPr>
        <p:spPr>
          <a:ln>
            <a:miter lim="800000"/>
          </a:ln>
        </p:spPr>
      </p:sp>
      <p:sp>
        <p:nvSpPr>
          <p:cNvPr id="74754" name="备注占位符 2"/>
          <p:cNvSpPr>
            <a:spLocks noGrp="1" noChangeArrowheads="1"/>
          </p:cNvSpPr>
          <p:nvPr>
            <p:ph type="body" idx="4294967295"/>
          </p:nvPr>
        </p:nvSpPr>
        <p:spPr/>
        <p:txBody>
          <a:bodyPr/>
          <a:lstStyle/>
          <a:p>
            <a:endParaRPr lang="zh-CN" altLang="en-US" smtClean="0"/>
          </a:p>
        </p:txBody>
      </p:sp>
      <p:sp>
        <p:nvSpPr>
          <p:cNvPr id="747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68CBAA-EAB8-45F9-A65D-085B02C9AC62}" type="slidenum">
              <a:rPr lang="zh-CN" altLang="en-US"/>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ChangeArrowheads="1" noTextEdit="1"/>
          </p:cNvSpPr>
          <p:nvPr>
            <p:ph type="sldImg" idx="4294967295"/>
          </p:nvPr>
        </p:nvSpPr>
        <p:spPr>
          <a:ln>
            <a:miter lim="800000"/>
          </a:ln>
        </p:spPr>
      </p:sp>
      <p:sp>
        <p:nvSpPr>
          <p:cNvPr id="76802" name="备注占位符 2"/>
          <p:cNvSpPr>
            <a:spLocks noGrp="1" noChangeArrowheads="1"/>
          </p:cNvSpPr>
          <p:nvPr>
            <p:ph type="body" idx="4294967295"/>
          </p:nvPr>
        </p:nvSpPr>
        <p:spPr/>
        <p:txBody>
          <a:bodyPr/>
          <a:lstStyle/>
          <a:p>
            <a:endParaRPr lang="zh-CN" altLang="en-US" smtClean="0"/>
          </a:p>
        </p:txBody>
      </p:sp>
      <p:sp>
        <p:nvSpPr>
          <p:cNvPr id="768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5A1C7A-549F-40C6-98A3-3EA65F5903E8}" type="slidenum">
              <a:rPr lang="zh-CN" altLang="en-US"/>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noChangeArrowheads="1" noTextEdit="1"/>
          </p:cNvSpPr>
          <p:nvPr>
            <p:ph type="sldImg" idx="4294967295"/>
          </p:nvPr>
        </p:nvSpPr>
        <p:spPr>
          <a:ln>
            <a:miter lim="800000"/>
          </a:ln>
        </p:spPr>
      </p:sp>
      <p:sp>
        <p:nvSpPr>
          <p:cNvPr id="78850" name="备注占位符 2"/>
          <p:cNvSpPr>
            <a:spLocks noGrp="1" noChangeArrowheads="1"/>
          </p:cNvSpPr>
          <p:nvPr>
            <p:ph type="body" idx="4294967295"/>
          </p:nvPr>
        </p:nvSpPr>
        <p:spPr/>
        <p:txBody>
          <a:bodyPr/>
          <a:lstStyle/>
          <a:p>
            <a:endParaRPr lang="zh-CN" altLang="en-US" smtClean="0"/>
          </a:p>
        </p:txBody>
      </p:sp>
      <p:sp>
        <p:nvSpPr>
          <p:cNvPr id="788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DAEAE9-9B59-47EA-B308-76690F883B45}" type="slidenum">
              <a:rPr lang="zh-CN" altLang="en-US"/>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ChangeArrowheads="1" noTextEdit="1"/>
          </p:cNvSpPr>
          <p:nvPr>
            <p:ph type="sldImg" idx="4294967295"/>
          </p:nvPr>
        </p:nvSpPr>
        <p:spPr>
          <a:ln>
            <a:miter lim="800000"/>
          </a:ln>
        </p:spPr>
      </p:sp>
      <p:sp>
        <p:nvSpPr>
          <p:cNvPr id="80898" name="备注占位符 2"/>
          <p:cNvSpPr>
            <a:spLocks noGrp="1" noChangeArrowheads="1"/>
          </p:cNvSpPr>
          <p:nvPr>
            <p:ph type="body" idx="4294967295"/>
          </p:nvPr>
        </p:nvSpPr>
        <p:spPr/>
        <p:txBody>
          <a:bodyPr/>
          <a:lstStyle/>
          <a:p>
            <a:endParaRPr lang="zh-CN" altLang="en-US" smtClean="0"/>
          </a:p>
        </p:txBody>
      </p:sp>
      <p:sp>
        <p:nvSpPr>
          <p:cNvPr id="808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E0C770D-05E3-47ED-A608-0B7204D0DE86}" type="slidenum">
              <a:rPr lang="zh-CN" altLang="en-US"/>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ChangeArrowheads="1" noTextEdit="1"/>
          </p:cNvSpPr>
          <p:nvPr>
            <p:ph type="sldImg" idx="4294967295"/>
          </p:nvPr>
        </p:nvSpPr>
        <p:spPr>
          <a:ln>
            <a:miter lim="800000"/>
          </a:ln>
        </p:spPr>
      </p:sp>
      <p:sp>
        <p:nvSpPr>
          <p:cNvPr id="82946" name="备注占位符 2"/>
          <p:cNvSpPr>
            <a:spLocks noGrp="1" noChangeArrowheads="1"/>
          </p:cNvSpPr>
          <p:nvPr>
            <p:ph type="body" idx="4294967295"/>
          </p:nvPr>
        </p:nvSpPr>
        <p:spPr/>
        <p:txBody>
          <a:bodyPr/>
          <a:lstStyle/>
          <a:p>
            <a:endParaRPr lang="zh-CN" altLang="en-US" smtClean="0"/>
          </a:p>
        </p:txBody>
      </p:sp>
      <p:sp>
        <p:nvSpPr>
          <p:cNvPr id="829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5A6828-9972-498E-9356-D6D78FC240D6}" type="slidenum">
              <a:rPr lang="zh-CN" altLang="en-US"/>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ChangeArrowheads="1" noTextEdit="1"/>
          </p:cNvSpPr>
          <p:nvPr>
            <p:ph type="sldImg" idx="4294967295"/>
          </p:nvPr>
        </p:nvSpPr>
        <p:spPr>
          <a:ln>
            <a:miter lim="800000"/>
          </a:ln>
        </p:spPr>
      </p:sp>
      <p:sp>
        <p:nvSpPr>
          <p:cNvPr id="84994" name="备注占位符 2"/>
          <p:cNvSpPr>
            <a:spLocks noGrp="1" noChangeArrowheads="1"/>
          </p:cNvSpPr>
          <p:nvPr>
            <p:ph type="body" idx="4294967295"/>
          </p:nvPr>
        </p:nvSpPr>
        <p:spPr/>
        <p:txBody>
          <a:bodyPr/>
          <a:lstStyle/>
          <a:p>
            <a:endParaRPr lang="zh-CN" altLang="en-US" smtClean="0"/>
          </a:p>
        </p:txBody>
      </p:sp>
      <p:sp>
        <p:nvSpPr>
          <p:cNvPr id="849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3F545B-9D0C-461A-B64A-EA8190CF640E}" type="slidenum">
              <a:rPr lang="zh-CN" altLang="en-US"/>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noChangeArrowheads="1" noTextEdit="1"/>
          </p:cNvSpPr>
          <p:nvPr>
            <p:ph type="sldImg" idx="4294967295"/>
          </p:nvPr>
        </p:nvSpPr>
        <p:spPr>
          <a:ln>
            <a:miter lim="800000"/>
          </a:ln>
        </p:spPr>
      </p:sp>
      <p:sp>
        <p:nvSpPr>
          <p:cNvPr id="87042" name="备注占位符 2"/>
          <p:cNvSpPr>
            <a:spLocks noGrp="1" noChangeArrowheads="1"/>
          </p:cNvSpPr>
          <p:nvPr>
            <p:ph type="body" idx="4294967295"/>
          </p:nvPr>
        </p:nvSpPr>
        <p:spPr/>
        <p:txBody>
          <a:bodyPr/>
          <a:lstStyle/>
          <a:p>
            <a:endParaRPr lang="zh-CN" altLang="en-US" smtClean="0"/>
          </a:p>
        </p:txBody>
      </p:sp>
      <p:sp>
        <p:nvSpPr>
          <p:cNvPr id="870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C868F9-D2CC-4419-9824-BA06D282C1CA}" type="slidenum">
              <a:rPr lang="zh-CN" altLang="en-US"/>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ChangeArrowheads="1" noTextEdit="1"/>
          </p:cNvSpPr>
          <p:nvPr>
            <p:ph type="sldImg" idx="4294967295"/>
          </p:nvPr>
        </p:nvSpPr>
        <p:spPr>
          <a:ln>
            <a:miter lim="800000"/>
          </a:ln>
        </p:spPr>
      </p:sp>
      <p:sp>
        <p:nvSpPr>
          <p:cNvPr id="89090" name="备注占位符 2"/>
          <p:cNvSpPr>
            <a:spLocks noGrp="1" noChangeArrowheads="1"/>
          </p:cNvSpPr>
          <p:nvPr>
            <p:ph type="body" idx="4294967295"/>
          </p:nvPr>
        </p:nvSpPr>
        <p:spPr/>
        <p:txBody>
          <a:bodyPr/>
          <a:lstStyle/>
          <a:p>
            <a:endParaRPr lang="zh-CN" altLang="en-US" smtClean="0"/>
          </a:p>
        </p:txBody>
      </p:sp>
      <p:sp>
        <p:nvSpPr>
          <p:cNvPr id="890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7F2116-78B9-4BA2-88AE-A00A2B04E784}" type="slidenum">
              <a:rPr lang="zh-CN" altLang="en-US"/>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FD5941-2071-463C-97CC-8BD05F9D8179}" type="slidenum">
              <a:rPr lang="zh-CN" altLang="en-US"/>
              <a:t>5</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ChangeArrowheads="1" noTextEdit="1"/>
          </p:cNvSpPr>
          <p:nvPr>
            <p:ph type="sldImg" idx="4294967295"/>
          </p:nvPr>
        </p:nvSpPr>
        <p:spPr>
          <a:ln>
            <a:miter lim="800000"/>
          </a:ln>
        </p:spPr>
      </p:sp>
      <p:sp>
        <p:nvSpPr>
          <p:cNvPr id="91138" name="备注占位符 2"/>
          <p:cNvSpPr>
            <a:spLocks noGrp="1" noChangeArrowheads="1"/>
          </p:cNvSpPr>
          <p:nvPr>
            <p:ph type="body" idx="4294967295"/>
          </p:nvPr>
        </p:nvSpPr>
        <p:spPr/>
        <p:txBody>
          <a:bodyPr/>
          <a:lstStyle/>
          <a:p>
            <a:endParaRPr lang="zh-CN" altLang="en-US" smtClean="0"/>
          </a:p>
        </p:txBody>
      </p:sp>
      <p:sp>
        <p:nvSpPr>
          <p:cNvPr id="911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4D7993-45C2-4815-868C-9ACBC236264E}" type="slidenum">
              <a:rPr lang="zh-CN" altLang="en-US"/>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ChangeArrowheads="1" noTextEdit="1"/>
          </p:cNvSpPr>
          <p:nvPr>
            <p:ph type="sldImg" idx="4294967295"/>
          </p:nvPr>
        </p:nvSpPr>
        <p:spPr>
          <a:ln>
            <a:miter lim="800000"/>
          </a:ln>
        </p:spPr>
      </p:sp>
      <p:sp>
        <p:nvSpPr>
          <p:cNvPr id="93186" name="备注占位符 2"/>
          <p:cNvSpPr>
            <a:spLocks noGrp="1" noChangeArrowheads="1"/>
          </p:cNvSpPr>
          <p:nvPr>
            <p:ph type="body" idx="4294967295"/>
          </p:nvPr>
        </p:nvSpPr>
        <p:spPr/>
        <p:txBody>
          <a:bodyPr/>
          <a:lstStyle/>
          <a:p>
            <a:endParaRPr lang="zh-CN" altLang="en-US" smtClean="0"/>
          </a:p>
        </p:txBody>
      </p:sp>
      <p:sp>
        <p:nvSpPr>
          <p:cNvPr id="9318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EE482B-D542-4A35-9717-AFB469BEDDE8}" type="slidenum">
              <a:rPr lang="zh-CN" altLang="en-US"/>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ChangeArrowheads="1" noTextEdit="1"/>
          </p:cNvSpPr>
          <p:nvPr>
            <p:ph type="sldImg" idx="4294967295"/>
          </p:nvPr>
        </p:nvSpPr>
        <p:spPr>
          <a:ln>
            <a:miter lim="800000"/>
          </a:ln>
        </p:spPr>
      </p:sp>
      <p:sp>
        <p:nvSpPr>
          <p:cNvPr id="95234" name="备注占位符 2"/>
          <p:cNvSpPr>
            <a:spLocks noGrp="1" noChangeArrowheads="1"/>
          </p:cNvSpPr>
          <p:nvPr>
            <p:ph type="body" idx="4294967295"/>
          </p:nvPr>
        </p:nvSpPr>
        <p:spPr/>
        <p:txBody>
          <a:bodyPr/>
          <a:lstStyle/>
          <a:p>
            <a:endParaRPr lang="zh-CN" altLang="en-US" smtClean="0"/>
          </a:p>
        </p:txBody>
      </p:sp>
      <p:sp>
        <p:nvSpPr>
          <p:cNvPr id="9523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92DC4A-A607-46FE-9A89-A5F279470D6E}" type="slidenum">
              <a:rPr lang="zh-CN" altLang="en-US"/>
              <a:t>43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ChangeArrowheads="1" noTextEdit="1"/>
          </p:cNvSpPr>
          <p:nvPr>
            <p:ph type="sldImg" idx="4294967295"/>
          </p:nvPr>
        </p:nvSpPr>
        <p:spPr>
          <a:ln>
            <a:miter lim="800000"/>
          </a:ln>
        </p:spPr>
      </p:sp>
      <p:sp>
        <p:nvSpPr>
          <p:cNvPr id="97282" name="备注占位符 2"/>
          <p:cNvSpPr>
            <a:spLocks noGrp="1" noChangeArrowheads="1"/>
          </p:cNvSpPr>
          <p:nvPr>
            <p:ph type="body" idx="4294967295"/>
          </p:nvPr>
        </p:nvSpPr>
        <p:spPr/>
        <p:txBody>
          <a:bodyPr/>
          <a:lstStyle/>
          <a:p>
            <a:endParaRPr lang="zh-CN" altLang="en-US" smtClean="0"/>
          </a:p>
        </p:txBody>
      </p:sp>
      <p:sp>
        <p:nvSpPr>
          <p:cNvPr id="9728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F9DA2A-E784-4FFF-8E6A-3ADE3CBB01B5}" type="slidenum">
              <a:rPr lang="zh-CN" altLang="en-US"/>
              <a:t>44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65462C7-AA93-493E-AC96-8C922782D981}" type="slidenum">
              <a:rPr lang="zh-CN" altLang="en-US"/>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220A98-9E46-416B-BDF7-F62CC1002200}"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30700E-C90E-44EA-BA7A-41EDF4192EEA}"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D30929-8B6A-408A-9BBB-13D91CB04C9F}" type="slidenum">
              <a:rPr lang="zh-CN" altLang="en-US"/>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53F451-C8AE-4261-B820-782C1CFE8DF2}"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0CC37A61-EC2C-4581-9533-021B194488BE}"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3C6D1C5B-1504-4DCE-A130-DCE0A0B3D264}"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333878A7-B46E-41B2-9B0B-635900DE5A4F}"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223008"/>
            <a:ext cx="91440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lnSpc>
                <a:spcPct val="150000"/>
              </a:lnSpc>
              <a:spcAft>
                <a:spcPts val="0"/>
              </a:spcAft>
              <a:defRPr/>
            </a:pPr>
            <a:r>
              <a:rPr lang="en-US" altLang="zh-CN" sz="3600" b="1" kern="100" dirty="0">
                <a:latin typeface="Times New Roman" panose="02020603050405020304"/>
                <a:cs typeface="Courier New" panose="02070309020205020404"/>
              </a:rPr>
              <a:t>Unit 4</a:t>
            </a:r>
            <a:r>
              <a:rPr lang="en-US" altLang="zh-CN" sz="3600" kern="100" dirty="0">
                <a:latin typeface="Times New Roman" panose="02020603050405020304"/>
                <a:cs typeface="Times New Roman" panose="02020603050405020304"/>
              </a:rPr>
              <a:t>  </a:t>
            </a:r>
            <a:r>
              <a:rPr lang="en-US" altLang="zh-CN" sz="3600" b="1" kern="100" dirty="0">
                <a:latin typeface="Times New Roman" panose="02020603050405020304"/>
                <a:cs typeface="Courier New" panose="02070309020205020404"/>
              </a:rPr>
              <a:t>History and Traditions</a:t>
            </a:r>
            <a:endParaRPr lang="zh-CN" altLang="zh-CN" sz="3000" kern="100" dirty="0">
              <a:latin typeface="宋体" panose="02010600030101010101" pitchFamily="2" charset="-122"/>
              <a:cs typeface="Courier New" panose="02070309020205020404"/>
            </a:endParaRPr>
          </a:p>
        </p:txBody>
      </p:sp>
      <p:pic>
        <p:nvPicPr>
          <p:cNvPr id="4" name="Picture 4" descr="文化"/>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71475" y="2409730"/>
            <a:ext cx="1735931" cy="232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460627" y="2571750"/>
            <a:ext cx="8428435"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smtClean="0">
                <a:latin typeface="宋体" panose="02010600030101010101" pitchFamily="2" charset="-122"/>
                <a:cs typeface="Times New Roman" panose="02020603050405020304"/>
              </a:rPr>
              <a:t>Ⅲ</a:t>
            </a:r>
            <a:r>
              <a:rPr lang="en-US" altLang="zh-CN" sz="2400" kern="100" dirty="0" smtClean="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Reading </a:t>
            </a:r>
            <a:r>
              <a:rPr lang="en-US" altLang="zh-CN" sz="2400" b="1" kern="100" dirty="0">
                <a:latin typeface="Times New Roman" panose="02020603050405020304"/>
                <a:cs typeface="Courier New" panose="02070309020205020404"/>
              </a:rPr>
              <a:t>and Thinking</a:t>
            </a:r>
            <a:r>
              <a:rPr lang="en-US" altLang="zh-CN" sz="2400" kern="100" dirty="0">
                <a:latin typeface="Times New Roman" panose="02020603050405020304"/>
                <a:cs typeface="Courier New" panose="02070309020205020404"/>
              </a:rPr>
              <a:t>(</a:t>
            </a:r>
            <a:r>
              <a:rPr lang="en-US" altLang="zh-CN" sz="2400" b="1" kern="100" dirty="0">
                <a:latin typeface="Times New Roman" panose="02020603050405020304"/>
                <a:cs typeface="Courier New" panose="02070309020205020404"/>
              </a:rPr>
              <a:t>2</a:t>
            </a:r>
            <a:r>
              <a:rPr lang="en-US" altLang="zh-CN" sz="2400" kern="100" dirty="0">
                <a:latin typeface="Times New Roman" panose="02020603050405020304"/>
                <a:cs typeface="Courier New" panose="02070309020205020404"/>
              </a:rPr>
              <a:t>)</a:t>
            </a:r>
            <a:endParaRPr lang="zh-CN" altLang="zh-CN" sz="2400" b="1" dirty="0">
              <a:latin typeface="Cambria" panose="02040503050406030204" pitchFamily="18" charset="0"/>
              <a:cs typeface="Times New Roman" panose="02020603050405020304" pitchFamily="18" charset="0"/>
            </a:endParaRPr>
          </a:p>
        </p:txBody>
      </p:sp>
      <p:sp>
        <p:nvSpPr>
          <p:cNvPr id="6" name="矩形 5"/>
          <p:cNvSpPr/>
          <p:nvPr/>
        </p:nvSpPr>
        <p:spPr>
          <a:xfrm>
            <a:off x="3414841" y="4004977"/>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1"/>
          <p:cNvSpPr>
            <a:spLocks noChangeArrowheads="1"/>
          </p:cNvSpPr>
          <p:nvPr/>
        </p:nvSpPr>
        <p:spPr bwMode="auto">
          <a:xfrm>
            <a:off x="355997"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Ⅱ</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词缀助记派生词</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6626" name="矩形 11"/>
          <p:cNvSpPr>
            <a:spLocks noChangeArrowheads="1"/>
          </p:cNvSpPr>
          <p:nvPr/>
        </p:nvSpPr>
        <p:spPr bwMode="auto">
          <a:xfrm>
            <a:off x="413147" y="1113235"/>
            <a:ext cx="842843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en-US" altLang="zh-CN">
                <a:latin typeface="Times New Roman" panose="02020603050405020304" pitchFamily="18" charset="0"/>
                <a:ea typeface="楷体_GB2312"/>
                <a:cs typeface="楷体_GB2312"/>
              </a:rPr>
              <a:t>1.</a:t>
            </a:r>
            <a:r>
              <a:rPr lang="zh-CN" altLang="zh-CN">
                <a:latin typeface="Times New Roman" panose="02020603050405020304" pitchFamily="18" charset="0"/>
                <a:ea typeface="楷体_GB2312"/>
                <a:cs typeface="楷体_GB2312"/>
              </a:rPr>
              <a:t>名词后缀：</a:t>
            </a:r>
            <a:r>
              <a:rPr lang="en-US" altLang="zh-CN">
                <a:latin typeface="Times New Roman" panose="02020603050405020304" pitchFamily="18" charset="0"/>
                <a:ea typeface="楷体_GB2312"/>
                <a:cs typeface="楷体_GB2312"/>
              </a:rPr>
              <a:t>-dom</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-ment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-ion</a:t>
            </a:r>
            <a:endParaRPr lang="zh-CN" altLang="zh-CN">
              <a:latin typeface="宋体" panose="02010600030101010101" pitchFamily="2" charset="-122"/>
              <a:ea typeface="楷体_GB2312"/>
              <a:cs typeface="楷体_GB2312"/>
            </a:endParaRPr>
          </a:p>
          <a:p>
            <a:pPr marL="187960" indent="-187960" algn="just">
              <a:lnSpc>
                <a:spcPct val="150000"/>
              </a:lnSpc>
            </a:pPr>
            <a:r>
              <a:rPr lang="en-US" altLang="zh-CN">
                <a:latin typeface="宋体" panose="02010600030101010101" pitchFamily="2" charset="-122"/>
                <a:ea typeface="楷体_GB2312"/>
                <a:cs typeface="楷体_GB2312"/>
              </a:rPr>
              <a:t>	①</a:t>
            </a:r>
            <a:r>
              <a:rPr lang="en-US" altLang="zh-CN">
                <a:latin typeface="Times New Roman" panose="02020603050405020304" pitchFamily="18" charset="0"/>
                <a:ea typeface="楷体_GB2312"/>
                <a:cs typeface="楷体_GB2312"/>
              </a:rPr>
              <a:t>king(</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en-US" altLang="zh-CN">
                <a:latin typeface="宋体" panose="02010600030101010101" pitchFamily="2" charset="-122"/>
                <a:ea typeface="楷体_GB2312"/>
                <a:cs typeface="楷体_GB2312"/>
              </a:rPr>
              <a:t>→</a:t>
            </a:r>
            <a:r>
              <a:rPr lang="en-US" altLang="zh-CN">
                <a:latin typeface="Times New Roman" panose="02020603050405020304" pitchFamily="18" charset="0"/>
                <a:ea typeface="楷体_GB2312"/>
                <a:cs typeface="楷体_GB2312"/>
              </a:rPr>
              <a:t>kingdom</a:t>
            </a:r>
            <a:endParaRPr lang="zh-CN" altLang="zh-CN">
              <a:latin typeface="宋体" panose="02010600030101010101" pitchFamily="2" charset="-122"/>
            </a:endParaRPr>
          </a:p>
          <a:p>
            <a:pPr marL="187960" indent="-187960" algn="just">
              <a:lnSpc>
                <a:spcPct val="150000"/>
              </a:lnSpc>
            </a:pPr>
            <a:r>
              <a:rPr lang="en-US" altLang="zh-CN">
                <a:latin typeface="宋体" panose="02010600030101010101" pitchFamily="2" charset="-122"/>
                <a:ea typeface="楷体_GB2312"/>
                <a:cs typeface="楷体_GB2312"/>
              </a:rPr>
              <a:t>	②</a:t>
            </a:r>
            <a:r>
              <a:rPr lang="en-US" altLang="zh-CN">
                <a:latin typeface="Times New Roman" panose="02020603050405020304" pitchFamily="18" charset="0"/>
                <a:ea typeface="楷体_GB2312"/>
                <a:cs typeface="楷体_GB2312"/>
              </a:rPr>
              <a:t>achieve(</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achievement</a:t>
            </a:r>
            <a:endParaRPr lang="zh-CN" altLang="zh-CN">
              <a:latin typeface="宋体" panose="02010600030101010101" pitchFamily="2" charset="-122"/>
            </a:endParaRPr>
          </a:p>
          <a:p>
            <a:pPr marL="187960" indent="-187960" algn="just">
              <a:lnSpc>
                <a:spcPct val="150000"/>
              </a:lnSpc>
            </a:pPr>
            <a:r>
              <a:rPr lang="en-US" altLang="zh-CN">
                <a:latin typeface="宋体" panose="02010600030101010101" pitchFamily="2" charset="-122"/>
                <a:ea typeface="楷体_GB2312"/>
                <a:cs typeface="楷体_GB2312"/>
              </a:rPr>
              <a:t>	③</a:t>
            </a:r>
            <a:r>
              <a:rPr lang="en-US" altLang="zh-CN">
                <a:latin typeface="Times New Roman" panose="02020603050405020304" pitchFamily="18" charset="0"/>
                <a:ea typeface="楷体_GB2312"/>
                <a:cs typeface="楷体_GB2312"/>
              </a:rPr>
              <a:t>locate(</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location</a:t>
            </a:r>
            <a:endParaRPr lang="zh-CN" altLang="zh-CN">
              <a:latin typeface="宋体" panose="02010600030101010101" pitchFamily="2" charset="-122"/>
            </a:endParaRPr>
          </a:p>
          <a:p>
            <a:pPr marL="187960" indent="-187960" algn="just">
              <a:lnSpc>
                <a:spcPct val="150000"/>
              </a:lnSpc>
            </a:pPr>
            <a:r>
              <a:rPr lang="en-US" altLang="zh-CN">
                <a:latin typeface="Times New Roman" panose="02020603050405020304" pitchFamily="18" charset="0"/>
                <a:ea typeface="楷体_GB2312"/>
                <a:cs typeface="楷体_GB2312"/>
              </a:rPr>
              <a:t>2.</a:t>
            </a:r>
            <a:r>
              <a:rPr lang="zh-CN" altLang="zh-CN">
                <a:latin typeface="Times New Roman" panose="02020603050405020304" pitchFamily="18" charset="0"/>
                <a:ea typeface="楷体_GB2312"/>
                <a:cs typeface="楷体_GB2312"/>
              </a:rPr>
              <a:t>形容词后缀：</a:t>
            </a:r>
            <a:r>
              <a:rPr lang="en-US" altLang="zh-CN">
                <a:latin typeface="Times New Roman" panose="02020603050405020304" pitchFamily="18" charset="0"/>
                <a:ea typeface="楷体_GB2312"/>
                <a:cs typeface="楷体_GB2312"/>
              </a:rPr>
              <a:t>-ing</a:t>
            </a:r>
            <a:endParaRPr lang="zh-CN" altLang="zh-CN">
              <a:latin typeface="宋体" panose="02010600030101010101" pitchFamily="2" charset="-122"/>
            </a:endParaRPr>
          </a:p>
          <a:p>
            <a:pPr marL="187960" indent="-187960" algn="just">
              <a:lnSpc>
                <a:spcPct val="150000"/>
              </a:lnSpc>
            </a:pPr>
            <a:r>
              <a:rPr lang="en-US" altLang="zh-CN">
                <a:latin typeface="Times New Roman" panose="02020603050405020304" pitchFamily="18" charset="0"/>
                <a:ea typeface="楷体_GB2312"/>
                <a:cs typeface="楷体_GB2312"/>
              </a:rPr>
              <a:t>	fascinate (</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fascinating</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1"/>
          <p:cNvSpPr>
            <a:spLocks noChangeArrowheads="1"/>
          </p:cNvSpPr>
          <p:nvPr/>
        </p:nvSpPr>
        <p:spPr bwMode="auto">
          <a:xfrm>
            <a:off x="355997"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Ⅲ</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词族联记一类词</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8674" name="矩形 11"/>
          <p:cNvSpPr>
            <a:spLocks noChangeArrowheads="1"/>
          </p:cNvSpPr>
          <p:nvPr/>
        </p:nvSpPr>
        <p:spPr bwMode="auto">
          <a:xfrm>
            <a:off x="359569" y="11132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楷体_GB2312"/>
                <a:cs typeface="楷体_GB2312"/>
              </a:rPr>
              <a:t>含后缀</a:t>
            </a:r>
            <a:r>
              <a:rPr lang="en-US" altLang="zh-CN">
                <a:latin typeface="Times New Roman" panose="02020603050405020304" pitchFamily="18" charset="0"/>
                <a:ea typeface="楷体_GB2312"/>
                <a:cs typeface="楷体_GB2312"/>
              </a:rPr>
              <a:t>-ence</a:t>
            </a:r>
            <a:r>
              <a:rPr lang="zh-CN" altLang="zh-CN">
                <a:latin typeface="Times New Roman" panose="02020603050405020304" pitchFamily="18" charset="0"/>
                <a:ea typeface="楷体_GB2312"/>
                <a:cs typeface="楷体_GB2312"/>
              </a:rPr>
              <a:t>的名词集锦</a:t>
            </a:r>
            <a:endParaRPr lang="zh-CN" altLang="zh-CN">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1.evident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evidence </a:t>
            </a:r>
            <a:r>
              <a:rPr lang="zh-CN" altLang="zh-CN">
                <a:latin typeface="Times New Roman" panose="02020603050405020304" pitchFamily="18" charset="0"/>
                <a:ea typeface="楷体_GB2312"/>
                <a:cs typeface="楷体_GB2312"/>
              </a:rPr>
              <a:t>　证据</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2.consequent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consequence  </a:t>
            </a:r>
            <a:r>
              <a:rPr lang="zh-CN" altLang="zh-CN">
                <a:latin typeface="Times New Roman" panose="02020603050405020304" pitchFamily="18" charset="0"/>
                <a:ea typeface="楷体_GB2312"/>
                <a:cs typeface="楷体_GB2312"/>
              </a:rPr>
              <a:t>结果</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3.convenient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convenience  </a:t>
            </a:r>
            <a:r>
              <a:rPr lang="zh-CN" altLang="zh-CN">
                <a:latin typeface="Times New Roman" panose="02020603050405020304" pitchFamily="18" charset="0"/>
                <a:ea typeface="楷体_GB2312"/>
                <a:cs typeface="楷体_GB2312"/>
              </a:rPr>
              <a:t>便利；方便</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4.absent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absence  </a:t>
            </a:r>
            <a:r>
              <a:rPr lang="zh-CN" altLang="zh-CN">
                <a:latin typeface="Times New Roman" panose="02020603050405020304" pitchFamily="18" charset="0"/>
                <a:ea typeface="楷体_GB2312"/>
                <a:cs typeface="楷体_GB2312"/>
              </a:rPr>
              <a:t>缺乏；缺席</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5.competent</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competence  </a:t>
            </a:r>
            <a:r>
              <a:rPr lang="zh-CN" altLang="zh-CN">
                <a:latin typeface="Times New Roman" panose="02020603050405020304" pitchFamily="18" charset="0"/>
                <a:ea typeface="楷体_GB2312"/>
                <a:cs typeface="楷体_GB2312"/>
              </a:rPr>
              <a:t>能力；胜任</a:t>
            </a:r>
            <a:endParaRPr lang="zh-CN" altLang="zh-CN">
              <a:latin typeface="宋体" panose="02010600030101010101" pitchFamily="2" charset="-122"/>
              <a:ea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1"/>
          <p:cNvSpPr>
            <a:spLocks noChangeArrowheads="1"/>
          </p:cNvSpPr>
          <p:nvPr/>
        </p:nvSpPr>
        <p:spPr bwMode="auto">
          <a:xfrm>
            <a:off x="251222" y="8941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a:latin typeface="Times New Roman" panose="02020603050405020304" pitchFamily="18" charset="0"/>
                <a:ea typeface="黑体" panose="02010609060101010101" charset="-122"/>
              </a:rPr>
              <a:t>句型公式</a:t>
            </a:r>
            <a:endParaRPr lang="zh-CN" altLang="zh-CN">
              <a:latin typeface="宋体" panose="02010600030101010101" pitchFamily="2" charset="-122"/>
              <a:ea typeface="黑体" panose="02010609060101010101" charset="-122"/>
            </a:endParaRPr>
          </a:p>
        </p:txBody>
      </p:sp>
      <p:sp>
        <p:nvSpPr>
          <p:cNvPr id="17411" name="矩形 11"/>
          <p:cNvSpPr>
            <a:spLocks noChangeArrowheads="1"/>
          </p:cNvSpPr>
          <p:nvPr/>
        </p:nvSpPr>
        <p:spPr bwMode="auto">
          <a:xfrm>
            <a:off x="454819" y="1326356"/>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楷体_GB2312"/>
                <a:cs typeface="Times New Roman" panose="02020603050405020304"/>
              </a:rPr>
              <a:t>动名词短语作主语。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2.everywhere</a:t>
            </a:r>
            <a:r>
              <a:rPr lang="zh-CN" altLang="zh-CN" kern="100" dirty="0">
                <a:latin typeface="Times New Roman" panose="02020603050405020304"/>
                <a:ea typeface="楷体_GB2312"/>
                <a:cs typeface="Times New Roman" panose="02020603050405020304"/>
              </a:rPr>
              <a:t>作连词，意为：无论什么地方。</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3.have</a:t>
            </a:r>
            <a:r>
              <a:rPr lang="zh-CN" altLang="zh-CN" kern="100" dirty="0">
                <a:latin typeface="Times New Roman" panose="02020603050405020304"/>
                <a:ea typeface="楷体_GB2312"/>
                <a:cs typeface="Times New Roman" panose="02020603050405020304"/>
              </a:rPr>
              <a:t>＋宾语＋过去分词</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短语</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作宾语补足语。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4.make</a:t>
            </a:r>
            <a:r>
              <a:rPr lang="zh-CN" altLang="zh-CN" kern="100" dirty="0">
                <a:latin typeface="Times New Roman" panose="02020603050405020304"/>
                <a:ea typeface="楷体_GB2312"/>
                <a:cs typeface="Times New Roman" panose="02020603050405020304"/>
              </a:rPr>
              <a:t>＋宾语＋宾语补足语。</a:t>
            </a:r>
            <a:r>
              <a:rPr lang="en-US" altLang="zh-CN" kern="100" dirty="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1"/>
          <p:cNvSpPr>
            <a:spLocks noChangeArrowheads="1"/>
          </p:cNvSpPr>
          <p:nvPr/>
        </p:nvSpPr>
        <p:spPr bwMode="auto">
          <a:xfrm>
            <a:off x="355997" y="1289448"/>
            <a:ext cx="842843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Understanding in context</a:t>
            </a:r>
            <a:endParaRPr lang="zh-CN" altLang="zh-CN" kern="100" dirty="0">
              <a:latin typeface="宋体" panose="02010600030101010101" pitchFamily="2" charset="-122"/>
              <a:cs typeface="Courier New" panose="02070309020205020404"/>
            </a:endParaRPr>
          </a:p>
          <a:p>
            <a:pPr algn="ctr">
              <a:lnSpc>
                <a:spcPct val="150000"/>
              </a:lnSpc>
              <a:spcAft>
                <a:spcPts val="0"/>
              </a:spcAft>
              <a:defRPr/>
            </a:pPr>
            <a:r>
              <a:rPr lang="en-US" altLang="zh-CN" b="1" kern="100" dirty="0">
                <a:latin typeface="Times New Roman" panose="02020603050405020304"/>
                <a:cs typeface="Courier New" panose="02070309020205020404"/>
              </a:rPr>
              <a:t>WHAT’S IN A NAME</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The United Kingdom, Great Britain, Britain, England—many people are confused by what these different names </a:t>
            </a:r>
            <a:r>
              <a:rPr lang="en-US" altLang="zh-CN" kern="100" dirty="0" err="1">
                <a:latin typeface="Times New Roman" panose="02020603050405020304"/>
                <a:cs typeface="Courier New" panose="02070309020205020404"/>
              </a:rPr>
              <a:t>mean.So</a:t>
            </a:r>
            <a:r>
              <a:rPr lang="en-US" altLang="zh-CN" kern="100" dirty="0">
                <a:latin typeface="Times New Roman" panose="02020603050405020304"/>
                <a:cs typeface="Courier New" panose="02070309020205020404"/>
              </a:rPr>
              <a:t> what is the difference between them, if any? </a:t>
            </a:r>
            <a:r>
              <a:rPr lang="en-US" altLang="zh-CN" b="1" kern="100" dirty="0">
                <a:latin typeface="Times New Roman" panose="02020603050405020304"/>
                <a:cs typeface="Courier New" panose="02070309020205020404"/>
              </a:rPr>
              <a:t>Getting to know a little bit about British history</a:t>
            </a:r>
            <a:r>
              <a:rPr lang="en-US" altLang="zh-CN" kern="100" dirty="0">
                <a:latin typeface="Times New Roman" panose="02020603050405020304"/>
                <a:cs typeface="Courier New" panose="02070309020205020404"/>
              </a:rPr>
              <a:t> will help you solve this </a:t>
            </a:r>
            <a:r>
              <a:rPr lang="en-US" altLang="zh-CN" b="1" kern="100" dirty="0">
                <a:latin typeface="Times New Roman" panose="02020603050405020304"/>
                <a:cs typeface="Courier New" panose="02070309020205020404"/>
              </a:rPr>
              <a:t>puzzle</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pic>
        <p:nvPicPr>
          <p:cNvPr id="32770" name="Picture 5" descr="课文整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78607" y="695325"/>
            <a:ext cx="859988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11"/>
          <p:cNvSpPr>
            <a:spLocks noChangeArrowheads="1"/>
          </p:cNvSpPr>
          <p:nvPr/>
        </p:nvSpPr>
        <p:spPr bwMode="auto">
          <a:xfrm>
            <a:off x="371475" y="735806"/>
            <a:ext cx="84284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en-US" altLang="zh-CN" kern="100" dirty="0">
                <a:latin typeface="Times New Roman" panose="02020603050405020304"/>
                <a:cs typeface="Courier New" panose="02070309020205020404"/>
              </a:rPr>
              <a:t>In the 16th century, the nearby country of Wales was joined to the Kingdom of </a:t>
            </a:r>
            <a:r>
              <a:rPr lang="en-US" altLang="zh-CN" kern="100" dirty="0" err="1">
                <a:latin typeface="Times New Roman" panose="02020603050405020304"/>
                <a:cs typeface="Courier New" panose="02070309020205020404"/>
              </a:rPr>
              <a:t>England.Later</a:t>
            </a:r>
            <a:r>
              <a:rPr lang="en-US" altLang="zh-CN" kern="100" dirty="0">
                <a:latin typeface="Times New Roman" panose="02020603050405020304"/>
                <a:cs typeface="Courier New" panose="02070309020205020404"/>
              </a:rPr>
              <a:t>, in the 18th century, the country Scotland was joined to create the Kingdom of Great </a:t>
            </a:r>
            <a:r>
              <a:rPr lang="en-US" altLang="zh-CN" kern="100" dirty="0" err="1">
                <a:latin typeface="Times New Roman" panose="02020603050405020304"/>
                <a:cs typeface="Courier New" panose="02070309020205020404"/>
              </a:rPr>
              <a:t>Britain.In</a:t>
            </a:r>
            <a:r>
              <a:rPr lang="en-US" altLang="zh-CN" kern="100" dirty="0">
                <a:latin typeface="Times New Roman" panose="02020603050405020304"/>
                <a:cs typeface="Courier New" panose="02070309020205020404"/>
              </a:rPr>
              <a:t> the 19th century, the Kingdom of Ireland was added to create the United Kingdom of Great Britain and </a:t>
            </a:r>
            <a:r>
              <a:rPr lang="en-US" altLang="zh-CN" kern="100" dirty="0" err="1">
                <a:latin typeface="Times New Roman" panose="02020603050405020304"/>
                <a:cs typeface="Courier New" panose="02070309020205020404"/>
              </a:rPr>
              <a:t>Ireland.Finally</a:t>
            </a:r>
            <a:r>
              <a:rPr lang="en-US" altLang="zh-CN" kern="100" dirty="0">
                <a:latin typeface="Times New Roman" panose="02020603050405020304"/>
                <a:cs typeface="Courier New" panose="02070309020205020404"/>
              </a:rPr>
              <a:t>, in the 20th century, the southern part of Ireland </a:t>
            </a:r>
            <a:r>
              <a:rPr lang="en-US" altLang="zh-CN" b="1" kern="100" dirty="0">
                <a:latin typeface="Times New Roman" panose="02020603050405020304"/>
                <a:cs typeface="Courier New" panose="02070309020205020404"/>
              </a:rPr>
              <a:t>broke away from</a:t>
            </a:r>
            <a:r>
              <a:rPr lang="en-US" altLang="zh-CN" kern="100" dirty="0">
                <a:latin typeface="Times New Roman" panose="02020603050405020304"/>
                <a:cs typeface="Courier New" panose="02070309020205020404"/>
              </a:rPr>
              <a:t> the UK, which resulted in the full name we have today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United Kingdom of Great Britain and Northern </a:t>
            </a:r>
            <a:r>
              <a:rPr lang="en-US" altLang="zh-CN" kern="100" dirty="0" err="1">
                <a:latin typeface="Times New Roman" panose="02020603050405020304"/>
                <a:cs typeface="Courier New" panose="02070309020205020404"/>
              </a:rPr>
              <a:t>Ireland.Most</a:t>
            </a:r>
            <a:r>
              <a:rPr lang="en-US" altLang="zh-CN" kern="100" dirty="0">
                <a:latin typeface="Times New Roman" panose="02020603050405020304"/>
                <a:cs typeface="Courier New" panose="02070309020205020404"/>
              </a:rPr>
              <a:t> people just use the shortened name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United Kingdom” or “the </a:t>
            </a:r>
            <a:r>
              <a:rPr lang="en-US" altLang="zh-CN" kern="100" dirty="0" err="1">
                <a:latin typeface="Times New Roman" panose="02020603050405020304"/>
                <a:cs typeface="Courier New" panose="02070309020205020404"/>
              </a:rPr>
              <a:t>UK”</a:t>
            </a:r>
            <a:r>
              <a:rPr lang="en-US" altLang="zh-CN" kern="100" dirty="0" err="1">
                <a:latin typeface="宋体" panose="02010600030101010101" pitchFamily="2" charset="-122"/>
                <a:cs typeface="Times New Roman" panose="02020603050405020304"/>
              </a:rPr>
              <a:t>.</a:t>
            </a:r>
            <a:r>
              <a:rPr lang="en-US" altLang="zh-CN" kern="100" dirty="0" err="1">
                <a:latin typeface="Times New Roman" panose="02020603050405020304"/>
                <a:cs typeface="Courier New" panose="02070309020205020404"/>
              </a:rPr>
              <a:t>People</a:t>
            </a:r>
            <a:r>
              <a:rPr lang="en-US" altLang="zh-CN" kern="100" dirty="0">
                <a:latin typeface="Times New Roman" panose="02020603050405020304"/>
                <a:cs typeface="Courier New" panose="02070309020205020404"/>
              </a:rPr>
              <a:t> from the UK are called “British”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which means the UK is also often referred to as Britain or Great Britain.</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1"/>
          <p:cNvSpPr>
            <a:spLocks noChangeArrowheads="1"/>
          </p:cNvSpPr>
          <p:nvPr/>
        </p:nvSpPr>
        <p:spPr bwMode="auto">
          <a:xfrm>
            <a:off x="355997" y="94654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22531" name="矩形 11"/>
          <p:cNvSpPr>
            <a:spLocks noChangeArrowheads="1"/>
          </p:cNvSpPr>
          <p:nvPr/>
        </p:nvSpPr>
        <p:spPr bwMode="auto">
          <a:xfrm>
            <a:off x="359569" y="1378744"/>
            <a:ext cx="8428435"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爱尔兰人属于凯尔特人，是欧洲大陆第一代居民的子嗣，</a:t>
            </a:r>
            <a:r>
              <a:rPr lang="en-US" altLang="zh-CN" kern="100" dirty="0">
                <a:latin typeface="Times New Roman" panose="02020603050405020304"/>
                <a:ea typeface="楷体_GB2312"/>
                <a:cs typeface="Courier New" panose="02070309020205020404"/>
              </a:rPr>
              <a:t>1169</a:t>
            </a:r>
            <a:r>
              <a:rPr lang="zh-CN" altLang="zh-CN" kern="100" dirty="0">
                <a:latin typeface="Times New Roman" panose="02020603050405020304"/>
                <a:ea typeface="楷体_GB2312"/>
                <a:cs typeface="Times New Roman" panose="02020603050405020304"/>
              </a:rPr>
              <a:t>年开始遭到英格兰入侵，</a:t>
            </a:r>
            <a:r>
              <a:rPr lang="en-US" altLang="zh-CN" kern="100" dirty="0">
                <a:latin typeface="Times New Roman" panose="02020603050405020304"/>
                <a:ea typeface="楷体_GB2312"/>
                <a:cs typeface="Courier New" panose="02070309020205020404"/>
              </a:rPr>
              <a:t>1541</a:t>
            </a:r>
            <a:r>
              <a:rPr lang="zh-CN" altLang="zh-CN" kern="100" dirty="0">
                <a:latin typeface="Times New Roman" panose="02020603050405020304"/>
                <a:ea typeface="楷体_GB2312"/>
                <a:cs typeface="Times New Roman" panose="02020603050405020304"/>
              </a:rPr>
              <a:t>年起英王成为爱尔兰国王，</a:t>
            </a:r>
            <a:r>
              <a:rPr lang="en-US" altLang="zh-CN" kern="100" dirty="0">
                <a:latin typeface="Times New Roman" panose="02020603050405020304"/>
                <a:ea typeface="楷体_GB2312"/>
                <a:cs typeface="Courier New" panose="02070309020205020404"/>
              </a:rPr>
              <a:t>1916</a:t>
            </a:r>
            <a:r>
              <a:rPr lang="zh-CN" altLang="zh-CN" kern="100" dirty="0">
                <a:latin typeface="Times New Roman" panose="02020603050405020304"/>
                <a:ea typeface="楷体_GB2312"/>
                <a:cs typeface="Times New Roman" panose="02020603050405020304"/>
              </a:rPr>
              <a:t>年都柏林爆发了反抗大英帝国殖民统治的复活节起义，</a:t>
            </a:r>
            <a:r>
              <a:rPr lang="en-US" altLang="zh-CN" kern="100" dirty="0">
                <a:latin typeface="Times New Roman" panose="02020603050405020304"/>
                <a:ea typeface="楷体_GB2312"/>
                <a:cs typeface="Courier New" panose="02070309020205020404"/>
              </a:rPr>
              <a:t>1921</a:t>
            </a:r>
            <a:r>
              <a:rPr lang="zh-CN" altLang="zh-CN" kern="100" dirty="0">
                <a:latin typeface="Times New Roman" panose="02020603050405020304"/>
                <a:ea typeface="楷体_GB2312"/>
                <a:cs typeface="Times New Roman" panose="02020603050405020304"/>
              </a:rPr>
              <a:t>年</a:t>
            </a:r>
            <a:r>
              <a:rPr lang="en-US" altLang="zh-CN" kern="100" dirty="0">
                <a:latin typeface="Times New Roman" panose="02020603050405020304"/>
                <a:ea typeface="楷体_GB2312"/>
                <a:cs typeface="Courier New" panose="02070309020205020404"/>
              </a:rPr>
              <a:t>12</a:t>
            </a:r>
            <a:r>
              <a:rPr lang="zh-CN" altLang="zh-CN" kern="100" dirty="0">
                <a:latin typeface="Times New Roman" panose="02020603050405020304"/>
                <a:ea typeface="楷体_GB2312"/>
                <a:cs typeface="Times New Roman" panose="02020603050405020304"/>
              </a:rPr>
              <a:t>月</a:t>
            </a:r>
            <a:r>
              <a:rPr lang="en-US" altLang="zh-CN" kern="100" dirty="0">
                <a:latin typeface="Times New Roman" panose="02020603050405020304"/>
                <a:ea typeface="楷体_GB2312"/>
                <a:cs typeface="Courier New" panose="02070309020205020404"/>
              </a:rPr>
              <a:t>6</a:t>
            </a:r>
            <a:r>
              <a:rPr lang="zh-CN" altLang="zh-CN" kern="100" dirty="0">
                <a:latin typeface="Times New Roman" panose="02020603050405020304"/>
                <a:ea typeface="楷体_GB2312"/>
                <a:cs typeface="Times New Roman" panose="02020603050405020304"/>
              </a:rPr>
              <a:t>日，双方签订《英爱条约》，英被迫允许爱南部</a:t>
            </a:r>
            <a:r>
              <a:rPr lang="en-US" altLang="zh-CN" kern="100" dirty="0">
                <a:latin typeface="Times New Roman" panose="02020603050405020304"/>
                <a:ea typeface="楷体_GB2312"/>
                <a:cs typeface="Courier New" panose="02070309020205020404"/>
              </a:rPr>
              <a:t>26</a:t>
            </a:r>
            <a:r>
              <a:rPr lang="zh-CN" altLang="zh-CN" kern="100" dirty="0">
                <a:latin typeface="Times New Roman" panose="02020603050405020304"/>
                <a:ea typeface="楷体_GB2312"/>
                <a:cs typeface="Times New Roman" panose="02020603050405020304"/>
              </a:rPr>
              <a:t>郡成立爱尔兰自由邦，但北部</a:t>
            </a:r>
            <a:r>
              <a:rPr lang="en-US" altLang="zh-CN" kern="100" dirty="0">
                <a:latin typeface="Times New Roman" panose="02020603050405020304"/>
                <a:ea typeface="楷体_GB2312"/>
                <a:cs typeface="Courier New" panose="02070309020205020404"/>
              </a:rPr>
              <a:t>6</a:t>
            </a:r>
            <a:r>
              <a:rPr lang="zh-CN" altLang="zh-CN" kern="100" dirty="0">
                <a:latin typeface="Times New Roman" panose="02020603050405020304"/>
                <a:ea typeface="楷体_GB2312"/>
                <a:cs typeface="Times New Roman" panose="02020603050405020304"/>
              </a:rPr>
              <a:t>郡仍属英国，成为现在的北爱尔兰。</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1"/>
          <p:cNvSpPr>
            <a:spLocks noChangeArrowheads="1"/>
          </p:cNvSpPr>
          <p:nvPr/>
        </p:nvSpPr>
        <p:spPr bwMode="auto">
          <a:xfrm>
            <a:off x="251222" y="514351"/>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tabLst>
                <a:tab pos="2025015" algn="l"/>
              </a:tabLst>
              <a:defRPr/>
            </a:pPr>
            <a:r>
              <a:rPr lang="en-US" altLang="zh-CN" b="1" kern="100" dirty="0">
                <a:latin typeface="Times New Roman" panose="02020603050405020304"/>
              </a:rPr>
              <a:t>1.puzzle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迷；智力游戏；疑问</a:t>
            </a:r>
            <a:r>
              <a:rPr lang="en-US" altLang="zh-CN" b="1" i="1" kern="100" dirty="0" err="1">
                <a:latin typeface="Times New Roman" panose="02020603050405020304"/>
                <a:ea typeface="黑体" panose="02010609060101010101" charset="-122"/>
              </a:rPr>
              <a:t>vt</a:t>
            </a:r>
            <a:r>
              <a:rPr lang="en-US" altLang="zh-CN" b="1" kern="100" dirty="0" err="1">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迷惑；使困惑　</a:t>
            </a:r>
            <a:r>
              <a:rPr lang="en-US" altLang="zh-CN" b="1" kern="100" dirty="0">
                <a:latin typeface="Times New Roman" panose="02020603050405020304"/>
                <a:ea typeface="黑体" panose="02010609060101010101" charset="-122"/>
              </a:rPr>
              <a:t>puzzling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令人迷惑的　</a:t>
            </a:r>
            <a:r>
              <a:rPr lang="en-US" altLang="zh-CN" b="1" kern="100" dirty="0">
                <a:latin typeface="Times New Roman" panose="02020603050405020304"/>
                <a:ea typeface="黑体" panose="02010609060101010101" charset="-122"/>
              </a:rPr>
              <a:t>puzzled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困惑的</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3555" name="矩形 11"/>
          <p:cNvSpPr>
            <a:spLocks noChangeArrowheads="1"/>
          </p:cNvSpPr>
          <p:nvPr/>
        </p:nvSpPr>
        <p:spPr bwMode="auto">
          <a:xfrm>
            <a:off x="454819" y="1350169"/>
            <a:ext cx="84284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puzzle</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I’m </a:t>
            </a:r>
            <a:r>
              <a:rPr lang="en-US" altLang="zh-CN" b="1" kern="100" dirty="0">
                <a:latin typeface="Times New Roman" panose="02020603050405020304"/>
                <a:cs typeface="Courier New" panose="02070309020205020404"/>
              </a:rPr>
              <a:t>in a puzzle</a:t>
            </a:r>
            <a:r>
              <a:rPr lang="en-US" altLang="zh-CN" kern="100" dirty="0">
                <a:latin typeface="Times New Roman" panose="02020603050405020304"/>
                <a:cs typeface="Courier New" panose="02070309020205020404"/>
              </a:rPr>
              <a:t> as to how to get along with him.</a:t>
            </a:r>
            <a:r>
              <a:rPr lang="zh-CN" altLang="zh-CN" kern="100" dirty="0">
                <a:latin typeface="宋体" panose="02010600030101010101" pitchFamily="2" charset="-122"/>
                <a:cs typeface="Courier New" panose="02070309020205020404"/>
              </a:rPr>
              <a:t> </a:t>
            </a:r>
            <a:r>
              <a:rPr lang="zh-CN" altLang="zh-CN" kern="100" dirty="0">
                <a:latin typeface="Times New Roman" panose="02020603050405020304"/>
                <a:cs typeface="Times New Roman" panose="02020603050405020304"/>
              </a:rPr>
              <a:t>对于如何和他相处我感到困惑。</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Where the missing plane has gone still remains </a:t>
            </a:r>
            <a:r>
              <a:rPr lang="en-US" altLang="zh-CN" b="1" kern="100" dirty="0">
                <a:latin typeface="Times New Roman" panose="02020603050405020304"/>
                <a:cs typeface="Courier New" panose="02070309020205020404"/>
              </a:rPr>
              <a:t>a puzzle to</a:t>
            </a:r>
            <a:r>
              <a:rPr lang="en-US" altLang="zh-CN" kern="100" dirty="0">
                <a:latin typeface="Times New Roman" panose="02020603050405020304"/>
                <a:cs typeface="Courier New" panose="02070309020205020404"/>
              </a:rPr>
              <a:t> us.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失联飞机去了哪儿对我们来说仍是个谜。</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These scientists have been </a:t>
            </a:r>
            <a:r>
              <a:rPr lang="en-US" altLang="zh-CN" b="1" kern="100" dirty="0">
                <a:latin typeface="Times New Roman" panose="02020603050405020304"/>
                <a:cs typeface="Courier New" panose="02070309020205020404"/>
              </a:rPr>
              <a:t>puzzling about/over</a:t>
            </a:r>
            <a:r>
              <a:rPr lang="en-US" altLang="zh-CN" kern="100" dirty="0">
                <a:latin typeface="Times New Roman" panose="02020603050405020304"/>
                <a:cs typeface="Courier New" panose="02070309020205020404"/>
              </a:rPr>
              <a:t> how to solve the environmental problem.</a:t>
            </a:r>
            <a:r>
              <a:rPr lang="zh-CN" altLang="zh-CN" kern="100" dirty="0">
                <a:latin typeface="Times New Roman" panose="02020603050405020304"/>
                <a:cs typeface="Times New Roman" panose="02020603050405020304"/>
              </a:rPr>
              <a:t>如何解决这个环境问题科学家们一直苦思。</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student </a:t>
            </a:r>
            <a:r>
              <a:rPr lang="en-US" altLang="zh-CN" b="1" kern="100" dirty="0">
                <a:latin typeface="Times New Roman" panose="02020603050405020304"/>
                <a:cs typeface="Courier New" panose="02070309020205020404"/>
              </a:rPr>
              <a:t>was puzzled about</a:t>
            </a:r>
            <a:r>
              <a:rPr lang="en-US" altLang="zh-CN" kern="100" dirty="0">
                <a:latin typeface="Times New Roman" panose="02020603050405020304"/>
                <a:cs typeface="Courier New" panose="02070309020205020404"/>
              </a:rPr>
              <a:t> what to do next.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这个学生对下一步做什么感到迷惑。</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矩形 11"/>
          <p:cNvSpPr>
            <a:spLocks noChangeArrowheads="1"/>
          </p:cNvSpPr>
          <p:nvPr/>
        </p:nvSpPr>
        <p:spPr bwMode="auto">
          <a:xfrm>
            <a:off x="45481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　感到困惑；不知如何是好</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 a puzzle ____________ sb...  </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对某人来说仍是个谜</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puzzle ____________  </a:t>
            </a:r>
            <a:r>
              <a:rPr lang="zh-CN" altLang="zh-CN" kern="100" dirty="0">
                <a:latin typeface="Times New Roman" panose="02020603050405020304"/>
                <a:cs typeface="Times New Roman" panose="02020603050405020304"/>
              </a:rPr>
              <a:t>冥思苦想；苦苦思索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be puzzled ____________  </a:t>
            </a:r>
            <a:r>
              <a:rPr lang="zh-CN" altLang="zh-CN" kern="100" dirty="0">
                <a:latin typeface="Times New Roman" panose="02020603050405020304"/>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迷惑不解</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897732" y="1577579"/>
            <a:ext cx="11387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a puzzle</a:t>
            </a:r>
            <a:endParaRPr lang="zh-CN" altLang="en-US" dirty="0"/>
          </a:p>
        </p:txBody>
      </p:sp>
      <p:sp>
        <p:nvSpPr>
          <p:cNvPr id="4" name="矩形 3"/>
          <p:cNvSpPr/>
          <p:nvPr/>
        </p:nvSpPr>
        <p:spPr>
          <a:xfrm>
            <a:off x="2459831" y="1985963"/>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5" name="矩形 4"/>
          <p:cNvSpPr/>
          <p:nvPr/>
        </p:nvSpPr>
        <p:spPr>
          <a:xfrm>
            <a:off x="1545431" y="2387204"/>
            <a:ext cx="11259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about/over</a:t>
            </a:r>
            <a:endParaRPr lang="zh-CN" altLang="en-US" dirty="0"/>
          </a:p>
        </p:txBody>
      </p:sp>
      <p:sp>
        <p:nvSpPr>
          <p:cNvPr id="6" name="矩形 5"/>
          <p:cNvSpPr/>
          <p:nvPr/>
        </p:nvSpPr>
        <p:spPr>
          <a:xfrm>
            <a:off x="2084785" y="2819401"/>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about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1"/>
          <p:cNvSpPr>
            <a:spLocks noChangeArrowheads="1"/>
          </p:cNvSpPr>
          <p:nvPr/>
        </p:nvSpPr>
        <p:spPr bwMode="auto">
          <a:xfrm>
            <a:off x="355997" y="57388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一言串记</a:t>
            </a:r>
            <a:r>
              <a:rPr lang="en-US" altLang="zh-CN" kern="100" dirty="0">
                <a:latin typeface="Times New Roman" panose="02020603050405020304"/>
                <a:ea typeface="黑体" panose="02010609060101010101" charset="-12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3010" name="矩形 11"/>
          <p:cNvSpPr>
            <a:spLocks noChangeArrowheads="1"/>
          </p:cNvSpPr>
          <p:nvPr/>
        </p:nvSpPr>
        <p:spPr bwMode="auto">
          <a:xfrm>
            <a:off x="359569" y="1006079"/>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Times New Roman" panose="02020603050405020304" pitchFamily="18" charset="0"/>
                <a:ea typeface="楷体_GB2312"/>
                <a:cs typeface="楷体_GB2312"/>
              </a:rPr>
              <a:t>The </a:t>
            </a:r>
            <a:r>
              <a:rPr lang="en-US" altLang="zh-CN" b="1" dirty="0">
                <a:latin typeface="Times New Roman" panose="02020603050405020304" pitchFamily="18" charset="0"/>
                <a:ea typeface="楷体_GB2312"/>
                <a:cs typeface="楷体_GB2312"/>
              </a:rPr>
              <a:t>puzzled</a:t>
            </a:r>
            <a:r>
              <a:rPr lang="en-US" altLang="zh-CN" dirty="0">
                <a:latin typeface="Times New Roman" panose="02020603050405020304" pitchFamily="18" charset="0"/>
                <a:ea typeface="楷体_GB2312"/>
                <a:cs typeface="楷体_GB2312"/>
              </a:rPr>
              <a:t> look on her face suggested she </a:t>
            </a:r>
            <a:r>
              <a:rPr lang="en-US" altLang="zh-CN" b="1" dirty="0">
                <a:latin typeface="Times New Roman" panose="02020603050405020304" pitchFamily="18" charset="0"/>
                <a:ea typeface="楷体_GB2312"/>
                <a:cs typeface="楷体_GB2312"/>
              </a:rPr>
              <a:t>was puzzling over</a:t>
            </a:r>
            <a:r>
              <a:rPr lang="en-US" altLang="zh-CN" dirty="0">
                <a:latin typeface="Times New Roman" panose="02020603050405020304" pitchFamily="18" charset="0"/>
                <a:ea typeface="楷体_GB2312"/>
                <a:cs typeface="楷体_GB2312"/>
              </a:rPr>
              <a:t> the </a:t>
            </a:r>
            <a:r>
              <a:rPr lang="en-US" altLang="zh-CN" b="1" dirty="0">
                <a:latin typeface="Times New Roman" panose="02020603050405020304" pitchFamily="18" charset="0"/>
                <a:ea typeface="楷体_GB2312"/>
                <a:cs typeface="楷体_GB2312"/>
              </a:rPr>
              <a:t>puzzling</a:t>
            </a:r>
            <a:r>
              <a:rPr lang="en-US" altLang="zh-CN" dirty="0">
                <a:latin typeface="Times New Roman" panose="02020603050405020304" pitchFamily="18" charset="0"/>
                <a:ea typeface="楷体_GB2312"/>
                <a:cs typeface="楷体_GB2312"/>
              </a:rPr>
              <a:t> math problem.</a:t>
            </a:r>
            <a:endParaRPr lang="zh-CN" altLang="zh-CN" dirty="0">
              <a:latin typeface="宋体" panose="02010600030101010101" pitchFamily="2" charset="-122"/>
              <a:ea typeface="楷体_GB2312"/>
              <a:cs typeface="楷体_GB2312"/>
            </a:endParaRPr>
          </a:p>
          <a:p>
            <a:pPr algn="just">
              <a:lnSpc>
                <a:spcPct val="150000"/>
              </a:lnSpc>
            </a:pPr>
            <a:r>
              <a:rPr lang="zh-CN" altLang="zh-CN" dirty="0">
                <a:latin typeface="Times New Roman" panose="02020603050405020304" pitchFamily="18" charset="0"/>
                <a:ea typeface="楷体_GB2312"/>
                <a:cs typeface="楷体_GB2312"/>
              </a:rPr>
              <a:t>她困惑的表情暗示了她正在思考那个令人困惑的数学问题。</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巩固内化</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补全句子</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ea typeface="楷体_GB2312"/>
                <a:cs typeface="楷体_GB2312"/>
              </a:rPr>
              <a:t>①</a:t>
            </a:r>
            <a:r>
              <a:rPr lang="en-US" altLang="zh-CN" dirty="0">
                <a:latin typeface="Times New Roman" panose="02020603050405020304" pitchFamily="18" charset="0"/>
                <a:ea typeface="楷体_GB2312"/>
                <a:cs typeface="楷体_GB2312"/>
              </a:rPr>
              <a:t>Their reason for doing it ________________________________.</a:t>
            </a:r>
          </a:p>
          <a:p>
            <a:pPr algn="just">
              <a:lnSpc>
                <a:spcPct val="150000"/>
              </a:lnSpc>
            </a:pPr>
            <a:r>
              <a:rPr lang="zh-CN" altLang="zh-CN" dirty="0">
                <a:latin typeface="Times New Roman" panose="02020603050405020304" pitchFamily="18" charset="0"/>
                <a:ea typeface="楷体_GB2312"/>
                <a:cs typeface="楷体_GB2312"/>
              </a:rPr>
              <a:t>他们为什么干那件事对我来说仍然是个谜。</a:t>
            </a:r>
            <a:endParaRPr lang="zh-CN" altLang="zh-CN" dirty="0">
              <a:latin typeface="宋体" panose="02010600030101010101" pitchFamily="2" charset="-122"/>
            </a:endParaRPr>
          </a:p>
          <a:p>
            <a:pPr algn="just">
              <a:lnSpc>
                <a:spcPct val="150000"/>
              </a:lnSpc>
            </a:pPr>
            <a:r>
              <a:rPr lang="zh-CN" altLang="zh-CN" dirty="0">
                <a:latin typeface="宋体" panose="02010600030101010101" pitchFamily="2" charset="-122"/>
                <a:ea typeface="楷体_GB2312"/>
                <a:cs typeface="楷体_GB2312"/>
              </a:rPr>
              <a:t>②</a:t>
            </a:r>
            <a:r>
              <a:rPr lang="en-US" altLang="zh-CN" dirty="0">
                <a:latin typeface="Times New Roman" panose="02020603050405020304" pitchFamily="18" charset="0"/>
                <a:ea typeface="楷体_GB2312"/>
                <a:cs typeface="楷体_GB2312"/>
              </a:rPr>
              <a:t>______________________________ was why they didn</a:t>
            </a:r>
            <a:r>
              <a:rPr lang="en-US" altLang="zh-CN" dirty="0">
                <a:latin typeface="Times New Roman" panose="02020603050405020304" pitchFamily="18" charset="0"/>
              </a:rPr>
              <a:t>’</a:t>
            </a:r>
            <a:r>
              <a:rPr lang="en-US" altLang="zh-CN" dirty="0">
                <a:latin typeface="Times New Roman" panose="02020603050405020304" pitchFamily="18" charset="0"/>
                <a:ea typeface="楷体_GB2312"/>
                <a:cs typeface="楷体_GB2312"/>
              </a:rPr>
              <a:t>t take his advice.</a:t>
            </a:r>
            <a:endParaRPr lang="zh-CN" altLang="zh-CN" dirty="0">
              <a:latin typeface="宋体" panose="02010600030101010101" pitchFamily="2" charset="-122"/>
            </a:endParaRPr>
          </a:p>
          <a:p>
            <a:pPr algn="just">
              <a:lnSpc>
                <a:spcPct val="150000"/>
              </a:lnSpc>
            </a:pPr>
            <a:r>
              <a:rPr lang="zh-CN" altLang="zh-CN" dirty="0">
                <a:latin typeface="Times New Roman" panose="02020603050405020304" pitchFamily="18" charset="0"/>
                <a:ea typeface="楷体_GB2312"/>
                <a:cs typeface="楷体_GB2312"/>
              </a:rPr>
              <a:t>最让我困惑的是他们为何不接受他的忠告。</a:t>
            </a:r>
            <a:endParaRPr lang="zh-CN" altLang="zh-CN" dirty="0">
              <a:latin typeface="宋体" panose="02010600030101010101" pitchFamily="2" charset="-122"/>
              <a:cs typeface="Courier New" panose="02070309020205020404" pitchFamily="49" charset="0"/>
            </a:endParaRPr>
          </a:p>
        </p:txBody>
      </p:sp>
      <p:sp>
        <p:nvSpPr>
          <p:cNvPr id="4" name="矩形 3"/>
          <p:cNvSpPr/>
          <p:nvPr/>
        </p:nvSpPr>
        <p:spPr>
          <a:xfrm>
            <a:off x="3562350" y="2680098"/>
            <a:ext cx="209416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still a puzzle to me</a:t>
            </a:r>
            <a:endParaRPr lang="zh-CN" altLang="en-US" dirty="0"/>
          </a:p>
        </p:txBody>
      </p:sp>
      <p:sp>
        <p:nvSpPr>
          <p:cNvPr id="5" name="矩形 4"/>
          <p:cNvSpPr/>
          <p:nvPr/>
        </p:nvSpPr>
        <p:spPr>
          <a:xfrm>
            <a:off x="1277541" y="3521869"/>
            <a:ext cx="226087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 puzzled me most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2.break away </a:t>
            </a:r>
            <a:r>
              <a:rPr lang="en-US" altLang="zh-CN" kern="100" dirty="0">
                <a:latin typeface="Times New Roman" panose="02020603050405020304"/>
              </a:rPr>
              <a:t>(</a:t>
            </a:r>
            <a:r>
              <a:rPr lang="en-US" altLang="zh-CN" b="1" kern="100" dirty="0">
                <a:latin typeface="Times New Roman" panose="02020603050405020304"/>
              </a:rPr>
              <a:t>from </a:t>
            </a:r>
            <a:r>
              <a:rPr lang="en-US" altLang="zh-CN" b="1" kern="100" dirty="0" err="1">
                <a:latin typeface="Times New Roman" panose="02020603050405020304"/>
              </a:rPr>
              <a:t>sb</a:t>
            </a:r>
            <a:r>
              <a:rPr lang="en-US" altLang="zh-CN" b="1" kern="100" dirty="0">
                <a:latin typeface="Times New Roman" panose="02020603050405020304"/>
              </a:rPr>
              <a:t>/</a:t>
            </a:r>
            <a:r>
              <a:rPr lang="en-US" altLang="zh-CN" b="1" kern="100" dirty="0" err="1">
                <a:latin typeface="Times New Roman" panose="02020603050405020304"/>
              </a:rPr>
              <a:t>sth</a:t>
            </a:r>
            <a:r>
              <a:rPr lang="en-US" altLang="zh-CN" kern="100" dirty="0">
                <a:latin typeface="Times New Roman" panose="02020603050405020304"/>
              </a:rPr>
              <a:t>)</a:t>
            </a:r>
            <a:r>
              <a:rPr lang="en-US" altLang="zh-CN" kern="100" dirty="0">
                <a:latin typeface="Times New Roman" panose="02020603050405020304"/>
                <a:ea typeface="黑体" panose="02010609060101010101" charset="-122"/>
              </a:rPr>
              <a:t>  </a:t>
            </a:r>
            <a:r>
              <a:rPr lang="zh-CN" altLang="zh-CN" kern="100" dirty="0">
                <a:latin typeface="Times New Roman" panose="02020603050405020304"/>
                <a:ea typeface="黑体" panose="02010609060101010101" charset="-122"/>
                <a:cs typeface="Times New Roman" panose="02020603050405020304"/>
              </a:rPr>
              <a:t>脱离；背叛；逃脱</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5058" name="矩形 11"/>
          <p:cNvSpPr>
            <a:spLocks noChangeArrowheads="1"/>
          </p:cNvSpPr>
          <p:nvPr/>
        </p:nvSpPr>
        <p:spPr bwMode="auto">
          <a:xfrm>
            <a:off x="454819" y="1113235"/>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宋体" panose="02010600030101010101" pitchFamily="2" charset="-122"/>
              </a:rPr>
              <a:t>①</a:t>
            </a:r>
            <a:r>
              <a:rPr lang="en-US" altLang="zh-CN" dirty="0">
                <a:latin typeface="Times New Roman" panose="02020603050405020304" pitchFamily="18" charset="0"/>
              </a:rPr>
              <a:t>The boy was so angry that he </a:t>
            </a:r>
            <a:r>
              <a:rPr lang="en-US" altLang="zh-CN" b="1" dirty="0">
                <a:latin typeface="Times New Roman" panose="02020603050405020304" pitchFamily="18" charset="0"/>
              </a:rPr>
              <a:t>broke away from</a:t>
            </a:r>
            <a:r>
              <a:rPr lang="en-US" altLang="zh-CN" dirty="0">
                <a:latin typeface="Times New Roman" panose="02020603050405020304" pitchFamily="18" charset="0"/>
              </a:rPr>
              <a:t> his mother and ran away.</a:t>
            </a:r>
            <a:endParaRPr lang="zh-CN" altLang="zh-CN" dirty="0">
              <a:latin typeface="宋体" panose="02010600030101010101" pitchFamily="2" charset="-122"/>
            </a:endParaRPr>
          </a:p>
          <a:p>
            <a:pPr algn="just">
              <a:lnSpc>
                <a:spcPct val="150000"/>
              </a:lnSpc>
            </a:pPr>
            <a:r>
              <a:rPr lang="zh-CN" altLang="zh-CN" dirty="0">
                <a:latin typeface="Times New Roman" panose="02020603050405020304" pitchFamily="18" charset="0"/>
              </a:rPr>
              <a:t>这个男孩如此生气以至于他挣脱开母亲跑开了。</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短语记牢</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楷体_GB2312"/>
                <a:cs typeface="楷体_GB2312"/>
              </a:rPr>
              <a:t>　记牢下列短语</a:t>
            </a:r>
            <a:endParaRPr lang="zh-CN" altLang="zh-CN" dirty="0">
              <a:latin typeface="宋体" panose="02010600030101010101" pitchFamily="2" charset="-122"/>
              <a:ea typeface="楷体_GB2312"/>
              <a:cs typeface="楷体_GB2312"/>
            </a:endParaRPr>
          </a:p>
          <a:p>
            <a:pPr algn="just">
              <a:lnSpc>
                <a:spcPct val="150000"/>
              </a:lnSpc>
            </a:pPr>
            <a:r>
              <a:rPr lang="en-US" altLang="zh-CN" dirty="0">
                <a:latin typeface="Times New Roman" panose="02020603050405020304" pitchFamily="18" charset="0"/>
                <a:ea typeface="楷体_GB2312"/>
                <a:cs typeface="楷体_GB2312"/>
              </a:rPr>
              <a:t>break down  </a:t>
            </a:r>
            <a:r>
              <a:rPr lang="zh-CN" altLang="zh-CN" dirty="0">
                <a:latin typeface="Times New Roman" panose="02020603050405020304" pitchFamily="18" charset="0"/>
                <a:ea typeface="楷体_GB2312"/>
                <a:cs typeface="楷体_GB2312"/>
              </a:rPr>
              <a:t>损坏；发生故障；衰弱</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break in  </a:t>
            </a:r>
            <a:r>
              <a:rPr lang="zh-CN" altLang="zh-CN" dirty="0">
                <a:latin typeface="Times New Roman" panose="02020603050405020304" pitchFamily="18" charset="0"/>
                <a:ea typeface="楷体_GB2312"/>
                <a:cs typeface="楷体_GB2312"/>
              </a:rPr>
              <a:t>打断；插嘴说；闯入</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break into  </a:t>
            </a:r>
            <a:r>
              <a:rPr lang="zh-CN" altLang="zh-CN" dirty="0">
                <a:latin typeface="Times New Roman" panose="02020603050405020304" pitchFamily="18" charset="0"/>
                <a:ea typeface="楷体_GB2312"/>
                <a:cs typeface="楷体_GB2312"/>
              </a:rPr>
              <a:t>闯入</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楷体_GB2312"/>
                <a:cs typeface="楷体_GB2312"/>
              </a:rPr>
              <a:t>；爆发</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break out   (</a:t>
            </a:r>
            <a:r>
              <a:rPr lang="zh-CN" altLang="zh-CN" dirty="0">
                <a:latin typeface="Times New Roman" panose="02020603050405020304" pitchFamily="18" charset="0"/>
                <a:ea typeface="楷体_GB2312"/>
                <a:cs typeface="楷体_GB2312"/>
              </a:rPr>
              <a:t>战争</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爆发；</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火灾</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突然发生</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break up  </a:t>
            </a:r>
            <a:r>
              <a:rPr lang="zh-CN" altLang="zh-CN" dirty="0">
                <a:latin typeface="Times New Roman" panose="02020603050405020304" pitchFamily="18" charset="0"/>
                <a:ea typeface="楷体_GB2312"/>
                <a:cs typeface="楷体_GB2312"/>
              </a:rPr>
              <a:t>分解；解散；破裂</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矩形 11"/>
          <p:cNvSpPr>
            <a:spLocks noChangeArrowheads="1"/>
          </p:cNvSpPr>
          <p:nvPr/>
        </p:nvSpPr>
        <p:spPr bwMode="auto">
          <a:xfrm>
            <a:off x="355997" y="1883569"/>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Ⅰ</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单词语境记忆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根据英汉提示写出单词的适当形式</a:t>
            </a:r>
            <a:endParaRPr lang="zh-CN" altLang="zh-CN" kern="100" dirty="0">
              <a:latin typeface="宋体" panose="02010600030101010101" pitchFamily="2" charset="-122"/>
              <a:cs typeface="Courier New" panose="02070309020205020404"/>
            </a:endParaRPr>
          </a:p>
        </p:txBody>
      </p:sp>
      <p:pic>
        <p:nvPicPr>
          <p:cNvPr id="10243" name="Picture 6" descr="课时基础过关"/>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92894" y="843542"/>
            <a:ext cx="859988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409575" y="2315767"/>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1.If you wish for any further explanation, you had better apply in person to the ____________ (</a:t>
            </a:r>
            <a:r>
              <a:rPr lang="zh-CN" altLang="zh-CN" kern="100" dirty="0">
                <a:latin typeface="Times New Roman" panose="02020603050405020304"/>
                <a:cs typeface="Times New Roman" panose="02020603050405020304"/>
              </a:rPr>
              <a:t>首领</a:t>
            </a:r>
            <a:r>
              <a:rPr lang="en-US" altLang="zh-CN" kern="100" dirty="0">
                <a:latin typeface="Times New Roman" panose="02020603050405020304"/>
                <a:cs typeface="Courier New" panose="02070309020205020404"/>
              </a:rPr>
              <a:t>) of police.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2.Is there life on Mars? It is still a ____________ (</a:t>
            </a:r>
            <a:r>
              <a:rPr lang="zh-CN" altLang="zh-CN" kern="100" dirty="0">
                <a:latin typeface="Times New Roman" panose="02020603050405020304"/>
                <a:cs typeface="Times New Roman" panose="02020603050405020304"/>
              </a:rPr>
              <a:t>迷</a:t>
            </a:r>
            <a:r>
              <a:rPr lang="en-US" altLang="zh-CN" kern="100" dirty="0">
                <a:latin typeface="Times New Roman" panose="02020603050405020304"/>
                <a:cs typeface="Courier New" panose="02070309020205020404"/>
              </a:rPr>
              <a:t>) to us.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3.We paid a visit to the ____________ (</a:t>
            </a:r>
            <a:r>
              <a:rPr lang="zh-CN" altLang="zh-CN" kern="100" dirty="0">
                <a:latin typeface="Times New Roman" panose="02020603050405020304"/>
                <a:cs typeface="Times New Roman" panose="02020603050405020304"/>
              </a:rPr>
              <a:t>附近的</a:t>
            </a:r>
            <a:r>
              <a:rPr lang="en-US" altLang="zh-CN" kern="100" dirty="0">
                <a:latin typeface="Times New Roman" panose="02020603050405020304"/>
                <a:cs typeface="Courier New" panose="02070309020205020404"/>
              </a:rPr>
              <a:t>) nursing home last Saturday for the Double Ninth Festival.</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1062038" y="2765823"/>
            <a:ext cx="60016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chief</a:t>
            </a:r>
            <a:endParaRPr lang="zh-CN" altLang="en-US" dirty="0"/>
          </a:p>
        </p:txBody>
      </p:sp>
      <p:sp>
        <p:nvSpPr>
          <p:cNvPr id="8" name="矩形 7"/>
          <p:cNvSpPr/>
          <p:nvPr/>
        </p:nvSpPr>
        <p:spPr>
          <a:xfrm>
            <a:off x="3970735" y="3165873"/>
            <a:ext cx="74122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puzzle</a:t>
            </a:r>
            <a:endParaRPr lang="zh-CN" altLang="en-US" dirty="0"/>
          </a:p>
        </p:txBody>
      </p:sp>
      <p:sp>
        <p:nvSpPr>
          <p:cNvPr id="9" name="矩形 8"/>
          <p:cNvSpPr/>
          <p:nvPr/>
        </p:nvSpPr>
        <p:spPr>
          <a:xfrm>
            <a:off x="3180160" y="3594498"/>
            <a:ext cx="759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nearby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矩形 11"/>
          <p:cNvSpPr>
            <a:spLocks noChangeArrowheads="1"/>
          </p:cNvSpPr>
          <p:nvPr/>
        </p:nvSpPr>
        <p:spPr bwMode="auto">
          <a:xfrm>
            <a:off x="35956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No sooner had he stepped on the stage than the audience </a:t>
            </a:r>
            <a:r>
              <a:rPr lang="en-US" altLang="zh-CN" b="1" kern="100" dirty="0">
                <a:latin typeface="Times New Roman" panose="02020603050405020304"/>
                <a:cs typeface="Courier New" panose="02070309020205020404"/>
              </a:rPr>
              <a:t>broke into</a:t>
            </a:r>
            <a:r>
              <a:rPr lang="en-US" altLang="zh-CN" kern="100" dirty="0">
                <a:latin typeface="Times New Roman" panose="02020603050405020304"/>
                <a:cs typeface="Courier New" panose="02070309020205020404"/>
              </a:rPr>
              <a:t> thunderous applause.</a:t>
            </a:r>
            <a:r>
              <a:rPr lang="zh-CN" altLang="zh-CN" kern="100" dirty="0">
                <a:latin typeface="Times New Roman" panose="02020603050405020304"/>
                <a:cs typeface="Times New Roman" panose="02020603050405020304"/>
              </a:rPr>
              <a:t>他一走上舞台，观众就爆发出雷鸣般的掌声。</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When the news came that the war </a:t>
            </a:r>
            <a:r>
              <a:rPr lang="en-US" altLang="zh-CN" b="1" kern="100" dirty="0">
                <a:latin typeface="Times New Roman" panose="02020603050405020304"/>
                <a:cs typeface="Courier New" panose="02070309020205020404"/>
              </a:rPr>
              <a:t>broke out, </a:t>
            </a:r>
            <a:r>
              <a:rPr lang="en-US" altLang="zh-CN" kern="100" dirty="0">
                <a:latin typeface="Times New Roman" panose="02020603050405020304"/>
                <a:cs typeface="Courier New" panose="02070309020205020404"/>
              </a:rPr>
              <a:t>he decided to serve in the army.</a:t>
            </a:r>
          </a:p>
          <a:p>
            <a:pPr algn="just">
              <a:lnSpc>
                <a:spcPct val="150000"/>
              </a:lnSpc>
              <a:spcAft>
                <a:spcPts val="0"/>
              </a:spcAft>
              <a:defRPr/>
            </a:pPr>
            <a:r>
              <a:rPr lang="zh-CN" altLang="zh-CN" kern="100" dirty="0">
                <a:latin typeface="Times New Roman" panose="02020603050405020304"/>
                <a:cs typeface="Times New Roman" panose="02020603050405020304"/>
              </a:rPr>
              <a:t>当战争已爆发的消息传来时，他决定到军队中服役。</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1"/>
          <p:cNvSpPr>
            <a:spLocks noChangeArrowheads="1"/>
          </p:cNvSpPr>
          <p:nvPr/>
        </p:nvSpPr>
        <p:spPr bwMode="auto">
          <a:xfrm>
            <a:off x="355997"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介、副词填空</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8675" name="矩形 11"/>
          <p:cNvSpPr>
            <a:spLocks noChangeArrowheads="1"/>
          </p:cNvSpPr>
          <p:nvPr/>
        </p:nvSpPr>
        <p:spPr bwMode="auto">
          <a:xfrm>
            <a:off x="35956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Modern music like jazz has broken away ____________ the old traditional rules.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elevators in that building are always breaking 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which makes the residents quite annoyed.</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Two friends have an argument that breaks ____________ their friendship forever.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boy broke ____________ the room, which surprised everyone.</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 name="矩形 3"/>
          <p:cNvSpPr/>
          <p:nvPr/>
        </p:nvSpPr>
        <p:spPr>
          <a:xfrm>
            <a:off x="4849416" y="1144192"/>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
        <p:nvSpPr>
          <p:cNvPr id="5" name="矩形 4"/>
          <p:cNvSpPr/>
          <p:nvPr/>
        </p:nvSpPr>
        <p:spPr>
          <a:xfrm>
            <a:off x="5863829" y="1577579"/>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down</a:t>
            </a:r>
            <a:endParaRPr lang="zh-CN" altLang="en-US" dirty="0"/>
          </a:p>
        </p:txBody>
      </p:sp>
      <p:sp>
        <p:nvSpPr>
          <p:cNvPr id="6" name="矩形 5"/>
          <p:cNvSpPr/>
          <p:nvPr/>
        </p:nvSpPr>
        <p:spPr>
          <a:xfrm>
            <a:off x="5067301" y="2363392"/>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a:t>
            </a:r>
            <a:endParaRPr lang="zh-CN" altLang="en-US" dirty="0"/>
          </a:p>
        </p:txBody>
      </p:sp>
      <p:sp>
        <p:nvSpPr>
          <p:cNvPr id="7" name="矩形 6"/>
          <p:cNvSpPr/>
          <p:nvPr/>
        </p:nvSpPr>
        <p:spPr>
          <a:xfrm>
            <a:off x="2465785" y="2789635"/>
            <a:ext cx="4929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1"/>
          <p:cNvSpPr>
            <a:spLocks noChangeArrowheads="1"/>
          </p:cNvSpPr>
          <p:nvPr/>
        </p:nvSpPr>
        <p:spPr bwMode="auto">
          <a:xfrm>
            <a:off x="251222" y="507207"/>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b="1" kern="100" dirty="0">
                <a:latin typeface="Times New Roman" panose="02020603050405020304"/>
                <a:cs typeface="Courier New" panose="02070309020205020404"/>
              </a:rPr>
              <a:t>3.Getting to know a little bit about British history</a:t>
            </a:r>
            <a:r>
              <a:rPr lang="en-US" altLang="zh-CN" kern="100" dirty="0">
                <a:latin typeface="Times New Roman" panose="02020603050405020304"/>
                <a:cs typeface="Courier New" panose="02070309020205020404"/>
              </a:rPr>
              <a:t> will help you solve this puzzle.</a:t>
            </a:r>
            <a:endParaRPr lang="zh-CN" altLang="zh-CN" kern="100" dirty="0">
              <a:latin typeface="宋体" panose="02010600030101010101" pitchFamily="2" charset="-122"/>
              <a:cs typeface="Courier New" panose="02070309020205020404"/>
            </a:endParaRPr>
          </a:p>
          <a:p>
            <a:pPr marL="189230" indent="-189230" algn="just">
              <a:lnSpc>
                <a:spcPct val="150000"/>
              </a:lnSpc>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了解一点英国历史将帮助你解决这个难题。</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51202" name="矩形 11"/>
          <p:cNvSpPr>
            <a:spLocks noChangeArrowheads="1"/>
          </p:cNvSpPr>
          <p:nvPr/>
        </p:nvSpPr>
        <p:spPr bwMode="auto">
          <a:xfrm>
            <a:off x="454819" y="1329929"/>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charset="-122"/>
              </a:rPr>
              <a:t>【句式解读】　</a:t>
            </a:r>
            <a:r>
              <a:rPr lang="zh-CN" altLang="zh-CN" dirty="0">
                <a:latin typeface="Times New Roman" panose="02020603050405020304" pitchFamily="18" charset="0"/>
              </a:rPr>
              <a:t>动名词短语</a:t>
            </a:r>
            <a:r>
              <a:rPr lang="en-US" altLang="zh-CN" b="1" dirty="0">
                <a:latin typeface="Times New Roman" panose="02020603050405020304" pitchFamily="18" charset="0"/>
                <a:ea typeface="黑体" panose="02010609060101010101" charset="-122"/>
              </a:rPr>
              <a:t>Getting to know a little bit about British history</a:t>
            </a:r>
            <a:r>
              <a:rPr lang="zh-CN" altLang="zh-CN" dirty="0">
                <a:latin typeface="Times New Roman" panose="02020603050405020304" pitchFamily="18" charset="0"/>
              </a:rPr>
              <a:t>在句中作主语</a:t>
            </a:r>
            <a:r>
              <a:rPr lang="zh-CN"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algn="just">
              <a:lnSpc>
                <a:spcPct val="150000"/>
              </a:lnSpc>
            </a:pPr>
            <a:r>
              <a:rPr lang="zh-CN" altLang="zh-CN" dirty="0">
                <a:latin typeface="Times New Roman" panose="02020603050405020304" pitchFamily="18" charset="0"/>
                <a:ea typeface="黑体" panose="02010609060101010101" charset="-122"/>
              </a:rPr>
              <a:t>【用法总结】</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rPr>
              <a:t>(1)</a:t>
            </a:r>
            <a:r>
              <a:rPr lang="zh-CN" altLang="zh-CN" dirty="0">
                <a:latin typeface="Times New Roman" panose="02020603050405020304" pitchFamily="18" charset="0"/>
              </a:rPr>
              <a:t>动名词作主语往往表示经常性、习惯性的动作。</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rPr>
              <a:t>①</a:t>
            </a:r>
            <a:r>
              <a:rPr lang="en-US" altLang="zh-CN" b="1" dirty="0">
                <a:latin typeface="Times New Roman" panose="02020603050405020304" pitchFamily="18" charset="0"/>
              </a:rPr>
              <a:t>Seeing</a:t>
            </a:r>
            <a:r>
              <a:rPr lang="en-US" altLang="zh-CN" dirty="0">
                <a:latin typeface="Times New Roman" panose="02020603050405020304" pitchFamily="18" charset="0"/>
              </a:rPr>
              <a:t> is believing.</a:t>
            </a:r>
            <a:r>
              <a:rPr lang="zh-CN" altLang="zh-CN" dirty="0">
                <a:latin typeface="Times New Roman" panose="02020603050405020304" pitchFamily="18" charset="0"/>
              </a:rPr>
              <a:t>眼见为实。</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rPr>
              <a:t>(2)</a:t>
            </a:r>
            <a:r>
              <a:rPr lang="zh-CN" altLang="zh-CN" dirty="0">
                <a:latin typeface="Times New Roman" panose="02020603050405020304" pitchFamily="18" charset="0"/>
              </a:rPr>
              <a:t>动名词作主语时谓语动词常常使用第三人称单数。</a:t>
            </a:r>
            <a:endParaRPr lang="zh-CN" altLang="zh-CN" dirty="0">
              <a:latin typeface="宋体" panose="02010600030101010101" pitchFamily="2" charset="-122"/>
            </a:endParaRPr>
          </a:p>
          <a:p>
            <a:pPr algn="just">
              <a:lnSpc>
                <a:spcPct val="150000"/>
              </a:lnSpc>
            </a:pPr>
            <a:r>
              <a:rPr lang="en-US" altLang="zh-CN" dirty="0">
                <a:latin typeface="宋体" panose="02010600030101010101" pitchFamily="2" charset="-122"/>
              </a:rPr>
              <a:t>②</a:t>
            </a:r>
            <a:r>
              <a:rPr lang="en-US" altLang="zh-CN" b="1" dirty="0">
                <a:latin typeface="Times New Roman" panose="02020603050405020304" pitchFamily="18" charset="0"/>
              </a:rPr>
              <a:t>Travelling along the old Silk Road is</a:t>
            </a:r>
            <a:r>
              <a:rPr lang="en-US" altLang="zh-CN" dirty="0">
                <a:latin typeface="Times New Roman" panose="02020603050405020304" pitchFamily="18" charset="0"/>
              </a:rPr>
              <a:t> an interesting and rewarding experience.</a:t>
            </a:r>
            <a:endParaRPr lang="zh-CN" altLang="zh-CN" dirty="0">
              <a:latin typeface="宋体" panose="02010600030101010101" pitchFamily="2" charset="-122"/>
            </a:endParaRPr>
          </a:p>
          <a:p>
            <a:pPr algn="just">
              <a:lnSpc>
                <a:spcPct val="150000"/>
              </a:lnSpc>
            </a:pPr>
            <a:r>
              <a:rPr lang="zh-CN" altLang="zh-CN" dirty="0">
                <a:latin typeface="Times New Roman" panose="02020603050405020304" pitchFamily="18" charset="0"/>
              </a:rPr>
              <a:t>沿着古老的丝绸之路旅行是既有趣又有益的经历。</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矩形 11"/>
          <p:cNvSpPr>
            <a:spLocks noChangeArrowheads="1"/>
          </p:cNvSpPr>
          <p:nvPr/>
        </p:nvSpPr>
        <p:spPr bwMode="auto">
          <a:xfrm>
            <a:off x="397669" y="1059657"/>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b="1" kern="100" dirty="0">
                <a:latin typeface="Times New Roman" panose="02020603050405020304"/>
                <a:cs typeface="Courier New" panose="02070309020205020404"/>
              </a:rPr>
              <a:t>Helping her is</a:t>
            </a:r>
            <a:r>
              <a:rPr lang="en-US" altLang="zh-CN" kern="100" dirty="0">
                <a:latin typeface="Times New Roman" panose="02020603050405020304"/>
                <a:cs typeface="Courier New" panose="02070309020205020404"/>
              </a:rPr>
              <a:t> my duty.</a:t>
            </a:r>
            <a:r>
              <a:rPr lang="zh-CN" altLang="zh-CN" kern="100" dirty="0">
                <a:latin typeface="Times New Roman" panose="02020603050405020304"/>
                <a:cs typeface="Times New Roman" panose="02020603050405020304"/>
              </a:rPr>
              <a:t>帮助她是我的责任。</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动名词作主语可以用</a:t>
            </a:r>
            <a:r>
              <a:rPr lang="en-US" altLang="zh-CN" kern="100" dirty="0">
                <a:latin typeface="Times New Roman" panose="02020603050405020304"/>
                <a:cs typeface="Courier New" panose="02070309020205020404"/>
              </a:rPr>
              <a:t>it</a:t>
            </a:r>
            <a:r>
              <a:rPr lang="zh-CN" altLang="zh-CN" kern="100" dirty="0">
                <a:latin typeface="Times New Roman" panose="02020603050405020304"/>
                <a:cs typeface="Times New Roman" panose="02020603050405020304"/>
              </a:rPr>
              <a:t>作形式主语，常见句型有：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·It is no use/no good/no fun/a waste of time doing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做某事没有用</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没有好处</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没有意思</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是在浪费时间。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·It is useless/worth/worthwhile doing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做某事是没有用的</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是值得的。</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b="1" kern="100" dirty="0">
                <a:latin typeface="Times New Roman" panose="02020603050405020304"/>
                <a:cs typeface="Courier New" panose="02070309020205020404"/>
              </a:rPr>
              <a:t>It’s no use crying</a:t>
            </a:r>
            <a:r>
              <a:rPr lang="en-US" altLang="zh-CN" kern="100" dirty="0">
                <a:latin typeface="Times New Roman" panose="02020603050405020304"/>
                <a:cs typeface="Courier New" panose="02070309020205020404"/>
              </a:rPr>
              <a:t> over spilt milk.</a:t>
            </a:r>
            <a:r>
              <a:rPr lang="zh-CN" altLang="zh-CN" kern="100" dirty="0">
                <a:latin typeface="Times New Roman" panose="02020603050405020304"/>
                <a:cs typeface="Times New Roman" panose="02020603050405020304"/>
              </a:rPr>
              <a:t>覆水难收。</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矩形 11"/>
          <p:cNvSpPr>
            <a:spLocks noChangeArrowheads="1"/>
          </p:cNvSpPr>
          <p:nvPr/>
        </p:nvSpPr>
        <p:spPr bwMode="auto">
          <a:xfrm>
            <a:off x="409575" y="489347"/>
            <a:ext cx="8428435"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思考</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楷体_GB2312"/>
                <a:cs typeface="楷体_GB2312"/>
              </a:rPr>
              <a:t>　动名词作主语和不定式作主语有哪些区别？</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________________________________________________________________________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巩固内化</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补全句子</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_____________________________ is a pleasure.</a:t>
            </a:r>
          </a:p>
          <a:p>
            <a:pPr algn="just">
              <a:lnSpc>
                <a:spcPct val="150000"/>
              </a:lnSpc>
            </a:pPr>
            <a:r>
              <a:rPr lang="zh-CN" altLang="zh-CN">
                <a:latin typeface="Times New Roman" panose="02020603050405020304" pitchFamily="18" charset="0"/>
                <a:ea typeface="楷体_GB2312"/>
                <a:cs typeface="楷体_GB2312"/>
              </a:rPr>
              <a:t>和你一起工作是一种乐趣。</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________________________ during the rush hour ____________.</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在交通高峰期开车是很累人的。</a:t>
            </a:r>
            <a:endParaRPr lang="zh-CN" altLang="zh-CN">
              <a:latin typeface="宋体" panose="02010600030101010101" pitchFamily="2" charset="-122"/>
              <a:cs typeface="Courier New" panose="02070309020205020404" pitchFamily="49" charset="0"/>
            </a:endParaRPr>
          </a:p>
        </p:txBody>
      </p:sp>
      <p:sp>
        <p:nvSpPr>
          <p:cNvPr id="4" name="矩形 11"/>
          <p:cNvSpPr>
            <a:spLocks noChangeArrowheads="1"/>
          </p:cNvSpPr>
          <p:nvPr/>
        </p:nvSpPr>
        <p:spPr bwMode="auto">
          <a:xfrm>
            <a:off x="535782" y="844154"/>
            <a:ext cx="8152210"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solidFill>
                  <a:srgbClr val="FF0000"/>
                </a:solidFill>
                <a:latin typeface="楷体_GB2312" pitchFamily="49" charset="-122"/>
                <a:ea typeface="楷体_GB2312" pitchFamily="49" charset="-122"/>
                <a:cs typeface="Times New Roman" panose="02020603050405020304"/>
              </a:rPr>
              <a:t>动名词作主语往往表示经常性、习惯性的动作，而不定式作主语则表示具体的一次性的动作。如</a:t>
            </a:r>
            <a:r>
              <a:rPr lang="zh-CN" altLang="zh-CN" kern="100" dirty="0">
                <a:solidFill>
                  <a:srgbClr val="FF0000"/>
                </a:solidFill>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solidFill>
                  <a:srgbClr val="FF0000"/>
                </a:solidFill>
                <a:latin typeface="Times New Roman" panose="02020603050405020304"/>
                <a:cs typeface="Courier New" panose="02070309020205020404"/>
              </a:rPr>
              <a:t>To finish the task</a:t>
            </a:r>
            <a:r>
              <a:rPr lang="en-US" altLang="zh-CN" kern="100" dirty="0">
                <a:solidFill>
                  <a:srgbClr val="FF0000"/>
                </a:solidFill>
                <a:latin typeface="Times New Roman" panose="02020603050405020304"/>
                <a:cs typeface="Courier New" panose="02070309020205020404"/>
              </a:rPr>
              <a:t> will take a long time.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solidFill>
                  <a:srgbClr val="FF0000"/>
                </a:solidFill>
                <a:latin typeface="楷体_GB2312" pitchFamily="49" charset="-122"/>
                <a:ea typeface="楷体_GB2312" pitchFamily="49" charset="-122"/>
                <a:cs typeface="Times New Roman" panose="02020603050405020304"/>
              </a:rPr>
              <a:t>要完成这项任务将要花费很长的时间</a:t>
            </a:r>
            <a:r>
              <a:rPr lang="zh-CN" altLang="zh-CN" kern="100" dirty="0">
                <a:solidFill>
                  <a:srgbClr val="FF0000"/>
                </a:solidFill>
                <a:latin typeface="Times New Roman" panose="02020603050405020304"/>
                <a:cs typeface="Times New Roman" panose="02020603050405020304"/>
              </a:rPr>
              <a:t>。</a:t>
            </a:r>
            <a:endParaRPr lang="zh-CN" altLang="zh-CN" dirty="0">
              <a:latin typeface="宋体" panose="02010600030101010101" pitchFamily="2" charset="-122"/>
              <a:cs typeface="Courier New" panose="02070309020205020404" pitchFamily="49" charset="0"/>
            </a:endParaRPr>
          </a:p>
        </p:txBody>
      </p:sp>
      <p:sp>
        <p:nvSpPr>
          <p:cNvPr id="6" name="矩形 5"/>
          <p:cNvSpPr/>
          <p:nvPr/>
        </p:nvSpPr>
        <p:spPr>
          <a:xfrm>
            <a:off x="1326357" y="2963467"/>
            <a:ext cx="1812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Working with you</a:t>
            </a:r>
            <a:endParaRPr lang="zh-CN" altLang="en-US" dirty="0"/>
          </a:p>
        </p:txBody>
      </p:sp>
      <p:sp>
        <p:nvSpPr>
          <p:cNvPr id="7" name="矩形 6"/>
          <p:cNvSpPr/>
          <p:nvPr/>
        </p:nvSpPr>
        <p:spPr>
          <a:xfrm>
            <a:off x="1272779" y="3814763"/>
            <a:ext cx="13567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Driving a car</a:t>
            </a:r>
            <a:endParaRPr lang="zh-CN" altLang="en-US" dirty="0"/>
          </a:p>
        </p:txBody>
      </p:sp>
      <p:sp>
        <p:nvSpPr>
          <p:cNvPr id="8" name="矩形 7"/>
          <p:cNvSpPr/>
          <p:nvPr/>
        </p:nvSpPr>
        <p:spPr>
          <a:xfrm>
            <a:off x="5685235" y="3837385"/>
            <a:ext cx="8502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tiring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矩形 11"/>
          <p:cNvSpPr>
            <a:spLocks noChangeArrowheads="1"/>
          </p:cNvSpPr>
          <p:nvPr/>
        </p:nvSpPr>
        <p:spPr bwMode="auto">
          <a:xfrm>
            <a:off x="371475" y="897731"/>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Understanding in context</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en-US" altLang="zh-CN" kern="100" dirty="0">
                <a:latin typeface="Times New Roman" panose="02020603050405020304"/>
                <a:cs typeface="Courier New" panose="02070309020205020404"/>
              </a:rPr>
              <a:t>The four countries that </a:t>
            </a:r>
            <a:r>
              <a:rPr lang="en-US" altLang="zh-CN" b="1" kern="100" dirty="0">
                <a:latin typeface="Times New Roman" panose="02020603050405020304"/>
                <a:cs typeface="Courier New" panose="02070309020205020404"/>
              </a:rPr>
              <a:t>belong</a:t>
            </a:r>
            <a:r>
              <a:rPr lang="en-US" altLang="zh-CN" kern="100" dirty="0">
                <a:latin typeface="Times New Roman" panose="02020603050405020304"/>
                <a:cs typeface="Courier New" panose="02070309020205020404"/>
              </a:rPr>
              <a:t> to the United Kingdom work together in some </a:t>
            </a:r>
            <a:r>
              <a:rPr lang="en-US" altLang="zh-CN" kern="100" dirty="0" err="1">
                <a:latin typeface="Times New Roman" panose="02020603050405020304"/>
                <a:cs typeface="Courier New" panose="02070309020205020404"/>
              </a:rPr>
              <a:t>areas.They</a:t>
            </a:r>
            <a:r>
              <a:rPr lang="en-US" altLang="zh-CN" kern="100" dirty="0">
                <a:latin typeface="Times New Roman" panose="02020603050405020304"/>
                <a:cs typeface="Courier New" panose="02070309020205020404"/>
              </a:rPr>
              <a:t> use the same flag, known as the Union Jack, </a:t>
            </a:r>
            <a:r>
              <a:rPr lang="en-US" altLang="zh-CN" b="1" kern="100" dirty="0">
                <a:latin typeface="Times New Roman" panose="02020603050405020304"/>
                <a:cs typeface="Courier New" panose="02070309020205020404"/>
              </a:rPr>
              <a:t>as well as</a:t>
            </a:r>
            <a:r>
              <a:rPr lang="en-US" altLang="zh-CN" kern="100" dirty="0">
                <a:latin typeface="Times New Roman" panose="02020603050405020304"/>
                <a:cs typeface="Courier New" panose="02070309020205020404"/>
              </a:rPr>
              <a:t> share the same currency and military </a:t>
            </a:r>
            <a:r>
              <a:rPr lang="en-US" altLang="zh-CN" kern="100" dirty="0" err="1">
                <a:latin typeface="Times New Roman" panose="02020603050405020304"/>
                <a:cs typeface="Courier New" panose="02070309020205020404"/>
              </a:rPr>
              <a:t>defence.However</a:t>
            </a:r>
            <a:r>
              <a:rPr lang="en-US" altLang="zh-CN" kern="100" dirty="0">
                <a:latin typeface="Times New Roman" panose="02020603050405020304"/>
                <a:cs typeface="Courier New" panose="02070309020205020404"/>
              </a:rPr>
              <a:t>, they also have some </a:t>
            </a:r>
            <a:r>
              <a:rPr lang="en-US" altLang="zh-CN" kern="100" dirty="0" err="1">
                <a:latin typeface="Times New Roman" panose="02020603050405020304"/>
                <a:cs typeface="Courier New" panose="02070309020205020404"/>
              </a:rPr>
              <a:t>differences.For</a:t>
            </a:r>
            <a:r>
              <a:rPr lang="en-US" altLang="zh-CN" kern="100" dirty="0">
                <a:latin typeface="Times New Roman" panose="02020603050405020304"/>
                <a:cs typeface="Courier New" panose="02070309020205020404"/>
              </a:rPr>
              <a:t> example, England, Wales, Scotland, and Northern Ireland all have different education systems and legal </a:t>
            </a:r>
            <a:r>
              <a:rPr lang="en-US" altLang="zh-CN" kern="100" dirty="0" err="1">
                <a:latin typeface="Times New Roman" panose="02020603050405020304"/>
                <a:cs typeface="Courier New" panose="02070309020205020404"/>
              </a:rPr>
              <a:t>systems.They</a:t>
            </a:r>
            <a:r>
              <a:rPr lang="en-US" altLang="zh-CN" kern="100" dirty="0">
                <a:latin typeface="Times New Roman" panose="02020603050405020304"/>
                <a:cs typeface="Courier New" panose="02070309020205020404"/>
              </a:rPr>
              <a:t> even have their own football teams for competitions like the World Cup</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1"/>
          <p:cNvSpPr>
            <a:spLocks noChangeArrowheads="1"/>
          </p:cNvSpPr>
          <p:nvPr/>
        </p:nvSpPr>
        <p:spPr bwMode="auto">
          <a:xfrm>
            <a:off x="359569" y="888207"/>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59394" name="矩形 11"/>
          <p:cNvSpPr>
            <a:spLocks noChangeArrowheads="1"/>
          </p:cNvSpPr>
          <p:nvPr/>
        </p:nvSpPr>
        <p:spPr bwMode="auto">
          <a:xfrm>
            <a:off x="363141" y="1320404"/>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pPr>
            <a:r>
              <a:rPr lang="zh-CN" altLang="zh-CN">
                <a:latin typeface="Times New Roman" panose="02020603050405020304" pitchFamily="18" charset="0"/>
                <a:ea typeface="楷体_GB2312"/>
                <a:cs typeface="楷体_GB2312"/>
              </a:rPr>
              <a:t>英格兰在金雀花王朝开始就不断侵入威尔士公国，最终完全掌握了威尔士的大公位，而苏格兰的斯图亚特王朝国王詹姆斯六世凭借着母系血统继承了英格兰王位成为詹姆士一世，从而使英格兰、苏格兰成为一个联邦。</a:t>
            </a:r>
            <a:endParaRPr lang="zh-CN" altLang="zh-CN">
              <a:latin typeface="宋体" panose="02010600030101010101" pitchFamily="2" charset="-122"/>
              <a:ea typeface="楷体_GB2312"/>
              <a:cs typeface="楷体_GB231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1"/>
          <p:cNvSpPr>
            <a:spLocks noChangeArrowheads="1"/>
          </p:cNvSpPr>
          <p:nvPr/>
        </p:nvSpPr>
        <p:spPr bwMode="auto">
          <a:xfrm>
            <a:off x="251222" y="782241"/>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4.belong </a:t>
            </a:r>
            <a:r>
              <a:rPr lang="en-US" altLang="zh-CN" b="1" i="1" kern="100" dirty="0">
                <a:latin typeface="Times New Roman" panose="02020603050405020304"/>
              </a:rPr>
              <a:t>vi</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应在</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某处</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；适应　</a:t>
            </a:r>
            <a:r>
              <a:rPr lang="en-US" altLang="zh-CN" b="1" kern="100" dirty="0">
                <a:latin typeface="Times New Roman" panose="02020603050405020304"/>
                <a:ea typeface="黑体" panose="02010609060101010101" charset="-122"/>
              </a:rPr>
              <a:t>belongings </a:t>
            </a:r>
            <a:r>
              <a:rPr lang="en-US" altLang="zh-CN" b="1" i="1" kern="100" dirty="0">
                <a:latin typeface="Times New Roman" panose="02020603050405020304"/>
                <a:ea typeface="黑体" panose="02010609060101010101" charset="-122"/>
              </a:rPr>
              <a:t>n</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财产；所有物；相关事物</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61442" name="矩形 11"/>
          <p:cNvSpPr>
            <a:spLocks noChangeArrowheads="1"/>
          </p:cNvSpPr>
          <p:nvPr/>
        </p:nvSpPr>
        <p:spPr bwMode="auto">
          <a:xfrm>
            <a:off x="454819" y="1214437"/>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合作探究</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体会</a:t>
            </a:r>
            <a:r>
              <a:rPr lang="en-US" altLang="zh-CN">
                <a:latin typeface="Times New Roman" panose="02020603050405020304" pitchFamily="18" charset="0"/>
                <a:ea typeface="黑体" panose="02010609060101010101" charset="-122"/>
              </a:rPr>
              <a:t>belong</a:t>
            </a:r>
            <a:r>
              <a:rPr lang="zh-CN" altLang="zh-CN">
                <a:latin typeface="Times New Roman" panose="02020603050405020304" pitchFamily="18" charset="0"/>
              </a:rPr>
              <a:t>的用法和意义</a:t>
            </a:r>
          </a:p>
          <a:p>
            <a:pPr algn="just">
              <a:lnSpc>
                <a:spcPct val="150000"/>
              </a:lnSpc>
            </a:pPr>
            <a:r>
              <a:rPr lang="en-US" altLang="zh-CN">
                <a:latin typeface="Times New Roman" panose="02020603050405020304" pitchFamily="18" charset="0"/>
                <a:ea typeface="黑体" panose="02010609060101010101" charset="-122"/>
              </a:rPr>
              <a:t>Where does this file </a:t>
            </a:r>
            <a:r>
              <a:rPr lang="en-US" altLang="zh-CN" b="1">
                <a:latin typeface="Times New Roman" panose="02020603050405020304" pitchFamily="18" charset="0"/>
                <a:ea typeface="黑体" panose="02010609060101010101" charset="-122"/>
              </a:rPr>
              <a:t>belong</a:t>
            </a:r>
            <a:r>
              <a:rPr lang="zh-CN" altLang="zh-CN">
                <a:latin typeface="Times New Roman" panose="02020603050405020304" pitchFamily="18" charset="0"/>
                <a:ea typeface="黑体" panose="02010609060101010101" charset="-122"/>
              </a:rPr>
              <a:t>？</a:t>
            </a:r>
            <a:r>
              <a:rPr lang="zh-CN" altLang="zh-CN">
                <a:latin typeface="Times New Roman" panose="02020603050405020304" pitchFamily="18" charset="0"/>
              </a:rPr>
              <a:t>这个文件应该放在哪里</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黑体" panose="02010609060101010101" charset="-122"/>
            </a:endParaRPr>
          </a:p>
          <a:p>
            <a:pPr algn="just">
              <a:lnSpc>
                <a:spcPct val="150000"/>
              </a:lnSpc>
            </a:pPr>
            <a:r>
              <a:rPr lang="en-US" altLang="zh-CN">
                <a:latin typeface="Times New Roman" panose="02020603050405020304" pitchFamily="18" charset="0"/>
                <a:ea typeface="黑体" panose="02010609060101010101" charset="-122"/>
              </a:rPr>
              <a:t>The time </a:t>
            </a:r>
            <a:r>
              <a:rPr lang="en-US" altLang="zh-CN" b="1">
                <a:latin typeface="Times New Roman" panose="02020603050405020304" pitchFamily="18" charset="0"/>
                <a:ea typeface="黑体" panose="02010609060101010101" charset="-122"/>
              </a:rPr>
              <a:t>belonging to</a:t>
            </a:r>
            <a:r>
              <a:rPr lang="en-US" altLang="zh-CN">
                <a:latin typeface="Times New Roman" panose="02020603050405020304" pitchFamily="18" charset="0"/>
                <a:ea typeface="黑体" panose="02010609060101010101" charset="-122"/>
              </a:rPr>
              <a:t> the children should be returned to them by the teachers.</a:t>
            </a:r>
            <a:endParaRPr lang="zh-CN" altLang="zh-CN">
              <a:latin typeface="宋体" panose="02010600030101010101" pitchFamily="2" charset="-122"/>
              <a:ea typeface="黑体" panose="02010609060101010101" charset="-122"/>
            </a:endParaRPr>
          </a:p>
          <a:p>
            <a:pPr algn="just">
              <a:lnSpc>
                <a:spcPct val="150000"/>
              </a:lnSpc>
            </a:pPr>
            <a:r>
              <a:rPr lang="zh-CN" altLang="zh-CN">
                <a:latin typeface="Times New Roman" panose="02020603050405020304" pitchFamily="18" charset="0"/>
                <a:ea typeface="黑体" panose="02010609060101010101" charset="-122"/>
              </a:rPr>
              <a:t>＝</a:t>
            </a:r>
            <a:r>
              <a:rPr lang="en-US" altLang="zh-CN">
                <a:latin typeface="Times New Roman" panose="02020603050405020304" pitchFamily="18" charset="0"/>
                <a:ea typeface="黑体" panose="02010609060101010101" charset="-122"/>
              </a:rPr>
              <a:t>The time which </a:t>
            </a:r>
            <a:r>
              <a:rPr lang="en-US" altLang="zh-CN" b="1">
                <a:latin typeface="Times New Roman" panose="02020603050405020304" pitchFamily="18" charset="0"/>
                <a:ea typeface="黑体" panose="02010609060101010101" charset="-122"/>
              </a:rPr>
              <a:t>belongs to</a:t>
            </a:r>
            <a:r>
              <a:rPr lang="en-US" altLang="zh-CN">
                <a:latin typeface="Times New Roman" panose="02020603050405020304" pitchFamily="18" charset="0"/>
                <a:ea typeface="黑体" panose="02010609060101010101" charset="-122"/>
              </a:rPr>
              <a:t> the children should be returned to them by the teachers.</a:t>
            </a:r>
          </a:p>
          <a:p>
            <a:pPr algn="just">
              <a:lnSpc>
                <a:spcPct val="150000"/>
              </a:lnSpc>
            </a:pPr>
            <a:r>
              <a:rPr lang="zh-CN" altLang="zh-CN">
                <a:latin typeface="Times New Roman" panose="02020603050405020304" pitchFamily="18" charset="0"/>
              </a:rPr>
              <a:t>老师应归还属于孩子们的课余时间</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黑体" panose="02010609060101010101"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自主发现</a:t>
            </a:r>
            <a:r>
              <a:rPr lang="en-US" altLang="zh-CN">
                <a:latin typeface="Times New Roman" panose="02020603050405020304" pitchFamily="18" charset="0"/>
                <a:ea typeface="黑体" panose="02010609060101010101" charset="-122"/>
              </a:rPr>
              <a:t>]</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____________ </a:t>
            </a:r>
            <a:r>
              <a:rPr lang="zh-CN" altLang="zh-CN">
                <a:latin typeface="Times New Roman" panose="02020603050405020304" pitchFamily="18" charset="0"/>
              </a:rPr>
              <a:t>　　　属于；是</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rPr>
              <a:t>的一员</a:t>
            </a:r>
            <a:endParaRPr lang="zh-CN" altLang="zh-CN">
              <a:latin typeface="宋体" panose="02010600030101010101" pitchFamily="2" charset="-122"/>
              <a:cs typeface="Courier New" panose="02070309020205020404" pitchFamily="49" charset="0"/>
            </a:endParaRPr>
          </a:p>
        </p:txBody>
      </p:sp>
      <p:sp>
        <p:nvSpPr>
          <p:cNvPr id="4" name="矩形 3"/>
          <p:cNvSpPr/>
          <p:nvPr/>
        </p:nvSpPr>
        <p:spPr>
          <a:xfrm>
            <a:off x="726282" y="3712369"/>
            <a:ext cx="10041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belong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矩形 11"/>
          <p:cNvSpPr>
            <a:spLocks noChangeArrowheads="1"/>
          </p:cNvSpPr>
          <p:nvPr/>
        </p:nvSpPr>
        <p:spPr bwMode="auto">
          <a:xfrm>
            <a:off x="383382"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思考</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“belong to”</a:t>
            </a:r>
            <a:r>
              <a:rPr lang="zh-CN" altLang="zh-CN" kern="100" dirty="0">
                <a:latin typeface="Times New Roman" panose="02020603050405020304"/>
                <a:cs typeface="Times New Roman" panose="02020603050405020304"/>
              </a:rPr>
              <a:t>中的</a:t>
            </a:r>
            <a:r>
              <a:rPr lang="en-US" altLang="zh-CN" kern="100" dirty="0">
                <a:latin typeface="Times New Roman" panose="02020603050405020304"/>
                <a:cs typeface="Courier New" panose="02070309020205020404"/>
              </a:rPr>
              <a:t>to</a:t>
            </a:r>
            <a:r>
              <a:rPr lang="zh-CN" altLang="zh-CN" kern="100" dirty="0">
                <a:latin typeface="Times New Roman" panose="02020603050405020304"/>
                <a:cs typeface="Times New Roman" panose="02020603050405020304"/>
              </a:rPr>
              <a:t>是介词，该短语既不能用于被动语态，也不能用于进行时态。小组讨论，试着列举其他不能用于进行时态和被动语态的动词。</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_____________________________________________________________________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_____________________________________________________________________</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726282" y="1977629"/>
            <a:ext cx="409253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stay, keep, remain (</a:t>
            </a:r>
            <a:r>
              <a:rPr lang="zh-CN" altLang="zh-CN" kern="100" dirty="0">
                <a:solidFill>
                  <a:srgbClr val="FF0000"/>
                </a:solidFill>
                <a:latin typeface="Times New Roman" panose="02020603050405020304"/>
                <a:cs typeface="Times New Roman" panose="02020603050405020304"/>
              </a:rPr>
              <a:t>依然；保持</a:t>
            </a:r>
            <a:r>
              <a:rPr lang="en-US" altLang="zh-CN" kern="100" dirty="0">
                <a:solidFill>
                  <a:srgbClr val="FF0000"/>
                </a:solidFill>
                <a:latin typeface="Times New Roman" panose="02020603050405020304"/>
              </a:rPr>
              <a:t>)</a:t>
            </a:r>
            <a:r>
              <a:rPr lang="zh-CN" altLang="zh-CN" kern="100" dirty="0">
                <a:solidFill>
                  <a:srgbClr val="FF0000"/>
                </a:solidFill>
                <a:latin typeface="Times New Roman" panose="02020603050405020304"/>
                <a:cs typeface="Times New Roman" panose="02020603050405020304"/>
              </a:rPr>
              <a:t>等系动词</a:t>
            </a:r>
            <a:endParaRPr lang="zh-CN" altLang="en-US" dirty="0"/>
          </a:p>
        </p:txBody>
      </p:sp>
      <p:sp>
        <p:nvSpPr>
          <p:cNvPr id="4" name="矩形 3"/>
          <p:cNvSpPr/>
          <p:nvPr/>
        </p:nvSpPr>
        <p:spPr>
          <a:xfrm>
            <a:off x="726282" y="2387204"/>
            <a:ext cx="54668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meet (</a:t>
            </a:r>
            <a:r>
              <a:rPr lang="zh-CN" altLang="zh-CN" kern="100" dirty="0">
                <a:solidFill>
                  <a:srgbClr val="FF0000"/>
                </a:solidFill>
                <a:latin typeface="Times New Roman" panose="02020603050405020304"/>
                <a:cs typeface="Times New Roman" panose="02020603050405020304"/>
              </a:rPr>
              <a:t>遇到</a:t>
            </a:r>
            <a:r>
              <a:rPr lang="en-US" altLang="zh-CN" kern="100" dirty="0">
                <a:solidFill>
                  <a:srgbClr val="FF0000"/>
                </a:solidFill>
                <a:latin typeface="Times New Roman" panose="02020603050405020304"/>
              </a:rPr>
              <a:t>), weigh (</a:t>
            </a:r>
            <a:r>
              <a:rPr lang="zh-CN" altLang="zh-CN" kern="100" dirty="0">
                <a:solidFill>
                  <a:srgbClr val="FF0000"/>
                </a:solidFill>
                <a:latin typeface="Times New Roman" panose="02020603050405020304"/>
                <a:cs typeface="Times New Roman" panose="02020603050405020304"/>
              </a:rPr>
              <a:t>称重</a:t>
            </a:r>
            <a:r>
              <a:rPr lang="en-US" altLang="zh-CN" kern="100" dirty="0">
                <a:solidFill>
                  <a:srgbClr val="FF0000"/>
                </a:solidFill>
                <a:latin typeface="Times New Roman" panose="02020603050405020304"/>
              </a:rPr>
              <a:t>), open (</a:t>
            </a:r>
            <a:r>
              <a:rPr lang="zh-CN" altLang="zh-CN" kern="100" dirty="0">
                <a:solidFill>
                  <a:srgbClr val="FF0000"/>
                </a:solidFill>
                <a:latin typeface="Times New Roman" panose="02020603050405020304"/>
                <a:cs typeface="Times New Roman" panose="02020603050405020304"/>
              </a:rPr>
              <a:t>店铺开门营业</a:t>
            </a:r>
            <a:r>
              <a:rPr lang="en-US" altLang="zh-CN" kern="100" dirty="0">
                <a:solidFill>
                  <a:srgbClr val="FF0000"/>
                </a:solidFill>
                <a:latin typeface="Times New Roman" panose="02020603050405020304"/>
              </a:rPr>
              <a:t>)</a:t>
            </a:r>
            <a:r>
              <a:rPr lang="zh-CN" altLang="zh-CN" kern="100" dirty="0">
                <a:solidFill>
                  <a:srgbClr val="FF0000"/>
                </a:solidFill>
                <a:latin typeface="Times New Roman" panose="02020603050405020304"/>
                <a:cs typeface="Times New Roman" panose="02020603050405020304"/>
              </a:rPr>
              <a:t>等动词</a:t>
            </a:r>
            <a:endParaRPr lang="zh-CN" altLang="en-US" dirty="0"/>
          </a:p>
        </p:txBody>
      </p:sp>
      <p:sp>
        <p:nvSpPr>
          <p:cNvPr id="5" name="矩形 4"/>
          <p:cNvSpPr/>
          <p:nvPr/>
        </p:nvSpPr>
        <p:spPr>
          <a:xfrm>
            <a:off x="719138" y="2807494"/>
            <a:ext cx="46269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sell, wash, write, last</a:t>
            </a:r>
            <a:r>
              <a:rPr lang="zh-CN" altLang="zh-CN" kern="100" dirty="0">
                <a:solidFill>
                  <a:srgbClr val="FF0000"/>
                </a:solidFill>
                <a:latin typeface="Times New Roman" panose="02020603050405020304"/>
                <a:cs typeface="Times New Roman" panose="02020603050405020304"/>
              </a:rPr>
              <a:t>等动词后接</a:t>
            </a:r>
            <a:r>
              <a:rPr lang="en-US" altLang="zh-CN" kern="100" dirty="0">
                <a:solidFill>
                  <a:srgbClr val="FF0000"/>
                </a:solidFill>
                <a:latin typeface="Times New Roman" panose="02020603050405020304"/>
              </a:rPr>
              <a:t>well</a:t>
            </a:r>
            <a:r>
              <a:rPr lang="zh-CN" altLang="zh-CN" kern="100" dirty="0">
                <a:solidFill>
                  <a:srgbClr val="FF0000"/>
                </a:solidFill>
                <a:latin typeface="Times New Roman" panose="02020603050405020304"/>
                <a:cs typeface="Times New Roman" panose="02020603050405020304"/>
              </a:rPr>
              <a:t>或</a:t>
            </a:r>
            <a:r>
              <a:rPr lang="en-US" altLang="zh-CN" kern="100" dirty="0">
                <a:solidFill>
                  <a:srgbClr val="FF0000"/>
                </a:solidFill>
                <a:latin typeface="Times New Roman" panose="02020603050405020304"/>
              </a:rPr>
              <a:t>easily</a:t>
            </a:r>
            <a:r>
              <a:rPr lang="zh-CN" altLang="zh-CN" kern="100" dirty="0">
                <a:solidFill>
                  <a:srgbClr val="FF0000"/>
                </a:solidFill>
                <a:latin typeface="Times New Roman" panose="02020603050405020304"/>
                <a:cs typeface="Times New Roman" panose="02020603050405020304"/>
              </a:rPr>
              <a:t>时</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739378" y="490538"/>
            <a:ext cx="766167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endParaRPr lang="zh-CN" altLang="zh-CN" kern="100" dirty="0">
              <a:latin typeface="宋体" panose="02010600030101010101" pitchFamily="2" charset="-122"/>
              <a:cs typeface="Courier New" panose="02070309020205020404"/>
            </a:endParaRPr>
          </a:p>
        </p:txBody>
      </p:sp>
      <p:sp>
        <p:nvSpPr>
          <p:cNvPr id="36867" name="矩形 11"/>
          <p:cNvSpPr>
            <a:spLocks noChangeArrowheads="1"/>
          </p:cNvSpPr>
          <p:nvPr/>
        </p:nvSpPr>
        <p:spPr bwMode="auto">
          <a:xfrm>
            <a:off x="742951" y="922735"/>
            <a:ext cx="7661672"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In my opinion, you</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d better put the book 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依我看来，你最好把书放回应放置的地方。</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zh-CN" altLang="zh-CN" kern="100" dirty="0">
                <a:latin typeface="Times New Roman" panose="02020603050405020304"/>
                <a:ea typeface="楷体_GB2312"/>
                <a:cs typeface="Times New Roman" panose="02020603050405020304"/>
              </a:rPr>
              <a:t>众所周知，中国属于发展中国家。</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As is known to us, China is a country ________________________________.</a:t>
            </a: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现在分词作后置定语</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As is known to us, China is a country ________________________________.</a:t>
            </a: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定语从句</a:t>
            </a:r>
            <a:r>
              <a:rPr lang="en-US" altLang="zh-CN" kern="100" dirty="0">
                <a:latin typeface="Times New Roman" panose="02020603050405020304"/>
                <a:ea typeface="楷体_GB231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 name="矩形 3"/>
          <p:cNvSpPr/>
          <p:nvPr/>
        </p:nvSpPr>
        <p:spPr>
          <a:xfrm>
            <a:off x="5231606" y="1360885"/>
            <a:ext cx="166455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 it belongs</a:t>
            </a:r>
            <a:endParaRPr lang="zh-CN" altLang="en-US" dirty="0"/>
          </a:p>
        </p:txBody>
      </p:sp>
      <p:sp>
        <p:nvSpPr>
          <p:cNvPr id="5" name="矩形 4"/>
          <p:cNvSpPr/>
          <p:nvPr/>
        </p:nvSpPr>
        <p:spPr>
          <a:xfrm>
            <a:off x="4692253" y="2981326"/>
            <a:ext cx="32867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belonging to developing countries</a:t>
            </a:r>
            <a:endParaRPr lang="zh-CN" altLang="en-US" dirty="0"/>
          </a:p>
        </p:txBody>
      </p:sp>
      <p:sp>
        <p:nvSpPr>
          <p:cNvPr id="6" name="矩形 5"/>
          <p:cNvSpPr/>
          <p:nvPr/>
        </p:nvSpPr>
        <p:spPr>
          <a:xfrm>
            <a:off x="4506516" y="3857625"/>
            <a:ext cx="370357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which belongs to developing countries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1"/>
          <p:cNvSpPr>
            <a:spLocks noChangeArrowheads="1"/>
          </p:cNvSpPr>
          <p:nvPr/>
        </p:nvSpPr>
        <p:spPr bwMode="auto">
          <a:xfrm>
            <a:off x="383382" y="627460"/>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4.I’m writing to tell you something about the adjustment of our ____________ (</a:t>
            </a:r>
            <a:r>
              <a:rPr lang="zh-CN" altLang="zh-CN" kern="100" dirty="0">
                <a:latin typeface="Times New Roman" panose="02020603050405020304"/>
                <a:cs typeface="Times New Roman" panose="02020603050405020304"/>
              </a:rPr>
              <a:t>法律的</a:t>
            </a:r>
            <a:r>
              <a:rPr lang="en-US" altLang="zh-CN" kern="100" dirty="0">
                <a:latin typeface="Times New Roman" panose="02020603050405020304"/>
                <a:cs typeface="Courier New" panose="02070309020205020404"/>
              </a:rPr>
              <a:t>) holidays.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5.Steve arrived and sat in the front row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 (</a:t>
            </a:r>
            <a:r>
              <a:rPr lang="zh-CN" altLang="zh-CN" kern="100" dirty="0">
                <a:latin typeface="Times New Roman" panose="02020603050405020304"/>
                <a:cs typeface="Times New Roman" panose="02020603050405020304"/>
              </a:rPr>
              <a:t>围绕</a:t>
            </a:r>
            <a:r>
              <a:rPr lang="en-US" altLang="zh-CN" kern="100" dirty="0">
                <a:latin typeface="Times New Roman" panose="02020603050405020304"/>
                <a:cs typeface="Courier New" panose="02070309020205020404"/>
              </a:rPr>
              <a:t>) by his family.</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6.The full extent of the damage only became ____________ (</a:t>
            </a:r>
            <a:r>
              <a:rPr lang="zh-CN" altLang="zh-CN" kern="100" dirty="0">
                <a:latin typeface="Times New Roman" panose="02020603050405020304"/>
                <a:cs typeface="Times New Roman" panose="02020603050405020304"/>
              </a:rPr>
              <a:t>明显的</a:t>
            </a:r>
            <a:r>
              <a:rPr lang="en-US" altLang="zh-CN" kern="100" dirty="0">
                <a:latin typeface="Times New Roman" panose="02020603050405020304"/>
                <a:cs typeface="Courier New" panose="02070309020205020404"/>
              </a:rPr>
              <a:t>) the following morning.</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7.So, whatever I meet, I have confidence to ____________ (</a:t>
            </a:r>
            <a:r>
              <a:rPr lang="zh-CN" altLang="zh-CN" kern="100" dirty="0">
                <a:latin typeface="Times New Roman" panose="02020603050405020304"/>
                <a:cs typeface="Times New Roman" panose="02020603050405020304"/>
              </a:rPr>
              <a:t>征服</a:t>
            </a:r>
            <a:r>
              <a:rPr lang="en-US" altLang="zh-CN" kern="100" dirty="0">
                <a:latin typeface="Times New Roman" panose="02020603050405020304"/>
                <a:cs typeface="Courier New" panose="02070309020205020404"/>
              </a:rPr>
              <a:t>) it.</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8.You may choose either one as ____________(</a:t>
            </a:r>
            <a:r>
              <a:rPr lang="zh-CN" altLang="zh-CN" kern="100" dirty="0">
                <a:latin typeface="Times New Roman" panose="02020603050405020304"/>
                <a:cs typeface="Times New Roman" panose="02020603050405020304"/>
              </a:rPr>
              <a:t>港口</a:t>
            </a:r>
            <a:r>
              <a:rPr lang="en-US" altLang="zh-CN" kern="100" dirty="0">
                <a:latin typeface="Times New Roman" panose="02020603050405020304"/>
                <a:cs typeface="Courier New" panose="02070309020205020404"/>
              </a:rPr>
              <a:t>) of </a:t>
            </a:r>
            <a:r>
              <a:rPr lang="en-US" altLang="zh-CN" kern="100" dirty="0" err="1">
                <a:latin typeface="Times New Roman" panose="02020603050405020304"/>
                <a:cs typeface="Courier New" panose="02070309020205020404"/>
              </a:rPr>
              <a:t>shipment.It</a:t>
            </a:r>
            <a:r>
              <a:rPr lang="en-US" altLang="zh-CN" kern="100" dirty="0">
                <a:latin typeface="Times New Roman" panose="02020603050405020304"/>
                <a:cs typeface="Courier New" panose="02070309020205020404"/>
              </a:rPr>
              <a:t> makes no difference to us.</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9.The discovery of new ____________ (evident) led to the thief’s being caught.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6828235" y="663179"/>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legal</a:t>
            </a:r>
            <a:endParaRPr lang="zh-CN" altLang="en-US" dirty="0"/>
          </a:p>
        </p:txBody>
      </p:sp>
      <p:sp>
        <p:nvSpPr>
          <p:cNvPr id="4" name="矩形 3"/>
          <p:cNvSpPr/>
          <p:nvPr/>
        </p:nvSpPr>
        <p:spPr>
          <a:xfrm>
            <a:off x="4356497" y="1512094"/>
            <a:ext cx="117724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surrounded</a:t>
            </a:r>
            <a:endParaRPr lang="zh-CN" altLang="en-US" dirty="0"/>
          </a:p>
        </p:txBody>
      </p:sp>
      <p:sp>
        <p:nvSpPr>
          <p:cNvPr id="5" name="矩形 4"/>
          <p:cNvSpPr/>
          <p:nvPr/>
        </p:nvSpPr>
        <p:spPr>
          <a:xfrm>
            <a:off x="5267325" y="1901429"/>
            <a:ext cx="8181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evident</a:t>
            </a:r>
            <a:endParaRPr lang="zh-CN" altLang="en-US" dirty="0"/>
          </a:p>
        </p:txBody>
      </p:sp>
      <p:sp>
        <p:nvSpPr>
          <p:cNvPr id="6" name="矩形 5"/>
          <p:cNvSpPr/>
          <p:nvPr/>
        </p:nvSpPr>
        <p:spPr>
          <a:xfrm>
            <a:off x="4704160" y="2709863"/>
            <a:ext cx="8739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conquer</a:t>
            </a:r>
            <a:endParaRPr lang="zh-CN" altLang="en-US" dirty="0"/>
          </a:p>
        </p:txBody>
      </p:sp>
      <p:sp>
        <p:nvSpPr>
          <p:cNvPr id="7" name="矩形 6"/>
          <p:cNvSpPr/>
          <p:nvPr/>
        </p:nvSpPr>
        <p:spPr>
          <a:xfrm>
            <a:off x="3815954" y="3112294"/>
            <a:ext cx="51039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port</a:t>
            </a:r>
            <a:endParaRPr lang="zh-CN" altLang="en-US" dirty="0"/>
          </a:p>
        </p:txBody>
      </p:sp>
      <p:sp>
        <p:nvSpPr>
          <p:cNvPr id="8" name="矩形 7"/>
          <p:cNvSpPr/>
          <p:nvPr/>
        </p:nvSpPr>
        <p:spPr>
          <a:xfrm>
            <a:off x="2890837" y="3965973"/>
            <a:ext cx="9592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evidence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5.as well as</a:t>
            </a:r>
            <a:r>
              <a:rPr lang="zh-CN" altLang="zh-CN" kern="100" dirty="0">
                <a:latin typeface="Times New Roman" panose="02020603050405020304"/>
                <a:ea typeface="黑体" panose="02010609060101010101" charset="-122"/>
                <a:cs typeface="Times New Roman" panose="02020603050405020304"/>
              </a:rPr>
              <a:t>同</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一样也</a:t>
            </a:r>
            <a:r>
              <a:rPr lang="en-US" altLang="zh-CN"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；和；还</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454819" y="111323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as well as</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She is a talented musician </a:t>
            </a:r>
            <a:r>
              <a:rPr lang="en-US" altLang="zh-CN" b="1" kern="100" dirty="0">
                <a:latin typeface="Times New Roman" panose="02020603050405020304"/>
                <a:cs typeface="Courier New" panose="02070309020205020404"/>
              </a:rPr>
              <a:t>as well as</a:t>
            </a:r>
            <a:r>
              <a:rPr lang="en-US" altLang="zh-CN" kern="100" dirty="0">
                <a:latin typeface="Times New Roman" panose="02020603050405020304"/>
                <a:cs typeface="Courier New" panose="02070309020205020404"/>
              </a:rPr>
              <a:t> being a photographer.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她不但是个摄影师而且还是个天才音乐家。</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English</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as well as</a:t>
            </a:r>
            <a:r>
              <a:rPr lang="en-US" altLang="zh-CN" kern="100" dirty="0">
                <a:latin typeface="Times New Roman" panose="02020603050405020304"/>
                <a:cs typeface="Courier New" panose="02070309020205020404"/>
              </a:rPr>
              <a:t> Chinese and </a:t>
            </a:r>
            <a:r>
              <a:rPr lang="en-US" altLang="zh-CN" kern="100" dirty="0" err="1">
                <a:latin typeface="Times New Roman" panose="02020603050405020304"/>
                <a:cs typeface="Courier New" panose="02070309020205020404"/>
              </a:rPr>
              <a:t>maths</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is</a:t>
            </a:r>
            <a:r>
              <a:rPr lang="en-US" altLang="zh-CN" kern="100" dirty="0">
                <a:latin typeface="Times New Roman" panose="02020603050405020304"/>
                <a:cs typeface="Courier New" panose="02070309020205020404"/>
              </a:rPr>
              <a:t> of great importance.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同语文和数学一样，英语也非常重要。</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Da Shan speaks Chinese </a:t>
            </a:r>
            <a:r>
              <a:rPr lang="en-US" altLang="zh-CN" b="1" kern="100" dirty="0">
                <a:latin typeface="Times New Roman" panose="02020603050405020304"/>
                <a:cs typeface="Courier New" panose="02070309020205020404"/>
              </a:rPr>
              <a:t>as well as</a:t>
            </a:r>
            <a:r>
              <a:rPr lang="en-US" altLang="zh-CN" kern="100" dirty="0">
                <a:latin typeface="Times New Roman" panose="02020603050405020304"/>
                <a:cs typeface="Courier New" panose="02070309020205020404"/>
              </a:rPr>
              <a:t> a native speaker.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大山汉语说得同本地人一样好。</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11"/>
          <p:cNvSpPr>
            <a:spLocks noChangeArrowheads="1"/>
          </p:cNvSpPr>
          <p:nvPr/>
        </p:nvSpPr>
        <p:spPr bwMode="auto">
          <a:xfrm>
            <a:off x="371475" y="897732"/>
            <a:ext cx="84284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as well as</a:t>
            </a:r>
            <a:r>
              <a:rPr lang="zh-CN" altLang="zh-CN" kern="100" dirty="0">
                <a:latin typeface="Times New Roman" panose="02020603050405020304"/>
                <a:cs typeface="Times New Roman" panose="02020603050405020304"/>
              </a:rPr>
              <a:t>在功能上相当于</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连词</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介词</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，后接名词或动名词，尤其位于句首时，相当于</a:t>
            </a:r>
            <a:r>
              <a:rPr lang="en-US" altLang="zh-CN" kern="100" dirty="0">
                <a:latin typeface="Times New Roman" panose="02020603050405020304"/>
                <a:cs typeface="Courier New" panose="02070309020205020404"/>
              </a:rPr>
              <a:t>besides, in addition to</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as well as</a:t>
            </a:r>
            <a:r>
              <a:rPr lang="zh-CN" altLang="zh-CN" kern="100" dirty="0">
                <a:latin typeface="Times New Roman" panose="02020603050405020304"/>
                <a:cs typeface="Times New Roman" panose="02020603050405020304"/>
              </a:rPr>
              <a:t>在功能上相当于</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连词</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介词</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，连接两个相同的成分。连接两个并列的主语时，谓语动词应与</a:t>
            </a:r>
            <a:r>
              <a:rPr lang="en-US" altLang="zh-CN" kern="100" dirty="0">
                <a:latin typeface="Times New Roman" panose="02020603050405020304"/>
                <a:cs typeface="Courier New" panose="02070309020205020404"/>
              </a:rPr>
              <a:t>________________________</a:t>
            </a:r>
            <a:r>
              <a:rPr lang="zh-CN" altLang="zh-CN" kern="100" dirty="0">
                <a:latin typeface="Times New Roman" panose="02020603050405020304"/>
                <a:cs typeface="Times New Roman" panose="02020603050405020304"/>
              </a:rPr>
              <a:t>保持一致。</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as well as</a:t>
            </a:r>
            <a:r>
              <a:rPr lang="zh-CN" altLang="zh-CN" kern="100" dirty="0">
                <a:latin typeface="Times New Roman" panose="02020603050405020304"/>
                <a:cs typeface="Times New Roman" panose="02020603050405020304"/>
              </a:rPr>
              <a:t>用于同级比较，意为：</a:t>
            </a: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3407569" y="1343026"/>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介词</a:t>
            </a:r>
            <a:endParaRPr lang="zh-CN" altLang="en-US" dirty="0"/>
          </a:p>
        </p:txBody>
      </p:sp>
      <p:sp>
        <p:nvSpPr>
          <p:cNvPr id="4" name="矩形 3"/>
          <p:cNvSpPr/>
          <p:nvPr/>
        </p:nvSpPr>
        <p:spPr>
          <a:xfrm>
            <a:off x="3383757" y="2171701"/>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连词</a:t>
            </a:r>
            <a:endParaRPr lang="zh-CN" altLang="en-US" dirty="0"/>
          </a:p>
        </p:txBody>
      </p:sp>
      <p:sp>
        <p:nvSpPr>
          <p:cNvPr id="5" name="矩形 4"/>
          <p:cNvSpPr/>
          <p:nvPr/>
        </p:nvSpPr>
        <p:spPr>
          <a:xfrm>
            <a:off x="3461147" y="2572942"/>
            <a:ext cx="267765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前面的主语在人称和数上</a:t>
            </a:r>
            <a:endParaRPr lang="zh-CN" altLang="en-US" dirty="0"/>
          </a:p>
        </p:txBody>
      </p:sp>
      <p:sp>
        <p:nvSpPr>
          <p:cNvPr id="6" name="矩形 5"/>
          <p:cNvSpPr/>
          <p:nvPr/>
        </p:nvSpPr>
        <p:spPr>
          <a:xfrm>
            <a:off x="3965972" y="3015854"/>
            <a:ext cx="152349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和</a:t>
            </a:r>
            <a:r>
              <a:rPr lang="en-US" altLang="zh-CN" kern="100" dirty="0">
                <a:solidFill>
                  <a:srgbClr val="FF0000"/>
                </a:solidFill>
                <a:latin typeface="宋体" panose="02010600030101010101" pitchFamily="2" charset="-122"/>
                <a:cs typeface="Times New Roman" panose="02020603050405020304"/>
              </a:rPr>
              <a:t>……</a:t>
            </a:r>
            <a:r>
              <a:rPr lang="zh-CN" altLang="zh-CN" kern="100" dirty="0">
                <a:solidFill>
                  <a:srgbClr val="FF0000"/>
                </a:solidFill>
                <a:latin typeface="Times New Roman" panose="02020603050405020304"/>
                <a:cs typeface="Times New Roman" panose="02020603050405020304"/>
              </a:rPr>
              <a:t>一样好</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1"/>
          <p:cNvSpPr>
            <a:spLocks noChangeArrowheads="1"/>
          </p:cNvSpPr>
          <p:nvPr/>
        </p:nvSpPr>
        <p:spPr bwMode="auto">
          <a:xfrm>
            <a:off x="355997" y="62746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5843" name="矩形 11"/>
          <p:cNvSpPr>
            <a:spLocks noChangeArrowheads="1"/>
          </p:cNvSpPr>
          <p:nvPr/>
        </p:nvSpPr>
        <p:spPr bwMode="auto">
          <a:xfrm>
            <a:off x="359569" y="111442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The famous musician, as well as his students, ____________(invite) to perform at the opening ceremony last month.</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We can know more about the life of great people _______________________________ of other countries.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我们不仅可以更多地了解伟人的生活而且可以了解其他国家的历史和文化。</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5117307" y="1577579"/>
            <a:ext cx="11964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was invited</a:t>
            </a:r>
            <a:endParaRPr lang="zh-CN" altLang="en-US" dirty="0"/>
          </a:p>
        </p:txBody>
      </p:sp>
      <p:sp>
        <p:nvSpPr>
          <p:cNvPr id="5" name="矩形 4"/>
          <p:cNvSpPr/>
          <p:nvPr/>
        </p:nvSpPr>
        <p:spPr>
          <a:xfrm>
            <a:off x="5482829" y="2777729"/>
            <a:ext cx="291490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 well as history and cultures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11"/>
          <p:cNvSpPr>
            <a:spLocks noChangeArrowheads="1"/>
          </p:cNvSpPr>
          <p:nvPr/>
        </p:nvSpPr>
        <p:spPr bwMode="auto">
          <a:xfrm>
            <a:off x="371475" y="403623"/>
            <a:ext cx="8428435" cy="43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20000"/>
              </a:lnSpc>
              <a:spcAft>
                <a:spcPts val="0"/>
              </a:spcAft>
              <a:defRPr/>
            </a:pPr>
            <a:r>
              <a:rPr lang="en-US" altLang="zh-CN" b="1" kern="100" dirty="0">
                <a:latin typeface="Times New Roman" panose="02020603050405020304"/>
                <a:cs typeface="Courier New" panose="02070309020205020404"/>
              </a:rPr>
              <a:t>Understanding in context</a:t>
            </a:r>
            <a:endParaRPr lang="zh-CN" altLang="zh-CN" kern="100" dirty="0">
              <a:latin typeface="宋体" panose="02010600030101010101" pitchFamily="2" charset="-122"/>
              <a:cs typeface="Courier New" panose="02070309020205020404"/>
            </a:endParaRPr>
          </a:p>
          <a:p>
            <a:pPr indent="485775" algn="just">
              <a:lnSpc>
                <a:spcPct val="120000"/>
              </a:lnSpc>
              <a:spcAft>
                <a:spcPts val="0"/>
              </a:spcAft>
              <a:defRPr/>
            </a:pPr>
            <a:r>
              <a:rPr lang="en-US" altLang="zh-CN" kern="100" dirty="0">
                <a:latin typeface="Times New Roman" panose="02020603050405020304"/>
                <a:cs typeface="Courier New" panose="02070309020205020404"/>
              </a:rPr>
              <a:t>The United Kingdom has a long and interesting history to explore, which can help you understand much more about the country and its </a:t>
            </a:r>
            <a:r>
              <a:rPr lang="en-US" altLang="zh-CN" kern="100" dirty="0" err="1">
                <a:latin typeface="Times New Roman" panose="02020603050405020304"/>
                <a:cs typeface="Courier New" panose="02070309020205020404"/>
              </a:rPr>
              <a:t>traditions.Almost</a:t>
            </a:r>
            <a:r>
              <a:rPr lang="en-US" altLang="zh-CN" kern="100" dirty="0">
                <a:latin typeface="Times New Roman" panose="02020603050405020304"/>
                <a:cs typeface="Courier New" panose="02070309020205020404"/>
              </a:rPr>
              <a:t> everywhere you go in the UK, you will be </a:t>
            </a:r>
            <a:r>
              <a:rPr lang="en-US" altLang="zh-CN" b="1" kern="100" dirty="0">
                <a:latin typeface="Times New Roman" panose="02020603050405020304"/>
                <a:cs typeface="Courier New" panose="02070309020205020404"/>
              </a:rPr>
              <a:t>surrounded</a:t>
            </a:r>
            <a:r>
              <a:rPr lang="en-US" altLang="zh-CN" kern="100" dirty="0">
                <a:latin typeface="Times New Roman" panose="02020603050405020304"/>
                <a:cs typeface="Courier New" panose="02070309020205020404"/>
              </a:rPr>
              <a:t> by evidence of four different groups of people who took over at different times throughout </a:t>
            </a:r>
            <a:r>
              <a:rPr lang="en-US" altLang="zh-CN" kern="100" dirty="0" err="1">
                <a:latin typeface="Times New Roman" panose="02020603050405020304"/>
                <a:cs typeface="Courier New" panose="02070309020205020404"/>
              </a:rPr>
              <a:t>history.The</a:t>
            </a:r>
            <a:r>
              <a:rPr lang="en-US" altLang="zh-CN" kern="100" dirty="0">
                <a:latin typeface="Times New Roman" panose="02020603050405020304"/>
                <a:cs typeface="Courier New" panose="02070309020205020404"/>
              </a:rPr>
              <a:t> first group, the Romans, came in the first </a:t>
            </a:r>
            <a:r>
              <a:rPr lang="en-US" altLang="zh-CN" kern="100" dirty="0" err="1">
                <a:latin typeface="Times New Roman" panose="02020603050405020304"/>
                <a:cs typeface="Courier New" panose="02070309020205020404"/>
              </a:rPr>
              <a:t>century.Some</a:t>
            </a:r>
            <a:r>
              <a:rPr lang="en-US" altLang="zh-CN" kern="100" dirty="0">
                <a:latin typeface="Times New Roman" panose="02020603050405020304"/>
                <a:cs typeface="Courier New" panose="02070309020205020404"/>
              </a:rPr>
              <a:t> of their great achievements included building towns and </a:t>
            </a:r>
            <a:r>
              <a:rPr lang="en-US" altLang="zh-CN" kern="100" dirty="0" err="1">
                <a:latin typeface="Times New Roman" panose="02020603050405020304"/>
                <a:cs typeface="Courier New" panose="02070309020205020404"/>
              </a:rPr>
              <a:t>roads.Next</a:t>
            </a:r>
            <a:r>
              <a:rPr lang="en-US" altLang="zh-CN" kern="100" dirty="0">
                <a:latin typeface="Times New Roman" panose="02020603050405020304"/>
                <a:cs typeface="Courier New" panose="02070309020205020404"/>
              </a:rPr>
              <a:t>, the Anglo-Saxons arrived in the fifth </a:t>
            </a:r>
            <a:r>
              <a:rPr lang="en-US" altLang="zh-CN" kern="100" dirty="0" err="1">
                <a:latin typeface="Times New Roman" panose="02020603050405020304"/>
                <a:cs typeface="Courier New" panose="02070309020205020404"/>
              </a:rPr>
              <a:t>century.They</a:t>
            </a:r>
            <a:r>
              <a:rPr lang="en-US" altLang="zh-CN" kern="100" dirty="0">
                <a:latin typeface="Times New Roman" panose="02020603050405020304"/>
                <a:cs typeface="Courier New" panose="02070309020205020404"/>
              </a:rPr>
              <a:t> introduced the beginnings of the English language and changed the way people built the </a:t>
            </a:r>
            <a:r>
              <a:rPr lang="en-US" altLang="zh-CN" kern="100" dirty="0" err="1">
                <a:latin typeface="Times New Roman" panose="02020603050405020304"/>
                <a:cs typeface="Courier New" panose="02070309020205020404"/>
              </a:rPr>
              <a:t>houses.The</a:t>
            </a:r>
            <a:r>
              <a:rPr lang="en-US" altLang="zh-CN" kern="100" dirty="0">
                <a:latin typeface="Times New Roman" panose="02020603050405020304"/>
                <a:cs typeface="Courier New" panose="02070309020205020404"/>
              </a:rPr>
              <a:t> Vikings came in the eighth century, left behind lots of new vocabulary, and also the names of many locations across the </a:t>
            </a:r>
            <a:r>
              <a:rPr lang="en-US" altLang="zh-CN" kern="100" dirty="0" err="1">
                <a:latin typeface="Times New Roman" panose="02020603050405020304"/>
                <a:cs typeface="Courier New" panose="02070309020205020404"/>
              </a:rPr>
              <a:t>UK.The</a:t>
            </a:r>
            <a:r>
              <a:rPr lang="en-US" altLang="zh-CN" kern="100" dirty="0">
                <a:latin typeface="Times New Roman" panose="02020603050405020304"/>
                <a:cs typeface="Courier New" panose="02070309020205020404"/>
              </a:rPr>
              <a:t> last group were the </a:t>
            </a:r>
            <a:r>
              <a:rPr lang="en-US" altLang="zh-CN" kern="100" dirty="0" err="1">
                <a:latin typeface="Times New Roman" panose="02020603050405020304"/>
                <a:cs typeface="Courier New" panose="02070309020205020404"/>
              </a:rPr>
              <a:t>Normans.They</a:t>
            </a:r>
            <a:r>
              <a:rPr lang="en-US" altLang="zh-CN" kern="100" dirty="0">
                <a:latin typeface="Times New Roman" panose="02020603050405020304"/>
                <a:cs typeface="Courier New" panose="02070309020205020404"/>
              </a:rPr>
              <a:t> conquered England after the well-known Battle of Hastings in the 11th </a:t>
            </a:r>
            <a:r>
              <a:rPr lang="en-US" altLang="zh-CN" kern="100" dirty="0" err="1">
                <a:latin typeface="Times New Roman" panose="02020603050405020304"/>
                <a:cs typeface="Courier New" panose="02070309020205020404"/>
              </a:rPr>
              <a:t>century.They</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had castles built</a:t>
            </a:r>
            <a:r>
              <a:rPr lang="en-US" altLang="zh-CN" kern="100" dirty="0">
                <a:latin typeface="Times New Roman" panose="02020603050405020304"/>
                <a:cs typeface="Courier New" panose="02070309020205020404"/>
              </a:rPr>
              <a:t> all around England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made changes to the legal </a:t>
            </a:r>
            <a:r>
              <a:rPr lang="en-US" altLang="zh-CN" kern="100" dirty="0" err="1">
                <a:latin typeface="Times New Roman" panose="02020603050405020304"/>
                <a:cs typeface="Courier New" panose="02070309020205020404"/>
              </a:rPr>
              <a:t>system.The</a:t>
            </a:r>
            <a:r>
              <a:rPr lang="en-US" altLang="zh-CN" kern="100" dirty="0">
                <a:latin typeface="Times New Roman" panose="02020603050405020304"/>
                <a:cs typeface="Courier New" panose="02070309020205020404"/>
              </a:rPr>
              <a:t> Normans were French, so many French words slowly entered into the English language.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355997"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7891" name="矩形 11"/>
          <p:cNvSpPr>
            <a:spLocks noChangeArrowheads="1"/>
          </p:cNvSpPr>
          <p:nvPr/>
        </p:nvSpPr>
        <p:spPr bwMode="auto">
          <a:xfrm>
            <a:off x="35956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英国历史上的四次文化入侵揭示了语言与社会文化之间的互动关系。萨丕尔说过：</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一种语言对另外一种语言最简单的影响是词的</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借贷</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。只要有文化借贷，就可能把有关的词借过来。每一个文化浪潮都在英语上沉积下一层借词。</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正是这样，英语吸取了包括拉丁语、北欧语、法语等外来词汇，词汇总量达到一百万，成为名副其实的世界语言。</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1"/>
          <p:cNvSpPr>
            <a:spLocks noChangeArrowheads="1"/>
          </p:cNvSpPr>
          <p:nvPr/>
        </p:nvSpPr>
        <p:spPr bwMode="auto">
          <a:xfrm>
            <a:off x="251222" y="477441"/>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6.surround </a:t>
            </a:r>
            <a:r>
              <a:rPr lang="en-US" altLang="zh-CN" b="1" i="1" kern="100" dirty="0" err="1">
                <a:latin typeface="Times New Roman" panose="02020603050405020304"/>
              </a:rPr>
              <a:t>vt</a:t>
            </a:r>
            <a:r>
              <a:rPr lang="en-US" altLang="zh-CN" b="1" kern="100" dirty="0" err="1">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围绕；包围　</a:t>
            </a:r>
            <a:r>
              <a:rPr lang="en-US" altLang="zh-CN" b="1" kern="100" dirty="0">
                <a:latin typeface="Times New Roman" panose="02020603050405020304"/>
                <a:ea typeface="黑体" panose="02010609060101010101" charset="-122"/>
              </a:rPr>
              <a:t>surrounding </a:t>
            </a:r>
            <a:r>
              <a:rPr lang="en-US" altLang="zh-CN" b="1" i="1" kern="100" dirty="0">
                <a:latin typeface="Times New Roman" panose="02020603050405020304"/>
                <a:ea typeface="黑体" panose="02010609060101010101" charset="-122"/>
              </a:rPr>
              <a:t>adj</a:t>
            </a:r>
            <a:r>
              <a:rPr lang="en-US" altLang="zh-CN" b="1" kern="100" dirty="0">
                <a:latin typeface="Times New Roman" panose="02020603050405020304"/>
                <a:ea typeface="黑体" panose="02010609060101010101" charset="-122"/>
              </a:rPr>
              <a:t>.</a:t>
            </a:r>
            <a:r>
              <a:rPr lang="zh-CN" altLang="zh-CN" kern="100" dirty="0">
                <a:latin typeface="Times New Roman" panose="02020603050405020304"/>
                <a:ea typeface="黑体" panose="02010609060101010101" charset="-122"/>
                <a:cs typeface="Times New Roman" panose="02020603050405020304"/>
              </a:rPr>
              <a:t>周围的</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rPr>
              <a:t>surroundings </a:t>
            </a:r>
            <a:r>
              <a:rPr lang="en-US" altLang="zh-CN" b="1" i="1" kern="100" dirty="0">
                <a:latin typeface="Times New Roman" panose="02020603050405020304"/>
              </a:rPr>
              <a:t>n</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环境</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77826" name="矩形 11"/>
          <p:cNvSpPr>
            <a:spLocks noChangeArrowheads="1"/>
          </p:cNvSpPr>
          <p:nvPr/>
        </p:nvSpPr>
        <p:spPr bwMode="auto">
          <a:xfrm>
            <a:off x="454819" y="909638"/>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合作探究</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体会</a:t>
            </a:r>
            <a:r>
              <a:rPr lang="en-US" altLang="zh-CN">
                <a:latin typeface="Times New Roman" panose="02020603050405020304" pitchFamily="18" charset="0"/>
              </a:rPr>
              <a:t>surround</a:t>
            </a:r>
            <a:r>
              <a:rPr lang="zh-CN" altLang="zh-CN">
                <a:latin typeface="Times New Roman" panose="02020603050405020304" pitchFamily="18" charset="0"/>
              </a:rPr>
              <a:t>的用法和意义</a:t>
            </a:r>
          </a:p>
          <a:p>
            <a:pPr algn="just">
              <a:lnSpc>
                <a:spcPct val="150000"/>
              </a:lnSpc>
            </a:pPr>
            <a:r>
              <a:rPr lang="en-US" altLang="zh-CN">
                <a:latin typeface="Times New Roman" panose="02020603050405020304" pitchFamily="18" charset="0"/>
              </a:rPr>
              <a:t>The professor likes to surround himself with his students.</a:t>
            </a:r>
            <a:endParaRPr lang="zh-CN" altLang="zh-CN">
              <a:latin typeface="Times New Roman" panose="02020603050405020304" pitchFamily="18" charset="0"/>
            </a:endParaRPr>
          </a:p>
          <a:p>
            <a:pPr algn="just">
              <a:lnSpc>
                <a:spcPct val="150000"/>
              </a:lnSpc>
            </a:pPr>
            <a:r>
              <a:rPr lang="zh-CN" altLang="zh-CN">
                <a:latin typeface="Times New Roman" panose="02020603050405020304" pitchFamily="18" charset="0"/>
              </a:rPr>
              <a:t>那位教授喜欢和他的学生们在一起。</a:t>
            </a:r>
          </a:p>
          <a:p>
            <a:pPr algn="just">
              <a:lnSpc>
                <a:spcPct val="150000"/>
              </a:lnSpc>
            </a:pPr>
            <a:r>
              <a:rPr lang="en-US" altLang="zh-CN">
                <a:latin typeface="Times New Roman" panose="02020603050405020304" pitchFamily="18" charset="0"/>
                <a:ea typeface="黑体" panose="02010609060101010101" charset="-122"/>
              </a:rPr>
              <a:t>The small village </a:t>
            </a:r>
            <a:r>
              <a:rPr lang="en-US" altLang="zh-CN" b="1">
                <a:latin typeface="Times New Roman" panose="02020603050405020304" pitchFamily="18" charset="0"/>
                <a:ea typeface="黑体" panose="02010609060101010101" charset="-122"/>
              </a:rPr>
              <a:t>is surrounded</a:t>
            </a:r>
            <a:r>
              <a:rPr lang="en-US" altLang="zh-CN">
                <a:latin typeface="Times New Roman" panose="02020603050405020304" pitchFamily="18" charset="0"/>
                <a:ea typeface="黑体" panose="02010609060101010101" charset="-122"/>
              </a:rPr>
              <a:t> on all sides </a:t>
            </a:r>
            <a:r>
              <a:rPr lang="en-US" altLang="zh-CN" b="1">
                <a:latin typeface="Times New Roman" panose="02020603050405020304" pitchFamily="18" charset="0"/>
                <a:ea typeface="黑体" panose="02010609060101010101" charset="-122"/>
              </a:rPr>
              <a:t>by/with</a:t>
            </a:r>
            <a:r>
              <a:rPr lang="en-US" altLang="zh-CN">
                <a:latin typeface="Times New Roman" panose="02020603050405020304" pitchFamily="18" charset="0"/>
                <a:ea typeface="黑体" panose="02010609060101010101" charset="-122"/>
              </a:rPr>
              <a:t> green mountains and clear rivers</a:t>
            </a:r>
            <a:r>
              <a:rPr lang="zh-CN" altLang="zh-CN">
                <a:latin typeface="Times New Roman" panose="02020603050405020304" pitchFamily="18" charset="0"/>
                <a:ea typeface="黑体" panose="02010609060101010101" charset="-122"/>
              </a:rPr>
              <a:t>，</a:t>
            </a:r>
            <a:r>
              <a:rPr lang="en-US" altLang="zh-CN">
                <a:latin typeface="Times New Roman" panose="02020603050405020304" pitchFamily="18" charset="0"/>
                <a:ea typeface="黑体" panose="02010609060101010101" charset="-122"/>
              </a:rPr>
              <a:t>attracting visitors from every corner.</a:t>
            </a:r>
            <a:endParaRPr lang="zh-CN" altLang="zh-CN">
              <a:latin typeface="宋体" panose="02010600030101010101" pitchFamily="2" charset="-122"/>
              <a:ea typeface="黑体" panose="02010609060101010101" charset="-122"/>
            </a:endParaRPr>
          </a:p>
          <a:p>
            <a:pPr algn="just">
              <a:lnSpc>
                <a:spcPct val="150000"/>
              </a:lnSpc>
            </a:pPr>
            <a:r>
              <a:rPr lang="zh-CN" altLang="zh-CN">
                <a:latin typeface="Times New Roman" panose="02020603050405020304" pitchFamily="18" charset="0"/>
              </a:rPr>
              <a:t>青山绿水环抱着村寨，吸引八方来客</a:t>
            </a:r>
            <a:r>
              <a:rPr lang="zh-CN" altLang="zh-CN">
                <a:latin typeface="Times New Roman" panose="02020603050405020304" pitchFamily="18" charset="0"/>
                <a:ea typeface="黑体" panose="02010609060101010101" charset="-122"/>
              </a:rPr>
              <a:t>。</a:t>
            </a:r>
            <a:endParaRPr lang="zh-CN" altLang="zh-CN">
              <a:latin typeface="宋体" panose="02010600030101010101" pitchFamily="2" charset="-122"/>
              <a:ea typeface="黑体" panose="02010609060101010101"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自主发现</a:t>
            </a:r>
            <a:r>
              <a:rPr lang="en-US" altLang="zh-CN">
                <a:latin typeface="Times New Roman" panose="02020603050405020304" pitchFamily="18" charset="0"/>
                <a:ea typeface="黑体" panose="02010609060101010101" charset="-122"/>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①</a:t>
            </a:r>
            <a:r>
              <a:rPr lang="en-US" altLang="zh-CN">
                <a:latin typeface="Times New Roman" panose="02020603050405020304" pitchFamily="18" charset="0"/>
              </a:rPr>
              <a:t>__________________</a:t>
            </a:r>
            <a:r>
              <a:rPr lang="zh-CN" altLang="zh-CN">
                <a:latin typeface="Times New Roman" panose="02020603050405020304" pitchFamily="18" charset="0"/>
              </a:rPr>
              <a:t>　以</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rPr>
              <a:t>包围</a:t>
            </a:r>
            <a:r>
              <a:rPr lang="en-US" altLang="zh-CN">
                <a:latin typeface="宋体" panose="02010600030101010101" pitchFamily="2" charset="-122"/>
                <a:cs typeface="Times New Roman" panose="02020603050405020304" pitchFamily="18" charset="0"/>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②</a:t>
            </a:r>
            <a:r>
              <a:rPr lang="en-US" altLang="zh-CN">
                <a:latin typeface="Times New Roman" panose="02020603050405020304" pitchFamily="18" charset="0"/>
              </a:rPr>
              <a:t>________________________  </a:t>
            </a:r>
            <a:r>
              <a:rPr lang="zh-CN" altLang="zh-CN">
                <a:latin typeface="Times New Roman" panose="02020603050405020304" pitchFamily="18" charset="0"/>
              </a:rPr>
              <a:t>被</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rPr>
              <a:t>包围</a:t>
            </a:r>
            <a:endParaRPr lang="zh-CN" altLang="zh-CN">
              <a:latin typeface="宋体" panose="02010600030101010101" pitchFamily="2" charset="-122"/>
              <a:ea typeface="黑体" panose="02010609060101010101" charset="-122"/>
            </a:endParaRPr>
          </a:p>
        </p:txBody>
      </p:sp>
      <p:sp>
        <p:nvSpPr>
          <p:cNvPr id="4" name="矩形 3"/>
          <p:cNvSpPr/>
          <p:nvPr/>
        </p:nvSpPr>
        <p:spPr>
          <a:xfrm>
            <a:off x="858441" y="3845719"/>
            <a:ext cx="171585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surround...with...</a:t>
            </a:r>
            <a:endParaRPr lang="zh-CN" altLang="en-US" dirty="0"/>
          </a:p>
        </p:txBody>
      </p:sp>
      <p:sp>
        <p:nvSpPr>
          <p:cNvPr id="5" name="矩形 4"/>
          <p:cNvSpPr/>
          <p:nvPr/>
        </p:nvSpPr>
        <p:spPr>
          <a:xfrm>
            <a:off x="995363" y="4294585"/>
            <a:ext cx="238911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 surrounded by/with...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1"/>
          <p:cNvSpPr>
            <a:spLocks noChangeArrowheads="1"/>
          </p:cNvSpPr>
          <p:nvPr/>
        </p:nvSpPr>
        <p:spPr bwMode="auto">
          <a:xfrm>
            <a:off x="355997" y="87630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5843" name="矩形 11"/>
          <p:cNvSpPr>
            <a:spLocks noChangeArrowheads="1"/>
          </p:cNvSpPr>
          <p:nvPr/>
        </p:nvSpPr>
        <p:spPr bwMode="auto">
          <a:xfrm>
            <a:off x="359569" y="1308497"/>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a:t>
            </a:r>
            <a:r>
              <a:rPr lang="en-US" altLang="zh-CN" kern="100" dirty="0">
                <a:latin typeface="Times New Roman" panose="02020603050405020304"/>
                <a:cs typeface="Courier New" panose="02070309020205020404"/>
              </a:rPr>
              <a:t>surround</a:t>
            </a:r>
            <a:r>
              <a:rPr lang="zh-CN" altLang="zh-CN" kern="100" dirty="0">
                <a:latin typeface="Times New Roman" panose="02020603050405020304"/>
                <a:cs typeface="Times New Roman" panose="02020603050405020304"/>
              </a:rPr>
              <a:t>的适当形式填空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Once upon a time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king who was polite to</a:t>
            </a: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 countries lived in a castle </a:t>
            </a: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 by a large forest and having wonderful </a:t>
            </a: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 name="矩形 3"/>
          <p:cNvSpPr/>
          <p:nvPr/>
        </p:nvSpPr>
        <p:spPr>
          <a:xfrm>
            <a:off x="4937522" y="1762126"/>
            <a:ext cx="12541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surrounding</a:t>
            </a:r>
            <a:endParaRPr lang="zh-CN" altLang="en-US" dirty="0"/>
          </a:p>
        </p:txBody>
      </p:sp>
      <p:sp>
        <p:nvSpPr>
          <p:cNvPr id="5" name="矩形 4"/>
          <p:cNvSpPr/>
          <p:nvPr/>
        </p:nvSpPr>
        <p:spPr>
          <a:xfrm>
            <a:off x="772716" y="2183607"/>
            <a:ext cx="117724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surrounded</a:t>
            </a:r>
            <a:endParaRPr lang="zh-CN" altLang="en-US" dirty="0"/>
          </a:p>
        </p:txBody>
      </p:sp>
      <p:sp>
        <p:nvSpPr>
          <p:cNvPr id="6" name="矩形 5"/>
          <p:cNvSpPr/>
          <p:nvPr/>
        </p:nvSpPr>
        <p:spPr>
          <a:xfrm>
            <a:off x="5892404" y="2182417"/>
            <a:ext cx="1331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surroundings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251222" y="483394"/>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b="1" kern="100" dirty="0">
                <a:latin typeface="Times New Roman" panose="02020603050405020304"/>
                <a:cs typeface="Courier New" panose="02070309020205020404"/>
              </a:rPr>
              <a:t>7.</a:t>
            </a:r>
            <a:r>
              <a:rPr lang="en-US" altLang="zh-CN" kern="100" dirty="0">
                <a:latin typeface="Times New Roman" panose="02020603050405020304"/>
                <a:cs typeface="Courier New" panose="02070309020205020404"/>
              </a:rPr>
              <a:t>They</a:t>
            </a:r>
            <a:r>
              <a:rPr lang="en-US" altLang="zh-CN" b="1" kern="100" dirty="0">
                <a:latin typeface="Times New Roman" panose="02020603050405020304"/>
                <a:cs typeface="Courier New" panose="02070309020205020404"/>
              </a:rPr>
              <a:t> had castles built</a:t>
            </a:r>
            <a:r>
              <a:rPr lang="en-US" altLang="zh-CN" kern="100" dirty="0">
                <a:latin typeface="Times New Roman" panose="02020603050405020304"/>
                <a:cs typeface="Courier New" panose="02070309020205020404"/>
              </a:rPr>
              <a:t> all around England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made changes to the legal system.</a:t>
            </a:r>
            <a:endParaRPr lang="zh-CN" altLang="zh-CN" kern="100" dirty="0">
              <a:latin typeface="宋体" panose="02010600030101010101" pitchFamily="2" charset="-122"/>
              <a:cs typeface="Courier New" panose="02070309020205020404"/>
            </a:endParaRPr>
          </a:p>
          <a:p>
            <a:pPr marL="189230" indent="-189230" algn="just">
              <a:lnSpc>
                <a:spcPct val="150000"/>
              </a:lnSpc>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他们在英格兰各地修建了城堡，并对法律制度进行了修改。</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81922" name="矩形 11"/>
          <p:cNvSpPr>
            <a:spLocks noChangeArrowheads="1"/>
          </p:cNvSpPr>
          <p:nvPr/>
        </p:nvSpPr>
        <p:spPr bwMode="auto">
          <a:xfrm>
            <a:off x="454819" y="1326356"/>
            <a:ext cx="84284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charset="-122"/>
              </a:rPr>
              <a:t>【句式解读】　</a:t>
            </a:r>
            <a:r>
              <a:rPr lang="en-US" altLang="zh-CN">
                <a:latin typeface="Times New Roman" panose="02020603050405020304" pitchFamily="18" charset="0"/>
              </a:rPr>
              <a:t>had castles built</a:t>
            </a:r>
            <a:r>
              <a:rPr lang="zh-CN" altLang="zh-CN">
                <a:latin typeface="Times New Roman" panose="02020603050405020304" pitchFamily="18" charset="0"/>
              </a:rPr>
              <a:t>是</a:t>
            </a:r>
            <a:r>
              <a:rPr lang="en-US" altLang="zh-CN">
                <a:latin typeface="Times New Roman" panose="02020603050405020304" pitchFamily="18" charset="0"/>
              </a:rPr>
              <a:t>“have sth done”</a:t>
            </a:r>
            <a:r>
              <a:rPr lang="zh-CN" altLang="zh-CN">
                <a:latin typeface="Times New Roman" panose="02020603050405020304" pitchFamily="18" charset="0"/>
              </a:rPr>
              <a:t>结构，</a:t>
            </a:r>
            <a:r>
              <a:rPr lang="en-US" altLang="zh-CN">
                <a:latin typeface="Times New Roman" panose="02020603050405020304" pitchFamily="18" charset="0"/>
              </a:rPr>
              <a:t>castles</a:t>
            </a:r>
            <a:r>
              <a:rPr lang="zh-CN" altLang="zh-CN">
                <a:latin typeface="Times New Roman" panose="02020603050405020304" pitchFamily="18" charset="0"/>
              </a:rPr>
              <a:t>与</a:t>
            </a:r>
            <a:r>
              <a:rPr lang="en-US" altLang="zh-CN">
                <a:latin typeface="Times New Roman" panose="02020603050405020304" pitchFamily="18" charset="0"/>
              </a:rPr>
              <a:t>build</a:t>
            </a:r>
            <a:r>
              <a:rPr lang="zh-CN" altLang="zh-CN">
                <a:latin typeface="Times New Roman" panose="02020603050405020304" pitchFamily="18" charset="0"/>
              </a:rPr>
              <a:t>之间为被动关系，故用过去分词作宾补。</a:t>
            </a:r>
          </a:p>
          <a:p>
            <a:pPr algn="just">
              <a:lnSpc>
                <a:spcPct val="150000"/>
              </a:lnSpc>
            </a:pPr>
            <a:r>
              <a:rPr lang="zh-CN" altLang="zh-CN">
                <a:latin typeface="Times New Roman" panose="02020603050405020304" pitchFamily="18" charset="0"/>
                <a:ea typeface="黑体" panose="02010609060101010101" charset="-122"/>
              </a:rPr>
              <a:t>【用法总结】</a:t>
            </a:r>
            <a:r>
              <a:rPr lang="zh-CN" altLang="zh-CN">
                <a:latin typeface="Times New Roman" panose="02020603050405020304" pitchFamily="18" charset="0"/>
              </a:rPr>
              <a:t>　</a:t>
            </a:r>
            <a:r>
              <a:rPr lang="en-US" altLang="zh-CN">
                <a:latin typeface="Times New Roman" panose="02020603050405020304" pitchFamily="18" charset="0"/>
              </a:rPr>
              <a:t>have/get sth done</a:t>
            </a:r>
            <a:r>
              <a:rPr lang="zh-CN" altLang="zh-CN">
                <a:latin typeface="Times New Roman" panose="02020603050405020304" pitchFamily="18" charset="0"/>
              </a:rPr>
              <a:t>属于</a:t>
            </a:r>
            <a:r>
              <a:rPr lang="en-US" altLang="zh-CN">
                <a:latin typeface="宋体" panose="02010600030101010101" pitchFamily="2" charset="-122"/>
              </a:rPr>
              <a:t>“</a:t>
            </a:r>
            <a:r>
              <a:rPr lang="en-US" altLang="zh-CN">
                <a:latin typeface="Times New Roman" panose="02020603050405020304" pitchFamily="18" charset="0"/>
              </a:rPr>
              <a:t>have/get</a:t>
            </a:r>
            <a:r>
              <a:rPr lang="zh-CN" altLang="zh-CN">
                <a:latin typeface="Times New Roman" panose="02020603050405020304" pitchFamily="18" charset="0"/>
              </a:rPr>
              <a:t>＋宾语＋宾语补足语</a:t>
            </a:r>
            <a:r>
              <a:rPr lang="en-US" altLang="zh-CN">
                <a:latin typeface="宋体" panose="02010600030101010101" pitchFamily="2" charset="-122"/>
              </a:rPr>
              <a:t>”</a:t>
            </a:r>
            <a:r>
              <a:rPr lang="zh-CN" altLang="zh-CN">
                <a:latin typeface="Times New Roman" panose="02020603050405020304" pitchFamily="18" charset="0"/>
              </a:rPr>
              <a:t>结构，它表示两种意义：</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(1)</a:t>
            </a:r>
            <a:r>
              <a:rPr lang="zh-CN" altLang="zh-CN">
                <a:latin typeface="Times New Roman" panose="02020603050405020304" pitchFamily="18" charset="0"/>
              </a:rPr>
              <a:t>使某事被做</a:t>
            </a:r>
            <a:r>
              <a:rPr lang="en-US" altLang="zh-CN">
                <a:latin typeface="Times New Roman" panose="02020603050405020304" pitchFamily="18" charset="0"/>
              </a:rPr>
              <a:t>(</a:t>
            </a:r>
            <a:r>
              <a:rPr lang="zh-CN" altLang="zh-CN">
                <a:latin typeface="Times New Roman" panose="02020603050405020304" pitchFamily="18" charset="0"/>
              </a:rPr>
              <a:t>主语有意识的行为，可能是主语自己做，也可能是让别人做</a:t>
            </a:r>
            <a:r>
              <a:rPr lang="en-US" altLang="zh-CN">
                <a:latin typeface="Times New Roman" panose="02020603050405020304" pitchFamily="18" charset="0"/>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①</a:t>
            </a:r>
            <a:r>
              <a:rPr lang="en-US" altLang="zh-CN">
                <a:latin typeface="Times New Roman" panose="02020603050405020304" pitchFamily="18" charset="0"/>
              </a:rPr>
              <a:t>The patient is going to </a:t>
            </a:r>
            <a:r>
              <a:rPr lang="en-US" altLang="zh-CN" b="1">
                <a:latin typeface="Times New Roman" panose="02020603050405020304" pitchFamily="18" charset="0"/>
              </a:rPr>
              <a:t>have his temperature taken</a:t>
            </a:r>
            <a:r>
              <a:rPr lang="en-US" altLang="zh-CN">
                <a:latin typeface="Times New Roman" panose="02020603050405020304" pitchFamily="18" charset="0"/>
              </a:rPr>
              <a:t>.</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rPr>
              <a:t>这个病人准备请</a:t>
            </a:r>
            <a:r>
              <a:rPr lang="en-US" altLang="zh-CN">
                <a:latin typeface="Times New Roman" panose="02020603050405020304" pitchFamily="18" charset="0"/>
              </a:rPr>
              <a:t>/</a:t>
            </a:r>
            <a:r>
              <a:rPr lang="zh-CN" altLang="zh-CN">
                <a:latin typeface="Times New Roman" panose="02020603050405020304" pitchFamily="18" charset="0"/>
              </a:rPr>
              <a:t>叫</a:t>
            </a:r>
            <a:r>
              <a:rPr lang="en-US" altLang="zh-CN">
                <a:latin typeface="Times New Roman" panose="02020603050405020304" pitchFamily="18" charset="0"/>
              </a:rPr>
              <a:t>/</a:t>
            </a:r>
            <a:r>
              <a:rPr lang="zh-CN" altLang="zh-CN">
                <a:latin typeface="Times New Roman" panose="02020603050405020304" pitchFamily="18" charset="0"/>
              </a:rPr>
              <a:t>让人给他量体温。</a:t>
            </a:r>
            <a:endParaRPr lang="zh-CN" altLang="zh-CN">
              <a:latin typeface="宋体" panose="02010600030101010101" pitchFamily="2" charset="-122"/>
            </a:endParaRPr>
          </a:p>
          <a:p>
            <a:pPr algn="just">
              <a:lnSpc>
                <a:spcPct val="150000"/>
              </a:lnSpc>
            </a:pPr>
            <a:r>
              <a:rPr lang="zh-CN" altLang="zh-CN">
                <a:latin typeface="宋体" panose="02010600030101010101" pitchFamily="2" charset="-122"/>
              </a:rPr>
              <a:t>②</a:t>
            </a:r>
            <a:r>
              <a:rPr lang="en-US" altLang="zh-CN">
                <a:latin typeface="Times New Roman" panose="02020603050405020304" pitchFamily="18" charset="0"/>
              </a:rPr>
              <a:t>I usually </a:t>
            </a:r>
            <a:r>
              <a:rPr lang="en-US" altLang="zh-CN" b="1">
                <a:latin typeface="Times New Roman" panose="02020603050405020304" pitchFamily="18" charset="0"/>
              </a:rPr>
              <a:t>have my clothes washed</a:t>
            </a:r>
            <a:r>
              <a:rPr lang="en-US" altLang="zh-CN">
                <a:latin typeface="Times New Roman" panose="02020603050405020304" pitchFamily="18" charset="0"/>
              </a:rPr>
              <a:t> on Sundays.</a:t>
            </a:r>
            <a:r>
              <a:rPr lang="zh-CN" altLang="zh-CN">
                <a:latin typeface="Times New Roman" panose="02020603050405020304" pitchFamily="18" charset="0"/>
              </a:rPr>
              <a:t>我通常在星期天洗衣服。</a:t>
            </a:r>
            <a:endParaRPr lang="zh-CN" altLang="zh-CN">
              <a:latin typeface="宋体" panose="02010600030101010101" pitchFamily="2" charset="-122"/>
              <a:ea typeface="黑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11"/>
          <p:cNvSpPr>
            <a:spLocks noChangeArrowheads="1"/>
          </p:cNvSpPr>
          <p:nvPr/>
        </p:nvSpPr>
        <p:spPr bwMode="auto">
          <a:xfrm>
            <a:off x="454819" y="1059656"/>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遭遇某种不幸的事情</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She </a:t>
            </a:r>
            <a:r>
              <a:rPr lang="en-US" altLang="zh-CN" b="1" kern="100" dirty="0">
                <a:latin typeface="Times New Roman" panose="02020603050405020304"/>
                <a:cs typeface="Courier New" panose="02070309020205020404"/>
              </a:rPr>
              <a:t>had her wallet stolen</a:t>
            </a:r>
            <a:r>
              <a:rPr lang="en-US" altLang="zh-CN" kern="100" dirty="0">
                <a:latin typeface="Times New Roman" panose="02020603050405020304"/>
                <a:cs typeface="Courier New" panose="02070309020205020404"/>
              </a:rPr>
              <a:t> on her way home yesterday.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昨天在回家的路上她的钱包被偷了。</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矩形 11"/>
          <p:cNvSpPr>
            <a:spLocks noChangeArrowheads="1"/>
          </p:cNvSpPr>
          <p:nvPr/>
        </p:nvSpPr>
        <p:spPr bwMode="auto">
          <a:xfrm>
            <a:off x="454819" y="627460"/>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思考</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写出下面结构的意义</a:t>
            </a: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have sb do______________</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have sb/sth doing_______________________</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have sth to do____________</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巩固内化</a:t>
            </a:r>
            <a:r>
              <a:rPr lang="en-US" altLang="zh-CN">
                <a:latin typeface="Times New Roman" panose="02020603050405020304" pitchFamily="18" charset="0"/>
                <a:ea typeface="黑体" panose="02010609060101010101" charset="-122"/>
              </a:rPr>
              <a:t>]</a:t>
            </a:r>
            <a:r>
              <a:rPr lang="zh-CN" altLang="zh-CN">
                <a:latin typeface="Times New Roman" panose="02020603050405020304" pitchFamily="18" charset="0"/>
                <a:ea typeface="黑体" panose="02010609060101010101" charset="-122"/>
              </a:rPr>
              <a:t>　</a:t>
            </a:r>
            <a:r>
              <a:rPr lang="zh-CN" altLang="zh-CN">
                <a:latin typeface="Times New Roman" panose="02020603050405020304" pitchFamily="18" charset="0"/>
              </a:rPr>
              <a:t>补全句子</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 must _____________________________ before going to bed.</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睡觉前我必须做完作业。</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Unfortunately, he _________________________ during the training.</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不幸的是，他在训练中把右腿弄伤了。</a:t>
            </a:r>
            <a:endParaRPr lang="zh-CN" altLang="zh-CN">
              <a:latin typeface="宋体" panose="02010600030101010101" pitchFamily="2" charset="-122"/>
              <a:cs typeface="Courier New" panose="02070309020205020404" pitchFamily="49" charset="0"/>
            </a:endParaRPr>
          </a:p>
        </p:txBody>
      </p:sp>
      <p:sp>
        <p:nvSpPr>
          <p:cNvPr id="3" name="矩形 2"/>
          <p:cNvSpPr/>
          <p:nvPr/>
        </p:nvSpPr>
        <p:spPr>
          <a:xfrm>
            <a:off x="1757363" y="1101329"/>
            <a:ext cx="152349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让某人做</a:t>
            </a:r>
            <a:r>
              <a:rPr lang="en-US" altLang="zh-CN" kern="100" dirty="0">
                <a:solidFill>
                  <a:srgbClr val="FF0000"/>
                </a:solidFill>
                <a:latin typeface="宋体" panose="02010600030101010101" pitchFamily="2" charset="-122"/>
                <a:cs typeface="Times New Roman" panose="02020603050405020304"/>
              </a:rPr>
              <a:t>……</a:t>
            </a:r>
            <a:endParaRPr lang="zh-CN" altLang="en-US" dirty="0"/>
          </a:p>
        </p:txBody>
      </p:sp>
      <p:sp>
        <p:nvSpPr>
          <p:cNvPr id="4" name="矩形 3"/>
          <p:cNvSpPr/>
          <p:nvPr/>
        </p:nvSpPr>
        <p:spPr>
          <a:xfrm>
            <a:off x="2439591" y="1512094"/>
            <a:ext cx="251094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让某人</a:t>
            </a:r>
            <a:r>
              <a:rPr lang="en-US" altLang="zh-CN" kern="100" dirty="0">
                <a:solidFill>
                  <a:srgbClr val="FF0000"/>
                </a:solidFill>
                <a:latin typeface="Times New Roman" panose="02020603050405020304"/>
              </a:rPr>
              <a:t>/</a:t>
            </a:r>
            <a:r>
              <a:rPr lang="zh-CN" altLang="zh-CN" kern="100" dirty="0">
                <a:solidFill>
                  <a:srgbClr val="FF0000"/>
                </a:solidFill>
                <a:latin typeface="Times New Roman" panose="02020603050405020304"/>
                <a:cs typeface="Times New Roman" panose="02020603050405020304"/>
              </a:rPr>
              <a:t>某物一直做</a:t>
            </a:r>
            <a:r>
              <a:rPr lang="en-US" altLang="zh-CN" kern="100" dirty="0">
                <a:solidFill>
                  <a:srgbClr val="FF0000"/>
                </a:solidFill>
                <a:latin typeface="宋体" panose="02010600030101010101" pitchFamily="2" charset="-122"/>
                <a:cs typeface="Times New Roman" panose="02020603050405020304"/>
              </a:rPr>
              <a:t>……</a:t>
            </a:r>
            <a:endParaRPr lang="zh-CN" altLang="en-US" dirty="0"/>
          </a:p>
        </p:txBody>
      </p:sp>
      <p:sp>
        <p:nvSpPr>
          <p:cNvPr id="5" name="矩形 4"/>
          <p:cNvSpPr/>
          <p:nvPr/>
        </p:nvSpPr>
        <p:spPr>
          <a:xfrm>
            <a:off x="2087166" y="1932385"/>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有某事要做</a:t>
            </a:r>
            <a:endParaRPr lang="zh-CN" altLang="en-US" dirty="0"/>
          </a:p>
        </p:txBody>
      </p:sp>
      <p:sp>
        <p:nvSpPr>
          <p:cNvPr id="6" name="矩形 5"/>
          <p:cNvSpPr/>
          <p:nvPr/>
        </p:nvSpPr>
        <p:spPr>
          <a:xfrm>
            <a:off x="1787129" y="2721769"/>
            <a:ext cx="247888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my homework done</a:t>
            </a:r>
            <a:endParaRPr lang="zh-CN" altLang="en-US" dirty="0"/>
          </a:p>
        </p:txBody>
      </p:sp>
      <p:sp>
        <p:nvSpPr>
          <p:cNvPr id="7" name="矩形 6"/>
          <p:cNvSpPr/>
          <p:nvPr/>
        </p:nvSpPr>
        <p:spPr>
          <a:xfrm>
            <a:off x="2656285" y="3533776"/>
            <a:ext cx="234423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 his right leg injured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矩形 11"/>
          <p:cNvSpPr>
            <a:spLocks noChangeArrowheads="1"/>
          </p:cNvSpPr>
          <p:nvPr/>
        </p:nvSpPr>
        <p:spPr bwMode="auto">
          <a:xfrm>
            <a:off x="359569" y="1113235"/>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spcAft>
                <a:spcPts val="0"/>
              </a:spcAft>
              <a:defRPr/>
            </a:pPr>
            <a:r>
              <a:rPr lang="en-US" altLang="zh-CN" kern="100" dirty="0">
                <a:latin typeface="Times New Roman" panose="02020603050405020304"/>
                <a:cs typeface="Courier New" panose="02070309020205020404"/>
              </a:rPr>
              <a:t>10.Her ____________ (achieve) in the 100m surprised us all.</a:t>
            </a:r>
            <a:endParaRPr lang="zh-CN" altLang="zh-CN"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11.If you publish your ____________ (locate) to the public, then, well, everyone can know where you are.</a:t>
            </a:r>
            <a:endParaRPr lang="zh-CN" altLang="zh-CN"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12.With the famous pyramids, various temples and some ____________ (fascinate) museums, Cairo is a fantastic choice if you can come to the city.</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187054" y="1168004"/>
            <a:ext cx="130548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achievement</a:t>
            </a:r>
            <a:endParaRPr lang="zh-CN" altLang="en-US" dirty="0"/>
          </a:p>
        </p:txBody>
      </p:sp>
      <p:sp>
        <p:nvSpPr>
          <p:cNvPr id="4" name="矩形 3"/>
          <p:cNvSpPr/>
          <p:nvPr/>
        </p:nvSpPr>
        <p:spPr>
          <a:xfrm>
            <a:off x="2942035" y="1577579"/>
            <a:ext cx="88229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location</a:t>
            </a:r>
            <a:endParaRPr lang="zh-CN" altLang="en-US" dirty="0"/>
          </a:p>
        </p:txBody>
      </p:sp>
      <p:sp>
        <p:nvSpPr>
          <p:cNvPr id="5" name="矩形 4"/>
          <p:cNvSpPr/>
          <p:nvPr/>
        </p:nvSpPr>
        <p:spPr>
          <a:xfrm>
            <a:off x="6338887" y="2378869"/>
            <a:ext cx="11515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fascinating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矩形 11"/>
          <p:cNvSpPr>
            <a:spLocks noChangeArrowheads="1"/>
          </p:cNvSpPr>
          <p:nvPr/>
        </p:nvSpPr>
        <p:spPr bwMode="auto">
          <a:xfrm>
            <a:off x="347663" y="651273"/>
            <a:ext cx="84284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solidFill>
                  <a:prstClr val="black"/>
                </a:solidFill>
                <a:latin typeface="Times New Roman" panose="02020603050405020304"/>
                <a:cs typeface="Courier New" panose="02070309020205020404"/>
              </a:rPr>
              <a:t>Understanding in context</a:t>
            </a:r>
            <a:endParaRPr lang="en-US" altLang="zh-CN" kern="100" dirty="0">
              <a:solidFill>
                <a:prstClr val="black"/>
              </a:solidFill>
              <a:latin typeface="Times New Roman" panose="02020603050405020304"/>
              <a:cs typeface="Times New Roman" panose="02020603050405020304"/>
            </a:endParaRPr>
          </a:p>
          <a:p>
            <a:pPr indent="485775"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There is so much more to learn about the interesting history and culture of the United </a:t>
            </a:r>
            <a:r>
              <a:rPr lang="en-US" altLang="zh-CN" kern="100" dirty="0" err="1">
                <a:solidFill>
                  <a:prstClr val="black"/>
                </a:solidFill>
                <a:latin typeface="Times New Roman" panose="02020603050405020304"/>
                <a:cs typeface="Courier New" panose="02070309020205020404"/>
              </a:rPr>
              <a:t>Kingdom.Studying</a:t>
            </a:r>
            <a:r>
              <a:rPr lang="en-US" altLang="zh-CN" kern="100" dirty="0">
                <a:solidFill>
                  <a:prstClr val="black"/>
                </a:solidFill>
                <a:latin typeface="Times New Roman" panose="02020603050405020304"/>
                <a:cs typeface="Courier New" panose="02070309020205020404"/>
              </a:rPr>
              <a:t> the history of the country will </a:t>
            </a:r>
            <a:r>
              <a:rPr lang="en-US" altLang="zh-CN" b="1" kern="100" dirty="0">
                <a:solidFill>
                  <a:prstClr val="black"/>
                </a:solidFill>
                <a:latin typeface="Times New Roman" panose="02020603050405020304"/>
                <a:cs typeface="Courier New" panose="02070309020205020404"/>
              </a:rPr>
              <a:t>make your visit much more </a:t>
            </a:r>
            <a:r>
              <a:rPr lang="en-US" altLang="zh-CN" b="1" kern="100" dirty="0" err="1">
                <a:solidFill>
                  <a:prstClr val="black"/>
                </a:solidFill>
                <a:latin typeface="Times New Roman" panose="02020603050405020304"/>
                <a:cs typeface="Courier New" panose="02070309020205020404"/>
              </a:rPr>
              <a:t>enjoyable</a:t>
            </a:r>
            <a:r>
              <a:rPr lang="en-US" altLang="zh-CN" kern="100" dirty="0" err="1">
                <a:solidFill>
                  <a:prstClr val="black"/>
                </a:solidFill>
                <a:latin typeface="Times New Roman" panose="02020603050405020304"/>
                <a:cs typeface="Courier New" panose="02070309020205020404"/>
              </a:rPr>
              <a:t>.The</a:t>
            </a:r>
            <a:r>
              <a:rPr lang="en-US" altLang="zh-CN" kern="100" dirty="0">
                <a:solidFill>
                  <a:prstClr val="black"/>
                </a:solidFill>
                <a:latin typeface="Times New Roman" panose="02020603050405020304"/>
                <a:cs typeface="Courier New" panose="02070309020205020404"/>
              </a:rPr>
              <a:t> capital city London is a great place to start, as it is an ancient port city that has a history dating all the way back to Roman </a:t>
            </a:r>
            <a:r>
              <a:rPr lang="en-US" altLang="zh-CN" kern="100" dirty="0" err="1">
                <a:solidFill>
                  <a:prstClr val="black"/>
                </a:solidFill>
                <a:latin typeface="Times New Roman" panose="02020603050405020304"/>
                <a:cs typeface="Courier New" panose="02070309020205020404"/>
              </a:rPr>
              <a:t>times.There</a:t>
            </a:r>
            <a:r>
              <a:rPr lang="en-US" altLang="zh-CN" kern="100" dirty="0">
                <a:solidFill>
                  <a:prstClr val="black"/>
                </a:solidFill>
                <a:latin typeface="Times New Roman" panose="02020603050405020304"/>
                <a:cs typeface="Courier New" panose="02070309020205020404"/>
              </a:rPr>
              <a:t> are countless historic sites to explore, and lots of museums with ancient relics from all over the </a:t>
            </a:r>
            <a:r>
              <a:rPr lang="en-US" altLang="zh-CN" kern="100" dirty="0" err="1">
                <a:solidFill>
                  <a:prstClr val="black"/>
                </a:solidFill>
                <a:latin typeface="Times New Roman" panose="02020603050405020304"/>
                <a:cs typeface="Courier New" panose="02070309020205020404"/>
              </a:rPr>
              <a:t>UK.The</a:t>
            </a:r>
            <a:r>
              <a:rPr lang="en-US" altLang="zh-CN" kern="100" dirty="0">
                <a:solidFill>
                  <a:prstClr val="black"/>
                </a:solidFill>
                <a:latin typeface="Times New Roman" panose="02020603050405020304"/>
                <a:cs typeface="Courier New" panose="02070309020205020404"/>
              </a:rPr>
              <a:t> UK is a fascinating mix of history and modern culture, with both new and old </a:t>
            </a:r>
            <a:r>
              <a:rPr lang="en-US" altLang="zh-CN" kern="100" dirty="0" err="1">
                <a:solidFill>
                  <a:prstClr val="black"/>
                </a:solidFill>
                <a:latin typeface="Times New Roman" panose="02020603050405020304"/>
                <a:cs typeface="Courier New" panose="02070309020205020404"/>
              </a:rPr>
              <a:t>traditions.If</a:t>
            </a:r>
            <a:r>
              <a:rPr lang="en-US" altLang="zh-CN" kern="100" dirty="0">
                <a:solidFill>
                  <a:prstClr val="black"/>
                </a:solidFill>
                <a:latin typeface="Times New Roman" panose="02020603050405020304"/>
                <a:cs typeface="Courier New" panose="02070309020205020404"/>
              </a:rPr>
              <a:t> you keep your eyes open, you will be surprised to find that you can see both its past and its present.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409575" y="834629"/>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文化视窗</a:t>
            </a:r>
            <a:r>
              <a:rPr lang="en-US" altLang="zh-CN" kern="100" dirty="0">
                <a:latin typeface="Times New Roman" panose="02020603050405020304"/>
                <a:ea typeface="黑体" panose="02010609060101010101" charset="-122"/>
                <a:cs typeface="Courier New" panose="02070309020205020404"/>
              </a:rPr>
              <a:t>]</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6867" name="矩形 11"/>
          <p:cNvSpPr>
            <a:spLocks noChangeArrowheads="1"/>
          </p:cNvSpPr>
          <p:nvPr/>
        </p:nvSpPr>
        <p:spPr bwMode="auto">
          <a:xfrm>
            <a:off x="413147" y="1266825"/>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大英博物馆</a:t>
            </a:r>
            <a:r>
              <a:rPr lang="en-US" altLang="zh-CN" kern="100" dirty="0">
                <a:latin typeface="Times New Roman" panose="02020603050405020304"/>
                <a:ea typeface="楷体_GB2312"/>
                <a:cs typeface="Courier New" panose="02070309020205020404"/>
              </a:rPr>
              <a:t>(British Museum)</a:t>
            </a:r>
            <a:r>
              <a:rPr lang="zh-CN" altLang="zh-CN" kern="100" dirty="0">
                <a:latin typeface="Times New Roman" panose="02020603050405020304"/>
                <a:ea typeface="楷体_GB2312"/>
                <a:cs typeface="Times New Roman" panose="02020603050405020304"/>
              </a:rPr>
              <a:t>，又名不列颠博物馆，位于英国伦敦新牛津大街北面的罗素广场，是世界上历史最悠久、规模最宏伟的综合性博物馆，也是世界上规模最大、最著名的世界五大博物馆之一。</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251222" y="446485"/>
            <a:ext cx="8428434"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40000"/>
              </a:lnSpc>
              <a:spcAft>
                <a:spcPts val="0"/>
              </a:spcAft>
              <a:defRPr/>
            </a:pPr>
            <a:r>
              <a:rPr lang="en-US" altLang="zh-CN" kern="100" dirty="0">
                <a:latin typeface="Times New Roman" panose="02020603050405020304"/>
                <a:cs typeface="Courier New" panose="02070309020205020404"/>
              </a:rPr>
              <a:t>8.Studying the history of the country will </a:t>
            </a:r>
            <a:r>
              <a:rPr lang="en-US" altLang="zh-CN" b="1" kern="100" dirty="0">
                <a:latin typeface="Times New Roman" panose="02020603050405020304"/>
                <a:cs typeface="Courier New" panose="02070309020205020404"/>
              </a:rPr>
              <a:t>make your visit much more enjoyable</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marL="189230" indent="-189230" algn="just">
              <a:lnSpc>
                <a:spcPct val="140000"/>
              </a:lnSpc>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学习这个国家的历史将使你的访问更加愉快。</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92162" name="矩形 11"/>
          <p:cNvSpPr>
            <a:spLocks noChangeArrowheads="1"/>
          </p:cNvSpPr>
          <p:nvPr/>
        </p:nvSpPr>
        <p:spPr bwMode="auto">
          <a:xfrm>
            <a:off x="454819" y="1241822"/>
            <a:ext cx="842843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40000"/>
              </a:lnSpc>
            </a:pPr>
            <a:r>
              <a:rPr lang="zh-CN" altLang="zh-CN" dirty="0">
                <a:latin typeface="Times New Roman" panose="02020603050405020304" pitchFamily="18" charset="0"/>
                <a:ea typeface="黑体" panose="02010609060101010101" charset="-122"/>
              </a:rPr>
              <a:t>【句式解读】　</a:t>
            </a:r>
            <a:r>
              <a:rPr lang="zh-CN" altLang="zh-CN" dirty="0">
                <a:latin typeface="Times New Roman" panose="02020603050405020304" pitchFamily="18" charset="0"/>
              </a:rPr>
              <a:t>句中</a:t>
            </a:r>
            <a:r>
              <a:rPr lang="en-US" altLang="zh-CN" dirty="0">
                <a:latin typeface="Times New Roman" panose="02020603050405020304" pitchFamily="18" charset="0"/>
              </a:rPr>
              <a:t>make your visit much more enjoyable</a:t>
            </a:r>
            <a:r>
              <a:rPr lang="zh-CN" altLang="zh-CN" dirty="0">
                <a:latin typeface="Times New Roman" panose="02020603050405020304" pitchFamily="18" charset="0"/>
              </a:rPr>
              <a:t>为</a:t>
            </a:r>
            <a:r>
              <a:rPr lang="en-US" altLang="zh-CN" dirty="0">
                <a:latin typeface="Times New Roman" panose="02020603050405020304" pitchFamily="18" charset="0"/>
              </a:rPr>
              <a:t>“make</a:t>
            </a:r>
            <a:r>
              <a:rPr lang="zh-CN" altLang="zh-CN" dirty="0">
                <a:latin typeface="Times New Roman" panose="02020603050405020304" pitchFamily="18" charset="0"/>
              </a:rPr>
              <a:t>＋宾语＋宾语补足语</a:t>
            </a:r>
            <a:r>
              <a:rPr lang="en-US" altLang="zh-CN" dirty="0">
                <a:latin typeface="Times New Roman" panose="02020603050405020304" pitchFamily="18" charset="0"/>
              </a:rPr>
              <a:t>”</a:t>
            </a:r>
            <a:r>
              <a:rPr lang="zh-CN" altLang="zh-CN" dirty="0">
                <a:latin typeface="Times New Roman" panose="02020603050405020304" pitchFamily="18" charset="0"/>
              </a:rPr>
              <a:t>结构。</a:t>
            </a:r>
          </a:p>
          <a:p>
            <a:pPr algn="just">
              <a:lnSpc>
                <a:spcPct val="140000"/>
              </a:lnSpc>
            </a:pPr>
            <a:r>
              <a:rPr lang="zh-CN" altLang="zh-CN" dirty="0">
                <a:latin typeface="Times New Roman" panose="02020603050405020304" pitchFamily="18" charset="0"/>
                <a:ea typeface="黑体" panose="02010609060101010101" charset="-122"/>
              </a:rPr>
              <a:t>【用法总结】</a:t>
            </a:r>
            <a:r>
              <a:rPr lang="zh-CN" altLang="zh-CN" dirty="0">
                <a:latin typeface="Times New Roman" panose="02020603050405020304" pitchFamily="18" charset="0"/>
                <a:ea typeface="楷体_GB2312"/>
                <a:cs typeface="楷体_GB2312"/>
              </a:rPr>
              <a:t>　</a:t>
            </a:r>
            <a:endParaRPr lang="zh-CN" altLang="zh-CN" dirty="0">
              <a:latin typeface="宋体" panose="02010600030101010101" pitchFamily="2" charset="-122"/>
              <a:ea typeface="楷体_GB2312"/>
              <a:cs typeface="楷体_GB2312"/>
            </a:endParaRPr>
          </a:p>
          <a:p>
            <a:pPr algn="just">
              <a:lnSpc>
                <a:spcPct val="140000"/>
              </a:lnSpc>
            </a:pPr>
            <a:r>
              <a:rPr lang="en-US" altLang="zh-CN" dirty="0">
                <a:latin typeface="宋体" panose="02010600030101010101" pitchFamily="2" charset="-122"/>
                <a:ea typeface="楷体_GB2312"/>
                <a:cs typeface="楷体_GB2312"/>
              </a:rPr>
              <a:t>“</a:t>
            </a:r>
            <a:r>
              <a:rPr lang="en-US" altLang="zh-CN" dirty="0">
                <a:latin typeface="Times New Roman" panose="02020603050405020304" pitchFamily="18" charset="0"/>
                <a:ea typeface="楷体_GB2312"/>
                <a:cs typeface="楷体_GB2312"/>
              </a:rPr>
              <a:t>make</a:t>
            </a:r>
            <a:r>
              <a:rPr lang="zh-CN" altLang="zh-CN" dirty="0">
                <a:latin typeface="Times New Roman" panose="02020603050405020304" pitchFamily="18" charset="0"/>
                <a:ea typeface="楷体_GB2312"/>
                <a:cs typeface="楷体_GB2312"/>
              </a:rPr>
              <a:t>＋宾语＋宾补</a:t>
            </a:r>
            <a:r>
              <a:rPr lang="en-US" altLang="zh-CN" dirty="0">
                <a:latin typeface="宋体" panose="02010600030101010101" pitchFamily="2" charset="-122"/>
                <a:ea typeface="楷体_GB2312"/>
                <a:cs typeface="楷体_GB2312"/>
              </a:rPr>
              <a:t>”</a:t>
            </a:r>
            <a:r>
              <a:rPr lang="zh-CN" altLang="zh-CN" dirty="0">
                <a:latin typeface="Times New Roman" panose="02020603050405020304" pitchFamily="18" charset="0"/>
                <a:ea typeface="楷体_GB2312"/>
                <a:cs typeface="楷体_GB2312"/>
              </a:rPr>
              <a:t>结构有以下几种形式：</a:t>
            </a:r>
            <a:endParaRPr lang="zh-CN" altLang="zh-CN" dirty="0">
              <a:latin typeface="宋体" panose="02010600030101010101" pitchFamily="2" charset="-122"/>
            </a:endParaRPr>
          </a:p>
          <a:p>
            <a:pPr algn="just">
              <a:lnSpc>
                <a:spcPct val="140000"/>
              </a:lnSpc>
            </a:pPr>
            <a:r>
              <a:rPr lang="en-US" altLang="zh-CN" dirty="0">
                <a:latin typeface="Times New Roman" panose="02020603050405020304" pitchFamily="18" charset="0"/>
                <a:ea typeface="楷体_GB2312"/>
                <a:cs typeface="楷体_GB2312"/>
              </a:rPr>
              <a:t>(1)make</a:t>
            </a:r>
            <a:r>
              <a:rPr lang="zh-CN" altLang="zh-CN" dirty="0">
                <a:latin typeface="Times New Roman" panose="02020603050405020304" pitchFamily="18" charset="0"/>
                <a:ea typeface="楷体_GB2312"/>
                <a:cs typeface="楷体_GB2312"/>
              </a:rPr>
              <a:t>＋宾语＋形容词</a:t>
            </a:r>
            <a:endParaRPr lang="zh-CN" altLang="zh-CN" dirty="0">
              <a:latin typeface="宋体" panose="02010600030101010101" pitchFamily="2" charset="-122"/>
            </a:endParaRPr>
          </a:p>
          <a:p>
            <a:pPr algn="just">
              <a:lnSpc>
                <a:spcPct val="140000"/>
              </a:lnSpc>
            </a:pPr>
            <a:r>
              <a:rPr lang="en-US" altLang="zh-CN" dirty="0">
                <a:latin typeface="Times New Roman" panose="02020603050405020304" pitchFamily="18" charset="0"/>
                <a:ea typeface="楷体_GB2312"/>
                <a:cs typeface="楷体_GB2312"/>
              </a:rPr>
              <a:t>(2)make</a:t>
            </a:r>
            <a:r>
              <a:rPr lang="zh-CN" altLang="zh-CN" dirty="0">
                <a:latin typeface="Times New Roman" panose="02020603050405020304" pitchFamily="18" charset="0"/>
                <a:ea typeface="楷体_GB2312"/>
                <a:cs typeface="楷体_GB2312"/>
              </a:rPr>
              <a:t>＋宾语＋名词</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职务名词充当宾补时其前不要加冠词</a:t>
            </a:r>
            <a:r>
              <a:rPr lang="en-US"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endParaRPr>
          </a:p>
          <a:p>
            <a:pPr algn="just">
              <a:lnSpc>
                <a:spcPct val="140000"/>
              </a:lnSpc>
            </a:pPr>
            <a:r>
              <a:rPr lang="en-US" altLang="zh-CN" dirty="0">
                <a:latin typeface="Times New Roman" panose="02020603050405020304" pitchFamily="18" charset="0"/>
                <a:ea typeface="楷体_GB2312"/>
                <a:cs typeface="楷体_GB2312"/>
              </a:rPr>
              <a:t>(3)make</a:t>
            </a:r>
            <a:r>
              <a:rPr lang="zh-CN" altLang="zh-CN" dirty="0">
                <a:latin typeface="Times New Roman" panose="02020603050405020304" pitchFamily="18" charset="0"/>
                <a:ea typeface="楷体_GB2312"/>
                <a:cs typeface="楷体_GB2312"/>
              </a:rPr>
              <a:t>＋宾语＋介词短语</a:t>
            </a:r>
            <a:endParaRPr lang="zh-CN" altLang="zh-CN" dirty="0">
              <a:latin typeface="宋体" panose="02010600030101010101" pitchFamily="2" charset="-122"/>
            </a:endParaRPr>
          </a:p>
          <a:p>
            <a:pPr algn="just">
              <a:lnSpc>
                <a:spcPct val="140000"/>
              </a:lnSpc>
            </a:pPr>
            <a:r>
              <a:rPr lang="en-US" altLang="zh-CN" dirty="0">
                <a:latin typeface="Times New Roman" panose="02020603050405020304" pitchFamily="18" charset="0"/>
                <a:ea typeface="楷体_GB2312"/>
                <a:cs typeface="楷体_GB2312"/>
              </a:rPr>
              <a:t>(4)make</a:t>
            </a:r>
            <a:r>
              <a:rPr lang="zh-CN" altLang="zh-CN" dirty="0">
                <a:latin typeface="Times New Roman" panose="02020603050405020304" pitchFamily="18" charset="0"/>
                <a:ea typeface="楷体_GB2312"/>
                <a:cs typeface="楷体_GB2312"/>
              </a:rPr>
              <a:t>＋宾语＋省略</a:t>
            </a:r>
            <a:r>
              <a:rPr lang="en-US" altLang="zh-CN" dirty="0">
                <a:latin typeface="Times New Roman" panose="02020603050405020304" pitchFamily="18" charset="0"/>
                <a:ea typeface="楷体_GB2312"/>
                <a:cs typeface="楷体_GB2312"/>
              </a:rPr>
              <a:t>to</a:t>
            </a:r>
            <a:r>
              <a:rPr lang="zh-CN" altLang="zh-CN" dirty="0">
                <a:latin typeface="Times New Roman" panose="02020603050405020304" pitchFamily="18" charset="0"/>
                <a:ea typeface="楷体_GB2312"/>
                <a:cs typeface="楷体_GB2312"/>
              </a:rPr>
              <a:t>的不定式</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被动语态中</a:t>
            </a:r>
            <a:r>
              <a:rPr lang="en-US" altLang="zh-CN" dirty="0">
                <a:latin typeface="Times New Roman" panose="02020603050405020304" pitchFamily="18" charset="0"/>
                <a:ea typeface="楷体_GB2312"/>
                <a:cs typeface="楷体_GB2312"/>
              </a:rPr>
              <a:t>to</a:t>
            </a:r>
            <a:r>
              <a:rPr lang="zh-CN" altLang="zh-CN" dirty="0">
                <a:latin typeface="Times New Roman" panose="02020603050405020304" pitchFamily="18" charset="0"/>
                <a:ea typeface="楷体_GB2312"/>
                <a:cs typeface="楷体_GB2312"/>
              </a:rPr>
              <a:t>不能省略</a:t>
            </a:r>
            <a:r>
              <a:rPr lang="en-US"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endParaRPr>
          </a:p>
          <a:p>
            <a:pPr algn="just">
              <a:lnSpc>
                <a:spcPct val="140000"/>
              </a:lnSpc>
            </a:pPr>
            <a:r>
              <a:rPr lang="en-US" altLang="zh-CN" dirty="0">
                <a:latin typeface="Times New Roman" panose="02020603050405020304" pitchFamily="18" charset="0"/>
                <a:ea typeface="楷体_GB2312"/>
                <a:cs typeface="楷体_GB2312"/>
              </a:rPr>
              <a:t>(5)make</a:t>
            </a:r>
            <a:r>
              <a:rPr lang="zh-CN" altLang="zh-CN" dirty="0">
                <a:latin typeface="Times New Roman" panose="02020603050405020304" pitchFamily="18" charset="0"/>
                <a:ea typeface="楷体_GB2312"/>
                <a:cs typeface="楷体_GB2312"/>
              </a:rPr>
              <a:t>＋宾语＋过去分词</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不用现在分词充当宾补</a:t>
            </a:r>
            <a:r>
              <a:rPr lang="en-US"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11"/>
          <p:cNvSpPr>
            <a:spLocks noChangeArrowheads="1"/>
          </p:cNvSpPr>
          <p:nvPr/>
        </p:nvSpPr>
        <p:spPr bwMode="auto">
          <a:xfrm>
            <a:off x="454819" y="789385"/>
            <a:ext cx="84284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Praise </a:t>
            </a:r>
            <a:r>
              <a:rPr lang="en-US" altLang="zh-CN" b="1" kern="100" dirty="0">
                <a:latin typeface="Times New Roman" panose="02020603050405020304"/>
                <a:cs typeface="Courier New" panose="02070309020205020404"/>
              </a:rPr>
              <a:t>makes good men better</a:t>
            </a:r>
            <a:r>
              <a:rPr lang="en-US" altLang="zh-CN" kern="100" dirty="0">
                <a:latin typeface="Times New Roman" panose="02020603050405020304"/>
                <a:cs typeface="Courier New" panose="02070309020205020404"/>
              </a:rPr>
              <a:t> and </a:t>
            </a:r>
            <a:r>
              <a:rPr lang="en-US" altLang="zh-CN" b="1" kern="100" dirty="0">
                <a:latin typeface="Times New Roman" panose="02020603050405020304"/>
                <a:cs typeface="Courier New" panose="02070309020205020404"/>
              </a:rPr>
              <a:t>bad men worse</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表扬能使好人更好，坏人更坏。</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We </a:t>
            </a:r>
            <a:r>
              <a:rPr lang="en-US" altLang="zh-CN" b="1" kern="100" dirty="0">
                <a:latin typeface="Times New Roman" panose="02020603050405020304"/>
                <a:cs typeface="Courier New" panose="02070309020205020404"/>
              </a:rPr>
              <a:t>made him monitor</a:t>
            </a:r>
            <a:r>
              <a:rPr lang="en-US" altLang="zh-CN" kern="100" dirty="0">
                <a:latin typeface="Times New Roman" panose="02020603050405020304"/>
                <a:cs typeface="Courier New" panose="02070309020205020404"/>
              </a:rPr>
              <a:t> of our class.</a:t>
            </a:r>
            <a:r>
              <a:rPr lang="zh-CN" altLang="zh-CN" kern="100" dirty="0">
                <a:latin typeface="Times New Roman" panose="02020603050405020304"/>
                <a:cs typeface="Times New Roman" panose="02020603050405020304"/>
              </a:rPr>
              <a:t>我们选他当我们的班长。</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She </a:t>
            </a:r>
            <a:r>
              <a:rPr lang="en-US" altLang="zh-CN" b="1" kern="100" dirty="0">
                <a:latin typeface="Times New Roman" panose="02020603050405020304"/>
                <a:cs typeface="Courier New" panose="02070309020205020404"/>
              </a:rPr>
              <a:t>made her children wash</a:t>
            </a:r>
            <a:r>
              <a:rPr lang="en-US" altLang="zh-CN" kern="100" dirty="0">
                <a:latin typeface="Times New Roman" panose="02020603050405020304"/>
                <a:cs typeface="Courier New" panose="02070309020205020404"/>
              </a:rPr>
              <a:t> their hands before eating.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她要孩子们在吃东西前洗手。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speaker raised his voice in order to </a:t>
            </a:r>
            <a:r>
              <a:rPr lang="en-US" altLang="zh-CN" b="1" kern="100" dirty="0">
                <a:latin typeface="Times New Roman" panose="02020603050405020304"/>
                <a:cs typeface="Courier New" panose="02070309020205020404"/>
              </a:rPr>
              <a:t>make himself heard</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发言人提高了嗓音以便别人听到他说的话。</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1"/>
          <p:cNvSpPr>
            <a:spLocks noChangeArrowheads="1"/>
          </p:cNvSpPr>
          <p:nvPr/>
        </p:nvSpPr>
        <p:spPr bwMode="auto">
          <a:xfrm>
            <a:off x="359569" y="573882"/>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96258" name="矩形 11"/>
          <p:cNvSpPr>
            <a:spLocks noChangeArrowheads="1"/>
          </p:cNvSpPr>
          <p:nvPr/>
        </p:nvSpPr>
        <p:spPr bwMode="auto">
          <a:xfrm>
            <a:off x="359569" y="1004887"/>
            <a:ext cx="84284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rPr>
              <a:t>(1)</a:t>
            </a:r>
            <a:r>
              <a:rPr lang="zh-CN" altLang="zh-CN">
                <a:latin typeface="Times New Roman" panose="02020603050405020304" pitchFamily="18" charset="0"/>
              </a:rPr>
              <a:t>单句语法填空</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You should make your views ____________ (know).</a:t>
            </a:r>
            <a:endParaRPr lang="zh-CN" altLang="zh-CN">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rPr>
              <a:t>(2)</a:t>
            </a:r>
            <a:r>
              <a:rPr lang="zh-CN" altLang="zh-CN">
                <a:latin typeface="Times New Roman" panose="02020603050405020304" pitchFamily="18" charset="0"/>
              </a:rPr>
              <a:t>补全句子</a:t>
            </a: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The summer training school will _________________________________________.</a:t>
            </a:r>
            <a:endParaRPr lang="zh-CN" altLang="zh-CN">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暑假培训学校会让英语学习更简单、更有趣。</a:t>
            </a:r>
            <a:endParaRPr lang="zh-CN" altLang="zh-CN">
              <a:latin typeface="宋体" panose="02010600030101010101" pitchFamily="2" charset="-122"/>
            </a:endParaRPr>
          </a:p>
          <a:p>
            <a:pPr algn="just">
              <a:lnSpc>
                <a:spcPct val="150000"/>
              </a:lnSpc>
            </a:pPr>
            <a:r>
              <a:rPr lang="en-US" altLang="zh-CN">
                <a:latin typeface="Times New Roman" panose="02020603050405020304" pitchFamily="18" charset="0"/>
              </a:rPr>
              <a:t>(3)</a:t>
            </a:r>
            <a:r>
              <a:rPr lang="zh-CN" altLang="zh-CN">
                <a:latin typeface="Times New Roman" panose="02020603050405020304" pitchFamily="18" charset="0"/>
              </a:rPr>
              <a:t>同义句转换</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Every day my parents make me have an egg.(</a:t>
            </a:r>
            <a:r>
              <a:rPr lang="zh-CN" altLang="zh-CN">
                <a:latin typeface="Times New Roman" panose="02020603050405020304" pitchFamily="18" charset="0"/>
                <a:ea typeface="楷体_GB2312"/>
                <a:cs typeface="楷体_GB2312"/>
              </a:rPr>
              <a:t>变为被动语态</a:t>
            </a:r>
            <a:r>
              <a:rPr lang="en-US" altLang="zh-CN">
                <a:latin typeface="Times New Roman" panose="02020603050405020304" pitchFamily="18" charset="0"/>
                <a:ea typeface="楷体_GB2312"/>
                <a:cs typeface="楷体_GB2312"/>
              </a:rPr>
              <a:t>)</a:t>
            </a:r>
            <a:endParaRPr lang="zh-CN" altLang="zh-CN">
              <a:latin typeface="宋体" panose="02010600030101010101" pitchFamily="2" charset="-122"/>
            </a:endParaRPr>
          </a:p>
          <a:p>
            <a:pPr algn="just">
              <a:lnSpc>
                <a:spcPct val="150000"/>
              </a:lnSpc>
            </a:pP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____________________________________________________________________</a:t>
            </a:r>
            <a:endParaRPr lang="zh-CN" altLang="zh-CN">
              <a:latin typeface="宋体" panose="02010600030101010101" pitchFamily="2" charset="-122"/>
              <a:cs typeface="Courier New" panose="02070309020205020404" pitchFamily="49" charset="0"/>
            </a:endParaRPr>
          </a:p>
        </p:txBody>
      </p:sp>
      <p:sp>
        <p:nvSpPr>
          <p:cNvPr id="4" name="矩形 3"/>
          <p:cNvSpPr/>
          <p:nvPr/>
        </p:nvSpPr>
        <p:spPr>
          <a:xfrm>
            <a:off x="3665935" y="1437085"/>
            <a:ext cx="759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known</a:t>
            </a:r>
            <a:endParaRPr lang="zh-CN" altLang="en-US" dirty="0"/>
          </a:p>
        </p:txBody>
      </p:sp>
      <p:sp>
        <p:nvSpPr>
          <p:cNvPr id="5" name="矩形 4"/>
          <p:cNvSpPr/>
          <p:nvPr/>
        </p:nvSpPr>
        <p:spPr>
          <a:xfrm>
            <a:off x="3683794" y="2272904"/>
            <a:ext cx="476797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 learning English easier and more interesting</a:t>
            </a:r>
            <a:endParaRPr lang="zh-CN" altLang="en-US" dirty="0"/>
          </a:p>
        </p:txBody>
      </p:sp>
      <p:sp>
        <p:nvSpPr>
          <p:cNvPr id="6" name="矩形 5"/>
          <p:cNvSpPr/>
          <p:nvPr/>
        </p:nvSpPr>
        <p:spPr>
          <a:xfrm>
            <a:off x="777479" y="3911204"/>
            <a:ext cx="493468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Every day I am made to have an egg by my parents.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
          <p:cNvSpPr>
            <a:spLocks noChangeArrowheads="1"/>
          </p:cNvSpPr>
          <p:nvPr/>
        </p:nvSpPr>
        <p:spPr bwMode="auto">
          <a:xfrm>
            <a:off x="344091" y="72628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Ⅱ</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短语语境填空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根据汉语提示写出适当的短语</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11267" name="矩形 11"/>
          <p:cNvSpPr>
            <a:spLocks noChangeArrowheads="1"/>
          </p:cNvSpPr>
          <p:nvPr/>
        </p:nvSpPr>
        <p:spPr bwMode="auto">
          <a:xfrm>
            <a:off x="344091" y="1158478"/>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1.The island ________________ (</a:t>
            </a:r>
            <a:r>
              <a:rPr lang="zh-CN" altLang="zh-CN" kern="100" dirty="0">
                <a:latin typeface="Times New Roman" panose="02020603050405020304"/>
                <a:cs typeface="Times New Roman" panose="02020603050405020304"/>
              </a:rPr>
              <a:t>被连接起来</a:t>
            </a:r>
            <a:r>
              <a:rPr lang="en-US" altLang="zh-CN" kern="100" dirty="0">
                <a:latin typeface="Times New Roman" panose="02020603050405020304"/>
                <a:cs typeface="Courier New" panose="02070309020205020404"/>
              </a:rPr>
              <a:t>) the mainland by a bridge.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2.Nobody can entirely ________________ (</a:t>
            </a:r>
            <a:r>
              <a:rPr lang="zh-CN" altLang="zh-CN" kern="100" dirty="0">
                <a:latin typeface="Times New Roman" panose="02020603050405020304"/>
                <a:cs typeface="Times New Roman" panose="02020603050405020304"/>
              </a:rPr>
              <a:t>逃脱</a:t>
            </a:r>
            <a:r>
              <a:rPr lang="en-US" altLang="zh-CN" kern="100" dirty="0">
                <a:latin typeface="Times New Roman" panose="02020603050405020304"/>
                <a:cs typeface="Courier New" panose="02070309020205020404"/>
              </a:rPr>
              <a:t>) this competitive world.</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3.The house ________________ (</a:t>
            </a:r>
            <a:r>
              <a:rPr lang="zh-CN" altLang="zh-CN" kern="100" dirty="0">
                <a:latin typeface="Times New Roman" panose="02020603050405020304"/>
                <a:cs typeface="Times New Roman" panose="02020603050405020304"/>
              </a:rPr>
              <a:t>属于</a:t>
            </a:r>
            <a:r>
              <a:rPr lang="en-US" altLang="zh-CN" kern="100" dirty="0">
                <a:latin typeface="Times New Roman" panose="02020603050405020304"/>
                <a:cs typeface="Courier New" panose="02070309020205020404"/>
              </a:rPr>
              <a:t>) my aunt, but she doesn’t live here any more.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4.The pencil-box on the desk ________________ (</a:t>
            </a:r>
            <a:r>
              <a:rPr lang="zh-CN" altLang="zh-CN" kern="100" dirty="0">
                <a:latin typeface="Times New Roman" panose="02020603050405020304"/>
                <a:cs typeface="Times New Roman" panose="02020603050405020304"/>
              </a:rPr>
              <a:t>和</a:t>
            </a:r>
            <a:r>
              <a:rPr lang="en-US" altLang="zh-CN" kern="100" dirty="0">
                <a:latin typeface="Times New Roman" panose="02020603050405020304"/>
                <a:cs typeface="Courier New" panose="02070309020205020404"/>
              </a:rPr>
              <a:t>) the bookmarks belongs to my little sister.</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5.When travelling in a foreign country, you had better ______________________ (</a:t>
            </a:r>
            <a:r>
              <a:rPr lang="zh-CN" altLang="zh-CN" kern="100" dirty="0">
                <a:latin typeface="Times New Roman" panose="02020603050405020304"/>
                <a:cs typeface="Times New Roman" panose="02020603050405020304"/>
              </a:rPr>
              <a:t>留意</a:t>
            </a:r>
            <a:r>
              <a:rPr lang="en-US" altLang="zh-CN" kern="100" dirty="0">
                <a:latin typeface="Times New Roman" panose="02020603050405020304"/>
                <a:cs typeface="Courier New" panose="02070309020205020404"/>
              </a:rPr>
              <a:t>) the local history and tradition.</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4" name="矩形 3"/>
          <p:cNvSpPr/>
          <p:nvPr/>
        </p:nvSpPr>
        <p:spPr>
          <a:xfrm>
            <a:off x="1956197" y="1179910"/>
            <a:ext cx="11644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joined to</a:t>
            </a:r>
            <a:endParaRPr lang="zh-CN" altLang="en-US" dirty="0"/>
          </a:p>
        </p:txBody>
      </p:sp>
      <p:sp>
        <p:nvSpPr>
          <p:cNvPr id="5" name="矩形 4"/>
          <p:cNvSpPr/>
          <p:nvPr/>
        </p:nvSpPr>
        <p:spPr>
          <a:xfrm>
            <a:off x="2612231" y="1619251"/>
            <a:ext cx="170303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break away from</a:t>
            </a:r>
            <a:endParaRPr lang="zh-CN" altLang="en-US" dirty="0"/>
          </a:p>
        </p:txBody>
      </p:sp>
      <p:sp>
        <p:nvSpPr>
          <p:cNvPr id="6" name="矩形 5"/>
          <p:cNvSpPr/>
          <p:nvPr/>
        </p:nvSpPr>
        <p:spPr>
          <a:xfrm>
            <a:off x="1943100" y="2021682"/>
            <a:ext cx="10834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belongs to</a:t>
            </a:r>
            <a:endParaRPr lang="zh-CN" altLang="en-US" dirty="0"/>
          </a:p>
        </p:txBody>
      </p:sp>
      <p:sp>
        <p:nvSpPr>
          <p:cNvPr id="7" name="矩形 6"/>
          <p:cNvSpPr/>
          <p:nvPr/>
        </p:nvSpPr>
        <p:spPr>
          <a:xfrm>
            <a:off x="3536157" y="2441973"/>
            <a:ext cx="1026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 well as</a:t>
            </a:r>
            <a:endParaRPr lang="zh-CN" altLang="en-US" dirty="0"/>
          </a:p>
        </p:txBody>
      </p:sp>
      <p:sp>
        <p:nvSpPr>
          <p:cNvPr id="8" name="矩形 7"/>
          <p:cNvSpPr/>
          <p:nvPr/>
        </p:nvSpPr>
        <p:spPr>
          <a:xfrm>
            <a:off x="5555456" y="3251598"/>
            <a:ext cx="23570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keep your eyes open for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1"/>
          <p:cNvSpPr>
            <a:spLocks noChangeArrowheads="1"/>
          </p:cNvSpPr>
          <p:nvPr/>
        </p:nvSpPr>
        <p:spPr bwMode="auto">
          <a:xfrm>
            <a:off x="355997" y="95131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Ⅲ</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句式语境仿写</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12291" name="矩形 11"/>
          <p:cNvSpPr>
            <a:spLocks noChangeArrowheads="1"/>
          </p:cNvSpPr>
          <p:nvPr/>
        </p:nvSpPr>
        <p:spPr bwMode="auto">
          <a:xfrm>
            <a:off x="359569" y="1383507"/>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cs typeface="Courier New" panose="02070309020205020404"/>
              </a:rPr>
              <a:t>1.</a:t>
            </a:r>
            <a:r>
              <a:rPr lang="en-US" altLang="zh-CN" b="1" kern="100" dirty="0">
                <a:latin typeface="Times New Roman" panose="02020603050405020304"/>
                <a:cs typeface="Courier New" panose="02070309020205020404"/>
              </a:rPr>
              <a:t>Getting to know a little bit about British history</a:t>
            </a:r>
            <a:r>
              <a:rPr lang="en-US" altLang="zh-CN" kern="100" dirty="0">
                <a:latin typeface="Times New Roman" panose="02020603050405020304"/>
                <a:cs typeface="Courier New" panose="02070309020205020404"/>
              </a:rPr>
              <a:t> will help you solve this puzzle.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了解一点英国历史将帮助你解决这个难题。</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	[</a:t>
            </a:r>
            <a:r>
              <a:rPr lang="zh-CN" altLang="zh-CN" kern="100" dirty="0">
                <a:latin typeface="Times New Roman" panose="02020603050405020304"/>
                <a:ea typeface="黑体" panose="02010609060101010101" charset="-122"/>
                <a:cs typeface="Times New Roman" panose="02020603050405020304"/>
              </a:rPr>
              <a:t>仿写</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掌握基本的急救技能将有助于你在遇到紧急情况时迅速做出反应。</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cs typeface="Courier New" panose="02070309020205020404"/>
              </a:rPr>
              <a:t>	________________________________________ will help you respond quickly to emergencies.</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277541" y="2657476"/>
            <a:ext cx="33637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Knowing basic first-aid techniques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11"/>
          <p:cNvSpPr>
            <a:spLocks noChangeArrowheads="1"/>
          </p:cNvSpPr>
          <p:nvPr/>
        </p:nvSpPr>
        <p:spPr bwMode="auto">
          <a:xfrm>
            <a:off x="359569" y="1006079"/>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2.Almost </a:t>
            </a:r>
            <a:r>
              <a:rPr lang="en-US" altLang="zh-CN" b="1" kern="100" dirty="0">
                <a:solidFill>
                  <a:prstClr val="black"/>
                </a:solidFill>
                <a:latin typeface="Times New Roman" panose="02020603050405020304"/>
                <a:cs typeface="Courier New" panose="02070309020205020404"/>
              </a:rPr>
              <a:t>everywhere</a:t>
            </a:r>
            <a:r>
              <a:rPr lang="en-US" altLang="zh-CN" kern="100" dirty="0">
                <a:solidFill>
                  <a:prstClr val="black"/>
                </a:solidFill>
                <a:latin typeface="Times New Roman" panose="02020603050405020304"/>
                <a:cs typeface="Courier New" panose="02070309020205020404"/>
              </a:rPr>
              <a:t> you go in the UK, you will be surrounded by evidence of four different groups of people who took over at different times through history.</a:t>
            </a:r>
            <a:r>
              <a:rPr lang="zh-CN" altLang="zh-CN" kern="100" dirty="0">
                <a:solidFill>
                  <a:prstClr val="black"/>
                </a:solidFill>
                <a:latin typeface="Times New Roman" panose="02020603050405020304"/>
                <a:cs typeface="Times New Roman" panose="02020603050405020304"/>
              </a:rPr>
              <a:t>几乎在英国的任何地方，你都会被四个不同的人群留下来的证据所包围，这些人在不同的历史时期接管了英国。</a:t>
            </a:r>
            <a:endParaRPr lang="zh-CN" altLang="zh-CN" kern="100" dirty="0">
              <a:solidFill>
                <a:prstClr val="black"/>
              </a:solidFill>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solidFill>
                  <a:prstClr val="black"/>
                </a:solidFill>
                <a:latin typeface="Times New Roman" panose="02020603050405020304"/>
                <a:ea typeface="黑体" panose="02010609060101010101" charset="-122"/>
                <a:cs typeface="Courier New" panose="02070309020205020404"/>
              </a:rPr>
              <a:t>	[</a:t>
            </a:r>
            <a:r>
              <a:rPr lang="zh-CN" altLang="zh-CN" kern="100" dirty="0">
                <a:solidFill>
                  <a:prstClr val="black"/>
                </a:solidFill>
                <a:latin typeface="Times New Roman" panose="02020603050405020304"/>
                <a:ea typeface="黑体" panose="02010609060101010101" charset="-122"/>
                <a:cs typeface="Times New Roman" panose="02020603050405020304"/>
              </a:rPr>
              <a:t>仿写</a:t>
            </a:r>
            <a:r>
              <a:rPr lang="en-US" altLang="zh-CN" kern="100" dirty="0">
                <a:solidFill>
                  <a:prstClr val="black"/>
                </a:solidFill>
                <a:latin typeface="Times New Roman" panose="02020603050405020304"/>
                <a:ea typeface="黑体" panose="02010609060101010101" charset="-122"/>
                <a:cs typeface="Courier New" panose="02070309020205020404"/>
              </a:rPr>
              <a:t>]</a:t>
            </a:r>
            <a:r>
              <a:rPr lang="zh-CN" altLang="zh-CN" kern="100" dirty="0">
                <a:solidFill>
                  <a:prstClr val="black"/>
                </a:solidFill>
                <a:latin typeface="Times New Roman" panose="02020603050405020304"/>
                <a:ea typeface="黑体" panose="02010609060101010101" charset="-122"/>
                <a:cs typeface="Times New Roman" panose="02020603050405020304"/>
              </a:rPr>
              <a:t>　</a:t>
            </a:r>
            <a:r>
              <a:rPr lang="zh-CN" altLang="zh-CN" kern="100" dirty="0">
                <a:solidFill>
                  <a:prstClr val="black"/>
                </a:solidFill>
                <a:latin typeface="Times New Roman" panose="02020603050405020304"/>
                <a:cs typeface="Times New Roman" panose="02020603050405020304"/>
              </a:rPr>
              <a:t>无论走到哪里，她都受到热烈欢迎。</a:t>
            </a:r>
            <a:endParaRPr lang="zh-CN" altLang="zh-CN" kern="100" dirty="0">
              <a:solidFill>
                <a:prstClr val="black"/>
              </a:solidFill>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solidFill>
                  <a:prstClr val="black"/>
                </a:solidFill>
                <a:latin typeface="Times New Roman" panose="02020603050405020304"/>
                <a:cs typeface="Courier New" panose="02070309020205020404"/>
              </a:rPr>
              <a:t>	_____________________________________________, she receives a warm welcome.</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932385" y="3089673"/>
            <a:ext cx="210057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Everywhere she goes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1"/>
          <p:cNvSpPr>
            <a:spLocks noChangeArrowheads="1"/>
          </p:cNvSpPr>
          <p:nvPr/>
        </p:nvSpPr>
        <p:spPr bwMode="auto">
          <a:xfrm>
            <a:off x="355997" y="751285"/>
            <a:ext cx="842843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7960" indent="-187960" algn="just">
              <a:lnSpc>
                <a:spcPct val="150000"/>
              </a:lnSpc>
            </a:pPr>
            <a:r>
              <a:rPr lang="en-US" altLang="zh-CN" dirty="0">
                <a:latin typeface="Times New Roman" panose="02020603050405020304" pitchFamily="18" charset="0"/>
              </a:rPr>
              <a:t>3.They </a:t>
            </a:r>
            <a:r>
              <a:rPr lang="en-US" altLang="zh-CN" b="1" dirty="0">
                <a:latin typeface="Times New Roman" panose="02020603050405020304" pitchFamily="18" charset="0"/>
              </a:rPr>
              <a:t>had castles built</a:t>
            </a:r>
            <a:r>
              <a:rPr lang="en-US" altLang="zh-CN" dirty="0">
                <a:latin typeface="Times New Roman" panose="02020603050405020304" pitchFamily="18" charset="0"/>
              </a:rPr>
              <a:t> all around England</a:t>
            </a:r>
            <a:r>
              <a:rPr lang="zh-CN" altLang="zh-CN" dirty="0">
                <a:latin typeface="Times New Roman" panose="02020603050405020304" pitchFamily="18" charset="0"/>
              </a:rPr>
              <a:t>，</a:t>
            </a:r>
            <a:r>
              <a:rPr lang="en-US" altLang="zh-CN" dirty="0">
                <a:latin typeface="Times New Roman" panose="02020603050405020304" pitchFamily="18" charset="0"/>
              </a:rPr>
              <a:t>and made changes to the legal system.</a:t>
            </a:r>
          </a:p>
          <a:p>
            <a:pPr marL="187960" indent="-187960" algn="just">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他们在英格兰各地修建了城堡，并对法律制度进行了修改。</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我的车在路上抛锚了，因此我们不得不找人把它修好</a:t>
            </a:r>
            <a:r>
              <a:rPr lang="zh-CN"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My car broke down on the way, so we had to _____________________________.</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4.Studying the history of the country will </a:t>
            </a:r>
            <a:r>
              <a:rPr lang="en-US" altLang="zh-CN" b="1" dirty="0">
                <a:latin typeface="Times New Roman" panose="02020603050405020304" pitchFamily="18" charset="0"/>
                <a:ea typeface="黑体" panose="02010609060101010101" charset="-122"/>
              </a:rPr>
              <a:t>make your visit much more enjoyable</a:t>
            </a:r>
            <a:r>
              <a:rPr lang="en-US"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学习这个国家的历史将使你的访问更加愉快</a:t>
            </a:r>
            <a:r>
              <a:rPr lang="zh-CN" altLang="zh-CN" dirty="0">
                <a:latin typeface="Times New Roman" panose="02020603050405020304" pitchFamily="18" charset="0"/>
                <a:ea typeface="黑体" panose="02010609060101010101" charset="-122"/>
              </a:rPr>
              <a:t>。</a:t>
            </a:r>
            <a:endParaRPr lang="zh-CN" altLang="zh-CN" dirty="0">
              <a:latin typeface="宋体" panose="02010600030101010101" pitchFamily="2" charset="-122"/>
              <a:ea typeface="黑体" panose="02010609060101010101" charset="-122"/>
            </a:endParaRPr>
          </a:p>
          <a:p>
            <a:pPr marL="187960" indent="-187960" algn="just">
              <a:lnSpc>
                <a:spcPct val="150000"/>
              </a:lnSpc>
            </a:pPr>
            <a:r>
              <a:rPr lang="en-US"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ea typeface="黑体" panose="02010609060101010101" charset="-122"/>
              </a:rPr>
              <a:t>仿写</a:t>
            </a:r>
            <a:r>
              <a:rPr lang="en-US" altLang="zh-CN" dirty="0">
                <a:latin typeface="Times New Roman" panose="02020603050405020304" pitchFamily="18" charset="0"/>
                <a:ea typeface="黑体" panose="02010609060101010101" charset="-122"/>
              </a:rPr>
              <a:t>]</a:t>
            </a:r>
            <a:r>
              <a:rPr lang="zh-CN" altLang="zh-CN" dirty="0">
                <a:latin typeface="Times New Roman" panose="02020603050405020304" pitchFamily="18" charset="0"/>
                <a:ea typeface="黑体" panose="02010609060101010101" charset="-122"/>
              </a:rPr>
              <a:t>　</a:t>
            </a:r>
            <a:r>
              <a:rPr lang="zh-CN" altLang="zh-CN" dirty="0">
                <a:latin typeface="Times New Roman" panose="02020603050405020304" pitchFamily="18" charset="0"/>
              </a:rPr>
              <a:t>这种独特的写作风格使得这部书很受我们的欢迎。</a:t>
            </a:r>
            <a:endParaRPr lang="zh-CN" altLang="zh-CN" dirty="0">
              <a:latin typeface="宋体" panose="02010600030101010101" pitchFamily="2" charset="-122"/>
            </a:endParaRPr>
          </a:p>
          <a:p>
            <a:pPr marL="187960" indent="-187960" algn="just">
              <a:lnSpc>
                <a:spcPct val="150000"/>
              </a:lnSpc>
            </a:pPr>
            <a:r>
              <a:rPr lang="en-US" altLang="zh-CN" dirty="0">
                <a:latin typeface="Times New Roman" panose="02020603050405020304" pitchFamily="18" charset="0"/>
              </a:rPr>
              <a:t>	The unique writing style ____________________________________________.</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5616179" y="2009776"/>
            <a:ext cx="157479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it repaired</a:t>
            </a:r>
            <a:endParaRPr lang="zh-CN" altLang="en-US" dirty="0"/>
          </a:p>
        </p:txBody>
      </p:sp>
      <p:sp>
        <p:nvSpPr>
          <p:cNvPr id="4" name="矩形 3"/>
          <p:cNvSpPr/>
          <p:nvPr/>
        </p:nvSpPr>
        <p:spPr>
          <a:xfrm>
            <a:off x="3654029" y="3671888"/>
            <a:ext cx="36458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makes/made the book popular with us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1"/>
          <p:cNvSpPr>
            <a:spLocks noChangeArrowheads="1"/>
          </p:cNvSpPr>
          <p:nvPr/>
        </p:nvSpPr>
        <p:spPr bwMode="auto">
          <a:xfrm>
            <a:off x="305991" y="1228725"/>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charset="-122"/>
                <a:cs typeface="Times New Roman" panose="02020603050405020304"/>
              </a:rPr>
              <a:t>Ⅰ</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一言串记多义词</a:t>
            </a:r>
            <a:endParaRPr lang="zh-CN" altLang="zh-CN" kern="100" dirty="0">
              <a:latin typeface="宋体" panose="02010600030101010101" pitchFamily="2" charset="-122"/>
              <a:cs typeface="Courier New" panose="02070309020205020404"/>
            </a:endParaRPr>
          </a:p>
        </p:txBody>
      </p:sp>
      <p:sp>
        <p:nvSpPr>
          <p:cNvPr id="14339" name="矩形 11"/>
          <p:cNvSpPr>
            <a:spLocks noChangeArrowheads="1"/>
          </p:cNvSpPr>
          <p:nvPr/>
        </p:nvSpPr>
        <p:spPr bwMode="auto">
          <a:xfrm>
            <a:off x="359569" y="1660923"/>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189230"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The </a:t>
            </a:r>
            <a:r>
              <a:rPr lang="en-US" altLang="zh-CN" b="1" kern="100" dirty="0">
                <a:latin typeface="Times New Roman" panose="02020603050405020304"/>
                <a:ea typeface="楷体_GB2312"/>
                <a:cs typeface="Courier New" panose="02070309020205020404"/>
              </a:rPr>
              <a:t>chief</a:t>
            </a:r>
            <a:r>
              <a:rPr lang="en-US" altLang="zh-CN" kern="100" dirty="0">
                <a:latin typeface="Times New Roman" panose="02020603050405020304"/>
                <a:ea typeface="楷体_GB2312"/>
                <a:cs typeface="Courier New" panose="02070309020205020404"/>
              </a:rPr>
              <a:t> is responsible for the </a:t>
            </a:r>
            <a:r>
              <a:rPr lang="en-US" altLang="zh-CN" b="1" kern="100" dirty="0">
                <a:latin typeface="Times New Roman" panose="02020603050405020304"/>
                <a:ea typeface="楷体_GB2312"/>
                <a:cs typeface="Courier New" panose="02070309020205020404"/>
              </a:rPr>
              <a:t>chief</a:t>
            </a:r>
            <a:r>
              <a:rPr lang="en-US" altLang="zh-CN" kern="100" dirty="0">
                <a:latin typeface="Times New Roman" panose="02020603050405020304"/>
                <a:ea typeface="楷体_GB2312"/>
                <a:cs typeface="Courier New" panose="02070309020205020404"/>
              </a:rPr>
              <a:t> work and the others carry out the daily routine.</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Times New Roman" panose="02020603050405020304"/>
              </a:rPr>
              <a:t>	</a:t>
            </a:r>
            <a:r>
              <a:rPr lang="zh-CN" altLang="zh-CN" kern="100" dirty="0">
                <a:latin typeface="Times New Roman" panose="02020603050405020304"/>
                <a:ea typeface="楷体_GB2312"/>
                <a:cs typeface="Times New Roman" panose="02020603050405020304"/>
              </a:rPr>
              <a:t>这位酋长负责最重要的工作，其他人在执行日常事务。</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Courier New" panose="02070309020205020404"/>
              </a:rPr>
              <a:t>2.There was a </a:t>
            </a:r>
            <a:r>
              <a:rPr lang="en-US" altLang="zh-CN" b="1" kern="100" dirty="0">
                <a:latin typeface="Times New Roman" panose="02020603050405020304"/>
                <a:ea typeface="楷体_GB2312"/>
                <a:cs typeface="Courier New" panose="02070309020205020404"/>
              </a:rPr>
              <a:t>puzzled</a:t>
            </a:r>
            <a:r>
              <a:rPr lang="en-US" altLang="zh-CN" kern="100" dirty="0">
                <a:latin typeface="Times New Roman" panose="02020603050405020304"/>
                <a:ea typeface="楷体_GB2312"/>
                <a:cs typeface="Courier New" panose="02070309020205020404"/>
              </a:rPr>
              <a:t> look on the little girl</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face because the </a:t>
            </a:r>
            <a:r>
              <a:rPr lang="en-US" altLang="zh-CN" b="1" kern="100" dirty="0">
                <a:latin typeface="Times New Roman" panose="02020603050405020304"/>
                <a:ea typeface="楷体_GB2312"/>
                <a:cs typeface="Courier New" panose="02070309020205020404"/>
              </a:rPr>
              <a:t>puzzle puzzled</a:t>
            </a:r>
            <a:r>
              <a:rPr lang="en-US" altLang="zh-CN" kern="100" dirty="0">
                <a:latin typeface="Times New Roman" panose="02020603050405020304"/>
                <a:ea typeface="楷体_GB2312"/>
                <a:cs typeface="Courier New" panose="02070309020205020404"/>
              </a:rPr>
              <a:t> her.</a:t>
            </a:r>
            <a:endParaRPr lang="zh-CN" altLang="zh-CN" kern="100" dirty="0">
              <a:latin typeface="宋体" panose="02010600030101010101" pitchFamily="2" charset="-122"/>
              <a:cs typeface="Courier New" panose="02070309020205020404"/>
            </a:endParaRPr>
          </a:p>
          <a:p>
            <a:pPr marL="189230" indent="-189230" algn="just">
              <a:lnSpc>
                <a:spcPct val="150000"/>
              </a:lnSpc>
              <a:spcAft>
                <a:spcPts val="0"/>
              </a:spcAft>
              <a:defRPr/>
            </a:pPr>
            <a:r>
              <a:rPr lang="en-US" altLang="zh-CN" kern="100" dirty="0">
                <a:latin typeface="Times New Roman" panose="02020603050405020304"/>
                <a:ea typeface="楷体_GB2312"/>
                <a:cs typeface="Times New Roman" panose="02020603050405020304"/>
              </a:rPr>
              <a:t>	</a:t>
            </a:r>
            <a:r>
              <a:rPr lang="zh-CN" altLang="zh-CN" kern="100" dirty="0">
                <a:latin typeface="Times New Roman" panose="02020603050405020304"/>
                <a:ea typeface="楷体_GB2312"/>
                <a:cs typeface="Times New Roman" panose="02020603050405020304"/>
              </a:rPr>
              <a:t>在这个小女孩的脸上有一种困惑的表情，因为这个智力游戏使她困惑。</a:t>
            </a:r>
            <a:endParaRPr lang="zh-CN" altLang="zh-CN" dirty="0">
              <a:latin typeface="宋体" panose="02010600030101010101" pitchFamily="2" charset="-122"/>
              <a:ea typeface="黑体" panose="02010609060101010101" charset="-122"/>
              <a:cs typeface="Courier New" panose="02070309020205020404" pitchFamily="49" charset="0"/>
            </a:endParaRPr>
          </a:p>
        </p:txBody>
      </p:sp>
      <p:pic>
        <p:nvPicPr>
          <p:cNvPr id="24579" name="Picture 5" descr="记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869531" y="925116"/>
            <a:ext cx="472679"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矩形 2"/>
          <p:cNvSpPr>
            <a:spLocks noChangeArrowheads="1"/>
          </p:cNvSpPr>
          <p:nvPr/>
        </p:nvSpPr>
        <p:spPr bwMode="auto">
          <a:xfrm>
            <a:off x="4285060" y="808435"/>
            <a:ext cx="823913"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lnSpc>
                <a:spcPct val="150000"/>
              </a:lnSpc>
              <a:tabLst>
                <a:tab pos="2025015" algn="l"/>
              </a:tabLst>
            </a:pPr>
            <a:r>
              <a:rPr lang="zh-CN" altLang="zh-CN">
                <a:latin typeface="Times New Roman" panose="02020603050405020304" pitchFamily="18" charset="0"/>
                <a:ea typeface="黑体" panose="02010609060101010101" charset="-122"/>
              </a:rPr>
              <a:t>记单词</a:t>
            </a:r>
            <a:endParaRPr lang="zh-CN" altLang="zh-CN">
              <a:latin typeface="宋体" panose="02010600030101010101" pitchFamily="2" charset="-122"/>
              <a:ea typeface="黑体" panose="02010609060101010101" charset="-122"/>
            </a:endParaRPr>
          </a:p>
        </p:txBody>
      </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2591</Words>
  <Application>Microsoft Office PowerPoint</Application>
  <PresentationFormat>全屏显示(16:9)</PresentationFormat>
  <Paragraphs>347</Paragraphs>
  <Slides>44</Slides>
  <Notes>43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黑体</vt:lpstr>
      <vt:lpstr>华文中宋</vt:lpstr>
      <vt:lpstr>楷体_GB2312</vt:lpstr>
      <vt:lpstr>宋体</vt:lpstr>
      <vt:lpstr>微软雅黑</vt:lpstr>
      <vt:lpstr>Arial</vt:lpstr>
      <vt:lpstr>Book Antiqua</vt:lpstr>
      <vt:lpstr>Calibri</vt:lpstr>
      <vt:lpstr>Calibri Light</vt:lpstr>
      <vt:lpstr>Cambria</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2023-01-16T20:39:16Z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F71B5559F4CF4F98967BE51FC769084E</vt:lpwstr>
  </property>
  <property fmtid="{A09F084E-AD41-489F-8076-AA5BE3082BCA}" pid="100">
    <vt:ui4>5</vt:ui4>
  </property>
  <property fmtid="{64440492-4C8B-11D1-8B70-080036B11A03}" pid="11">
    <vt:lpwstr>www.2ppt.com-爱PPT提供资源下载</vt:lpwstr>
  </property>
</Properties>
</file>