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2" r:id="rId5"/>
    <p:sldId id="269" r:id="rId6"/>
    <p:sldId id="270" r:id="rId7"/>
    <p:sldId id="263" r:id="rId8"/>
    <p:sldId id="271" r:id="rId9"/>
    <p:sldId id="272" r:id="rId10"/>
    <p:sldId id="264" r:id="rId11"/>
    <p:sldId id="273" r:id="rId12"/>
    <p:sldId id="274" r:id="rId13"/>
    <p:sldId id="275" r:id="rId14"/>
    <p:sldId id="265" r:id="rId15"/>
    <p:sldId id="276" r:id="rId16"/>
    <p:sldId id="277" r:id="rId17"/>
    <p:sldId id="266" r:id="rId18"/>
    <p:sldId id="278" r:id="rId19"/>
    <p:sldId id="279" r:id="rId20"/>
    <p:sldId id="280" r:id="rId21"/>
    <p:sldId id="267" r:id="rId22"/>
    <p:sldId id="281" r:id="rId23"/>
    <p:sldId id="282" r:id="rId24"/>
    <p:sldId id="268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F48"/>
    <a:srgbClr val="47984B"/>
    <a:srgbClr val="D7F8E7"/>
    <a:srgbClr val="F8F8F8"/>
    <a:srgbClr val="FFFFFF"/>
    <a:srgbClr val="59D36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>
        <p:scale>
          <a:sx n="50" d="100"/>
          <a:sy n="50" d="100"/>
        </p:scale>
        <p:origin x="-414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9B83-B897-4B63-B8B3-5B3A26F18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737A6-C23D-4C69-A9F0-3A8C21435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4D89-3A69-4D0B-8706-7E12EE2F1D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EE733-4D92-4827-87ED-802C0430BE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EE733-4D92-4827-87ED-802C0430BE1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550092" y="6479384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309881" cy="6858000"/>
            <a:chOff x="0" y="0"/>
            <a:chExt cx="12309881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9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请在此输入标题</a:t>
                </a: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61988" y="291743"/>
            <a:ext cx="11468024" cy="6155355"/>
            <a:chOff x="361988" y="349617"/>
            <a:chExt cx="11468024" cy="6155355"/>
          </a:xfrm>
        </p:grpSpPr>
        <p:sp>
          <p:nvSpPr>
            <p:cNvPr id="13" name="矩形 12"/>
            <p:cNvSpPr/>
            <p:nvPr/>
          </p:nvSpPr>
          <p:spPr>
            <a:xfrm>
              <a:off x="361988" y="1228707"/>
              <a:ext cx="11432615" cy="5276265"/>
            </a:xfrm>
            <a:prstGeom prst="rect">
              <a:avLst/>
            </a:prstGeom>
            <a:solidFill>
              <a:srgbClr val="D7F8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61988" y="349617"/>
              <a:ext cx="11468024" cy="1062071"/>
              <a:chOff x="361988" y="361191"/>
              <a:chExt cx="11468024" cy="1062071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361988" y="604684"/>
                <a:ext cx="11468024" cy="818578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矩形: 圆角 2"/>
              <p:cNvSpPr/>
              <p:nvPr/>
            </p:nvSpPr>
            <p:spPr>
              <a:xfrm>
                <a:off x="1308881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/>
              <p:cNvSpPr/>
              <p:nvPr/>
            </p:nvSpPr>
            <p:spPr>
              <a:xfrm>
                <a:off x="2659990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4011099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5362208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8064426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6713317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>
                <a:off x="9415535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/>
              <p:cNvSpPr/>
              <p:nvPr/>
            </p:nvSpPr>
            <p:spPr>
              <a:xfrm>
                <a:off x="10766642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18595" y="1686178"/>
            <a:ext cx="9321123" cy="2752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0190" y="687781"/>
            <a:ext cx="3249894" cy="28397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790887" y="3397164"/>
            <a:ext cx="1376901" cy="8678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108542" y="1239856"/>
            <a:ext cx="1376901" cy="8678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57348" y="4913150"/>
            <a:ext cx="5011313" cy="19651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225223" y="5089370"/>
            <a:ext cx="4556667" cy="17787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853469" y="2355321"/>
            <a:ext cx="2346350" cy="14788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8278551" y="5079243"/>
            <a:ext cx="3913450" cy="177875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279756" y="4255322"/>
            <a:ext cx="449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69F48"/>
                </a:solidFill>
                <a:cs typeface="+mn-ea"/>
                <a:sym typeface="+mn-lt"/>
              </a:rPr>
              <a:t>—</a:t>
            </a:r>
            <a:r>
              <a:rPr lang="zh-CN" altLang="en-US" sz="2800" dirty="0">
                <a:solidFill>
                  <a:srgbClr val="269F48"/>
                </a:solidFill>
                <a:cs typeface="+mn-ea"/>
                <a:sym typeface="+mn-lt"/>
              </a:rPr>
              <a:t>植树节主题班会分享</a:t>
            </a:r>
            <a:r>
              <a:rPr lang="en-US" altLang="zh-CN" sz="2800" dirty="0">
                <a:solidFill>
                  <a:srgbClr val="269F48"/>
                </a:solidFill>
                <a:cs typeface="+mn-ea"/>
                <a:sym typeface="+mn-lt"/>
              </a:rPr>
              <a:t>—</a:t>
            </a:r>
            <a:endParaRPr lang="zh-CN" altLang="en-US" sz="2800" dirty="0">
              <a:solidFill>
                <a:srgbClr val="269F48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61651" y="4781721"/>
            <a:ext cx="39239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269F48"/>
                </a:solidFill>
                <a:cs typeface="+mn-ea"/>
                <a:sym typeface="+mn-lt"/>
              </a:rPr>
              <a:t>班主任 </a:t>
            </a:r>
            <a:r>
              <a:rPr lang="en-US" sz="2800" dirty="0">
                <a:solidFill>
                  <a:srgbClr val="269F48"/>
                </a:solidFill>
                <a:cs typeface="+mn-ea"/>
                <a:sym typeface="+mn-lt"/>
              </a:rPr>
              <a:t>xxx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930169" y="4055203"/>
            <a:ext cx="1623819" cy="102344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1233555" y="4134578"/>
            <a:ext cx="830151" cy="52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/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05200" y="2751019"/>
            <a:ext cx="6083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0" b="1">
                <a:solidFill>
                  <a:srgbClr val="139F4E"/>
                </a:solidFill>
                <a:latin typeface="小单纯体" panose="02010601030101010101" pitchFamily="2" charset="-122"/>
                <a:ea typeface="小单纯体" panose="02010601030101010101" pitchFamily="2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植树节的作用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58550" y="3027395"/>
            <a:ext cx="7656934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地表只要有</a:t>
            </a:r>
            <a:r>
              <a:rPr lang="en-US" altLang="zh-CN" sz="2000" dirty="0">
                <a:solidFill>
                  <a:srgbClr val="117926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厘米厚的枯枝落叶，就可以把地表径流量减少到裸地的</a:t>
            </a:r>
            <a:r>
              <a:rPr lang="en-US" altLang="zh-CN" sz="2000" dirty="0">
                <a:solidFill>
                  <a:srgbClr val="117926"/>
                </a:solidFill>
                <a:cs typeface="+mn-ea"/>
                <a:sym typeface="+mn-lt"/>
              </a:rPr>
              <a:t>1/4</a:t>
            </a: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以下，泥沙减少到裸地</a:t>
            </a:r>
            <a:r>
              <a:rPr lang="en-US" altLang="zh-CN" sz="2000" dirty="0">
                <a:solidFill>
                  <a:srgbClr val="117926"/>
                </a:solidFill>
                <a:cs typeface="+mn-ea"/>
                <a:sym typeface="+mn-lt"/>
              </a:rPr>
              <a:t>7%</a:t>
            </a: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以下。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47758" y="1576223"/>
            <a:ext cx="9813533" cy="1517346"/>
            <a:chOff x="1700042" y="1576223"/>
            <a:chExt cx="9813533" cy="1517346"/>
          </a:xfrm>
        </p:grpSpPr>
        <p:sp>
          <p:nvSpPr>
            <p:cNvPr id="5" name="矩形: 圆角 4"/>
            <p:cNvSpPr/>
            <p:nvPr/>
          </p:nvSpPr>
          <p:spPr>
            <a:xfrm>
              <a:off x="2644877" y="1671219"/>
              <a:ext cx="8868698" cy="1327355"/>
            </a:xfrm>
            <a:prstGeom prst="roundRect">
              <a:avLst>
                <a:gd name="adj" fmla="val 50000"/>
              </a:avLst>
            </a:prstGeom>
            <a:solidFill>
              <a:srgbClr val="479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365027" y="1853514"/>
              <a:ext cx="7656934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城市防护林具有减缓风速的作用，其有效范围在树高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倍以内，其中在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10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～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倍范围内效果最好。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00042" y="1576223"/>
              <a:ext cx="1664985" cy="1517346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247757" y="4131286"/>
            <a:ext cx="9813534" cy="1517346"/>
            <a:chOff x="1700041" y="4131286"/>
            <a:chExt cx="9813534" cy="1517346"/>
          </a:xfrm>
        </p:grpSpPr>
        <p:sp>
          <p:nvSpPr>
            <p:cNvPr id="6" name="矩形: 圆角 5"/>
            <p:cNvSpPr/>
            <p:nvPr/>
          </p:nvSpPr>
          <p:spPr>
            <a:xfrm>
              <a:off x="2644877" y="4314623"/>
              <a:ext cx="8868698" cy="1327355"/>
            </a:xfrm>
            <a:prstGeom prst="roundRect">
              <a:avLst>
                <a:gd name="adj" fmla="val 50000"/>
              </a:avLst>
            </a:prstGeom>
            <a:solidFill>
              <a:srgbClr val="479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365027" y="4496918"/>
              <a:ext cx="7656933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在农田林网内通常可减缓风速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～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，增加土壤含水量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10%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～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。林冠可截留降水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左右，大大削弱了雨滴的冲击力。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00041" y="4131286"/>
              <a:ext cx="1664985" cy="15173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6079" y="1815029"/>
            <a:ext cx="4339650" cy="3759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zh-CN" altLang="zh-CN" dirty="0">
                <a:solidFill>
                  <a:srgbClr val="139F4E"/>
                </a:solidFill>
                <a:latin typeface="+mn-lt"/>
                <a:ea typeface="+mn-ea"/>
                <a:cs typeface="+mn-ea"/>
                <a:sym typeface="+mn-lt"/>
              </a:rPr>
              <a:t>这是因为自然原因引起土壤肥力下降造成农作物减产，农作物减产人们就多开垦荒地增收，多开荒地就要乱砍滥伐，造成恶性循环。越垦越穷越穷越垦，最终使黄河泥沙淤积，决口，改道次数也越来越多。如今，人们意识到保护生态环境的有效方法就是植树造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25729" y="1676401"/>
            <a:ext cx="5840919" cy="3898490"/>
          </a:xfrm>
          <a:prstGeom prst="roundRect">
            <a:avLst>
              <a:gd name="adj" fmla="val 13388"/>
            </a:avLst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135801" y="4735778"/>
            <a:ext cx="2346350" cy="1478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6858" y="4295088"/>
            <a:ext cx="9258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数万年以前，黄河两岸气候温暖，森林茂密，自然条件好，适于生存繁衍；近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年来，泥沙大量沉积，河床逐年升高，有的河段高出地面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3-4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米，甚至高出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米以上。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年来，决口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1500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次，改道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26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次。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466858" y="1254058"/>
            <a:ext cx="9258283" cy="2879242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47065" y="415522"/>
            <a:ext cx="2956151" cy="25831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94562" y="3234813"/>
            <a:ext cx="1546940" cy="1351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/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05200" y="2751019"/>
            <a:ext cx="7122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0" b="1">
                <a:solidFill>
                  <a:srgbClr val="139F4E"/>
                </a:solidFill>
                <a:latin typeface="小单纯体" panose="02010601030101010101" pitchFamily="2" charset="-122"/>
                <a:ea typeface="小单纯体" panose="02010601030101010101" pitchFamily="2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植树节与孙中山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1032386" y="1376516"/>
            <a:ext cx="10363201" cy="4630994"/>
          </a:xfrm>
          <a:prstGeom prst="roundRect">
            <a:avLst>
              <a:gd name="adj" fmla="val 39597"/>
            </a:avLst>
          </a:prstGeom>
          <a:solidFill>
            <a:srgbClr val="479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92092" y="2672061"/>
            <a:ext cx="8643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日是孙中山先生逝世纪念日。中山先生生前十分重视林业建设。他任临时大总统的中华民国南京政府成立不久，就在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1912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月设立了农林部，下设山林司，主管全国林业行政事务，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1914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月颁布了我们近代史上第一部《森林法》，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1915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月，政府又规定将每年“清明”定为植树节。后因清明节对我国南方来说，植树季节太迟，同时也为了纪念孙中山先生，国民政府又决定将孙中山的逝世日——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日定为植树节。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66331" y="1564065"/>
            <a:ext cx="7895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植树节与孙中山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030366" y="998135"/>
            <a:ext cx="1184447" cy="15801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13152" y="1627728"/>
            <a:ext cx="712517" cy="950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1793456"/>
            <a:ext cx="69710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1979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年，在邓小平提议下，第五届全国人大常委会第六次会议决定每年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日为我们的植树节，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1981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13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日，五届全国人大四次会议讨论通过了《关于开展全民义务植树运动的决议》。这是建国以来国家最高权力机关对绿化祖国做出的第一个重大决议。从此，全民义务植树运动作为一项法律开始在全国实施。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1982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年的植树节，邓小平同志率先垂范，在北京玉泉山上种下了义务植树运动的第一棵树。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25730" t="7742" r="26235" b="10394"/>
          <a:stretch>
            <a:fillRect/>
          </a:stretch>
        </p:blipFill>
        <p:spPr>
          <a:xfrm>
            <a:off x="-1986117" y="1111045"/>
            <a:ext cx="4670323" cy="56142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464040">
            <a:off x="10339755" y="-731423"/>
            <a:ext cx="5897086" cy="7088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/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05200" y="2751019"/>
            <a:ext cx="6083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0" b="1">
                <a:solidFill>
                  <a:srgbClr val="139F4E"/>
                </a:solidFill>
                <a:latin typeface="小单纯体" panose="02010601030101010101" pitchFamily="2" charset="-122"/>
                <a:ea typeface="小单纯体" panose="02010601030101010101" pitchFamily="2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05.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知识竞答环节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2500" y="1007140"/>
            <a:ext cx="10287000" cy="5029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84240" y="2236825"/>
            <a:ext cx="8363806" cy="143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sz="6600" b="1" dirty="0">
                <a:solidFill>
                  <a:schemeClr val="bg1"/>
                </a:solidFill>
                <a:cs typeface="+mn-ea"/>
                <a:sym typeface="+mn-lt"/>
              </a:rPr>
              <a:t>植树节要做到哪</a:t>
            </a:r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“</a:t>
            </a:r>
            <a:r>
              <a:rPr lang="zh-CN" altLang="zh-CN" sz="6600" b="1" dirty="0">
                <a:solidFill>
                  <a:schemeClr val="bg1"/>
                </a:solidFill>
                <a:cs typeface="+mn-ea"/>
                <a:sym typeface="+mn-lt"/>
              </a:rPr>
              <a:t>三绿</a:t>
            </a:r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endParaRPr lang="zh-CN" altLang="zh-CN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4980" y="3805745"/>
            <a:ext cx="430232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dirty="0">
                <a:solidFill>
                  <a:schemeClr val="bg1"/>
                </a:solidFill>
                <a:cs typeface="+mn-ea"/>
                <a:sym typeface="+mn-lt"/>
              </a:rPr>
              <a:t>答案：爱绿、护绿、培绿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70779" y="3521740"/>
            <a:ext cx="2346350" cy="1478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2500" y="1007140"/>
            <a:ext cx="10287000" cy="5029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2542" y="2035570"/>
            <a:ext cx="110166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6600">
                <a:solidFill>
                  <a:srgbClr val="139F4E"/>
                </a:solidFill>
                <a:latin typeface="小白" panose="02010601030101010101" pitchFamily="2" charset="-122"/>
                <a:ea typeface="小白" panose="02010601030101010101" pitchFamily="2" charset="-122"/>
                <a:cs typeface="萝莉体 第二版" panose="02000500000000000000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中国的植树节是</a:t>
            </a:r>
            <a:endParaRPr lang="en-US" altLang="zh-CN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zh-CN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几月几日？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51727" y="4245787"/>
            <a:ext cx="308473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>
                <a:solidFill>
                  <a:srgbClr val="139F4E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萝莉体 第二版" panose="02000500000000000000" pitchFamily="2" charset="-122"/>
              </a:defRPr>
            </a:lvl1pPr>
          </a:lstStyle>
          <a:p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答案：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031895" y="1515101"/>
            <a:ext cx="1376901" cy="8678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70779" y="3521740"/>
            <a:ext cx="2346350" cy="14788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688418" y="4261156"/>
            <a:ext cx="2346350" cy="1478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9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1988" y="291743"/>
            <a:ext cx="11468024" cy="1062071"/>
            <a:chOff x="361988" y="291743"/>
            <a:chExt cx="11468024" cy="1062071"/>
          </a:xfrm>
        </p:grpSpPr>
        <p:sp>
          <p:nvSpPr>
            <p:cNvPr id="2" name="矩形: 圆角 1"/>
            <p:cNvSpPr/>
            <p:nvPr/>
          </p:nvSpPr>
          <p:spPr>
            <a:xfrm>
              <a:off x="361988" y="535236"/>
              <a:ext cx="11468024" cy="818578"/>
            </a:xfrm>
            <a:prstGeom prst="roundRect">
              <a:avLst>
                <a:gd name="adj" fmla="val 15140"/>
              </a:avLst>
            </a:prstGeom>
            <a:solidFill>
              <a:srgbClr val="47984B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1308881" y="291743"/>
              <a:ext cx="214124" cy="527916"/>
            </a:xfrm>
            <a:prstGeom prst="roundRect">
              <a:avLst>
                <a:gd name="adj" fmla="val 50000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2659990" y="291743"/>
              <a:ext cx="214124" cy="527916"/>
            </a:xfrm>
            <a:prstGeom prst="roundRect">
              <a:avLst>
                <a:gd name="adj" fmla="val 50000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4011099" y="291743"/>
              <a:ext cx="214124" cy="527916"/>
            </a:xfrm>
            <a:prstGeom prst="roundRect">
              <a:avLst>
                <a:gd name="adj" fmla="val 50000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5362208" y="291743"/>
              <a:ext cx="214124" cy="527916"/>
            </a:xfrm>
            <a:prstGeom prst="roundRect">
              <a:avLst>
                <a:gd name="adj" fmla="val 50000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8064426" y="291743"/>
              <a:ext cx="214124" cy="527916"/>
            </a:xfrm>
            <a:prstGeom prst="roundRect">
              <a:avLst>
                <a:gd name="adj" fmla="val 50000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713317" y="291743"/>
              <a:ext cx="214124" cy="527916"/>
            </a:xfrm>
            <a:prstGeom prst="roundRect">
              <a:avLst>
                <a:gd name="adj" fmla="val 50000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9415535" y="291743"/>
              <a:ext cx="214124" cy="527916"/>
            </a:xfrm>
            <a:prstGeom prst="roundRect">
              <a:avLst>
                <a:gd name="adj" fmla="val 50000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766642" y="291743"/>
              <a:ext cx="214124" cy="527916"/>
            </a:xfrm>
            <a:prstGeom prst="roundRect">
              <a:avLst>
                <a:gd name="adj" fmla="val 50000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57348" y="4913150"/>
            <a:ext cx="5011313" cy="19651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225223" y="5089370"/>
            <a:ext cx="4556667" cy="17787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278551" y="5079243"/>
            <a:ext cx="3913450" cy="177875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26646" y="1746312"/>
            <a:ext cx="7776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植树节是按照法律规定宣传保护树木，并动员群众参加以植树造林为活动内容的节日。按时间长短可分为植树日、植树周和植树月，共称为国际植树节。提倡通过这种活动，激发人们爱林造林的热情。中国的植树节由林学家韩安、凌道扬等倡议设立，最初确定在</a:t>
            </a:r>
            <a:r>
              <a:rPr lang="en-US" altLang="zh-CN" sz="2000" dirty="0">
                <a:solidFill>
                  <a:srgbClr val="117926"/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117926"/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日清明节。</a:t>
            </a:r>
            <a:r>
              <a:rPr lang="en-US" altLang="zh-CN" sz="2000" dirty="0">
                <a:solidFill>
                  <a:srgbClr val="117926"/>
                </a:solidFill>
                <a:cs typeface="+mn-ea"/>
                <a:sym typeface="+mn-lt"/>
              </a:rPr>
              <a:t>1928</a:t>
            </a: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年为纪念孙中山逝世三周年将植树节改为</a:t>
            </a:r>
            <a:r>
              <a:rPr lang="en-US" altLang="zh-CN" sz="2000" dirty="0">
                <a:solidFill>
                  <a:srgbClr val="117926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117926"/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rgbClr val="117926"/>
                </a:solidFill>
                <a:cs typeface="+mn-ea"/>
                <a:sym typeface="+mn-lt"/>
              </a:rPr>
              <a:t>日。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73980" y="2380072"/>
            <a:ext cx="1292662" cy="2195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7200" b="1" dirty="0">
                <a:solidFill>
                  <a:srgbClr val="139F4E"/>
                </a:solidFill>
                <a:cs typeface="+mn-ea"/>
                <a:sym typeface="+mn-lt"/>
              </a:rPr>
              <a:t>前 言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484201" y="1506825"/>
            <a:ext cx="1707800" cy="14922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226848" y="4059874"/>
            <a:ext cx="2346350" cy="1478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697117" y="2074607"/>
            <a:ext cx="10363201" cy="2880852"/>
          </a:xfrm>
          <a:prstGeom prst="roundRect">
            <a:avLst>
              <a:gd name="adj" fmla="val 39597"/>
            </a:avLst>
          </a:prstGeom>
          <a:solidFill>
            <a:srgbClr val="479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3280" y="2223875"/>
            <a:ext cx="7913876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6600" b="1" dirty="0">
                <a:solidFill>
                  <a:schemeClr val="bg1"/>
                </a:solidFill>
                <a:cs typeface="+mn-ea"/>
                <a:sym typeface="+mn-lt"/>
              </a:rPr>
              <a:t>植树有什么作用呢？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59974" y="3664975"/>
            <a:ext cx="711758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答案：植树造林不仅可以绿化和美化家园，同时也可以起到扩大山林资源、防止水土流失、保护农田、调节气候、促进经济发展等作用。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6916" y="1762433"/>
            <a:ext cx="3805084" cy="3805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9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/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22191" y="2783045"/>
            <a:ext cx="4544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0" b="1">
                <a:solidFill>
                  <a:srgbClr val="139F4E"/>
                </a:solidFill>
                <a:latin typeface="小单纯体" panose="02010601030101010101" pitchFamily="2" charset="-122"/>
                <a:ea typeface="小单纯体" panose="02010601030101010101" pitchFamily="2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06.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宣传标语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45813" y="2424596"/>
            <a:ext cx="4616648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zh-CN" sz="2400" dirty="0">
                <a:solidFill>
                  <a:srgbClr val="139F4E"/>
                </a:solidFill>
                <a:cs typeface="+mn-ea"/>
                <a:sym typeface="+mn-lt"/>
              </a:rPr>
              <a:t>多一片绿叶，多一份温馨。</a:t>
            </a:r>
            <a:endParaRPr lang="en-US" altLang="zh-CN" sz="2400" dirty="0">
              <a:solidFill>
                <a:srgbClr val="139F4E"/>
              </a:solidFill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zh-CN" sz="2400" dirty="0">
                <a:solidFill>
                  <a:srgbClr val="139F4E"/>
                </a:solidFill>
                <a:cs typeface="+mn-ea"/>
                <a:sym typeface="+mn-lt"/>
              </a:rPr>
              <a:t>树木棵棵种，绿树点点阴。</a:t>
            </a:r>
          </a:p>
          <a:p>
            <a:pPr algn="dist">
              <a:lnSpc>
                <a:spcPct val="150000"/>
              </a:lnSpc>
            </a:pPr>
            <a:r>
              <a:rPr lang="zh-CN" altLang="zh-CN" sz="2400" dirty="0">
                <a:solidFill>
                  <a:srgbClr val="139F4E"/>
                </a:solidFill>
                <a:cs typeface="+mn-ea"/>
                <a:sym typeface="+mn-lt"/>
              </a:rPr>
              <a:t>植树在当代，得宜在下代。</a:t>
            </a:r>
            <a:endParaRPr lang="en-US" altLang="zh-CN" sz="2400" dirty="0">
              <a:solidFill>
                <a:srgbClr val="139F4E"/>
              </a:solidFill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zh-CN" sz="2400" dirty="0">
                <a:solidFill>
                  <a:srgbClr val="139F4E"/>
                </a:solidFill>
                <a:cs typeface="+mn-ea"/>
                <a:sym typeface="+mn-lt"/>
              </a:rPr>
              <a:t>现在人养树，日后树养人。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30106" y="1504335"/>
            <a:ext cx="4679632" cy="4359324"/>
            <a:chOff x="322183" y="1386348"/>
            <a:chExt cx="4679632" cy="4359324"/>
          </a:xfrm>
        </p:grpSpPr>
        <p:grpSp>
          <p:nvGrpSpPr>
            <p:cNvPr id="6" name="组合 5"/>
            <p:cNvGrpSpPr/>
            <p:nvPr/>
          </p:nvGrpSpPr>
          <p:grpSpPr>
            <a:xfrm>
              <a:off x="322183" y="1386348"/>
              <a:ext cx="4233547" cy="3854246"/>
              <a:chOff x="322183" y="1386348"/>
              <a:chExt cx="4233547" cy="385424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589935" y="1386348"/>
                <a:ext cx="3854246" cy="38542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322183" y="1935319"/>
                <a:ext cx="4233547" cy="2987362"/>
              </a:xfrm>
              <a:prstGeom prst="ellipse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655465" y="4266839"/>
              <a:ext cx="2346350" cy="147883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89935" y="1671674"/>
              <a:ext cx="1315024" cy="8288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22555" y="1653216"/>
            <a:ext cx="10176387" cy="40137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80850" y="1852007"/>
            <a:ext cx="9211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139F4E"/>
                </a:solidFill>
                <a:cs typeface="+mn-ea"/>
                <a:sym typeface="+mn-lt"/>
              </a:rPr>
              <a:t>亲爱的同学们：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139F4E"/>
                </a:solidFill>
                <a:cs typeface="+mn-ea"/>
                <a:sym typeface="+mn-lt"/>
              </a:rPr>
              <a:t>       </a:t>
            </a:r>
            <a:r>
              <a:rPr lang="zh-CN" altLang="zh-CN" sz="2400" dirty="0">
                <a:solidFill>
                  <a:srgbClr val="139F4E"/>
                </a:solidFill>
                <a:cs typeface="+mn-ea"/>
                <a:sym typeface="+mn-lt"/>
              </a:rPr>
              <a:t>今年的植树节学校没有安排植树节活动，同学们可以在自己家的庭前、屋后、阳台栽一棵树，养一盆花，从今天开始，要特别注意爱护学校的一草一木等活动来纪念这个节日。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139F4E"/>
                </a:solidFill>
                <a:cs typeface="+mn-ea"/>
                <a:sym typeface="+mn-lt"/>
              </a:rPr>
              <a:t>      </a:t>
            </a:r>
            <a:r>
              <a:rPr lang="zh-CN" altLang="zh-CN" sz="2400" dirty="0">
                <a:solidFill>
                  <a:srgbClr val="139F4E"/>
                </a:solidFill>
                <a:cs typeface="+mn-ea"/>
                <a:sym typeface="+mn-lt"/>
              </a:rPr>
              <a:t>拥有绿色多么美好，因此，我们才要共同努力，创建美好的绿色家园！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761805" y="1318702"/>
            <a:ext cx="1376901" cy="86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61988" y="291743"/>
            <a:ext cx="11468024" cy="6155355"/>
            <a:chOff x="361988" y="349617"/>
            <a:chExt cx="11468024" cy="6155355"/>
          </a:xfrm>
        </p:grpSpPr>
        <p:sp>
          <p:nvSpPr>
            <p:cNvPr id="13" name="矩形 12"/>
            <p:cNvSpPr/>
            <p:nvPr/>
          </p:nvSpPr>
          <p:spPr>
            <a:xfrm>
              <a:off x="361988" y="1228707"/>
              <a:ext cx="11432615" cy="5276265"/>
            </a:xfrm>
            <a:prstGeom prst="rect">
              <a:avLst/>
            </a:prstGeom>
            <a:solidFill>
              <a:srgbClr val="D7F8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61988" y="349617"/>
              <a:ext cx="11468024" cy="1062071"/>
              <a:chOff x="361988" y="361191"/>
              <a:chExt cx="11468024" cy="1062071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361988" y="604684"/>
                <a:ext cx="11468024" cy="818578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矩形: 圆角 2"/>
              <p:cNvSpPr/>
              <p:nvPr/>
            </p:nvSpPr>
            <p:spPr>
              <a:xfrm>
                <a:off x="1308881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/>
              <p:cNvSpPr/>
              <p:nvPr/>
            </p:nvSpPr>
            <p:spPr>
              <a:xfrm>
                <a:off x="2659990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4011099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5362208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8064426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6713317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>
                <a:off x="9415535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/>
              <p:cNvSpPr/>
              <p:nvPr/>
            </p:nvSpPr>
            <p:spPr>
              <a:xfrm>
                <a:off x="10766642" y="361191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00190" y="687781"/>
            <a:ext cx="3249894" cy="2839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08542" y="1239856"/>
            <a:ext cx="1376901" cy="8678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57348" y="4913150"/>
            <a:ext cx="5011313" cy="19651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225223" y="5089370"/>
            <a:ext cx="4556667" cy="1778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278551" y="5079243"/>
            <a:ext cx="3913450" cy="177875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178924" y="4134578"/>
            <a:ext cx="449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69F48"/>
                </a:solidFill>
                <a:cs typeface="+mn-ea"/>
                <a:sym typeface="+mn-lt"/>
              </a:rPr>
              <a:t>—</a:t>
            </a:r>
            <a:r>
              <a:rPr lang="zh-CN" altLang="en-US" sz="2800" dirty="0">
                <a:solidFill>
                  <a:srgbClr val="269F48"/>
                </a:solidFill>
                <a:cs typeface="+mn-ea"/>
                <a:sym typeface="+mn-lt"/>
              </a:rPr>
              <a:t>植树节主题班会分享</a:t>
            </a:r>
            <a:r>
              <a:rPr lang="en-US" altLang="zh-CN" sz="2800" dirty="0">
                <a:solidFill>
                  <a:srgbClr val="269F48"/>
                </a:solidFill>
                <a:cs typeface="+mn-ea"/>
                <a:sym typeface="+mn-lt"/>
              </a:rPr>
              <a:t>—</a:t>
            </a:r>
            <a:endParaRPr lang="zh-CN" altLang="en-US" sz="2800" dirty="0">
              <a:solidFill>
                <a:srgbClr val="269F48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60819" y="4660977"/>
            <a:ext cx="39239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269F48"/>
                </a:solidFill>
                <a:cs typeface="+mn-ea"/>
                <a:sym typeface="+mn-lt"/>
              </a:rPr>
              <a:t>班主任 </a:t>
            </a:r>
            <a:r>
              <a:rPr lang="en-US" altLang="zh-CN" sz="2800" dirty="0">
                <a:solidFill>
                  <a:srgbClr val="269F48"/>
                </a:solidFill>
                <a:cs typeface="+mn-ea"/>
                <a:sym typeface="+mn-lt"/>
              </a:rPr>
              <a:t>xxx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930169" y="4055203"/>
            <a:ext cx="1623819" cy="102344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233555" y="4134578"/>
            <a:ext cx="830151" cy="52322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838755" y="2417082"/>
            <a:ext cx="5749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b="1" dirty="0">
                <a:solidFill>
                  <a:srgbClr val="139F4E"/>
                </a:solidFill>
                <a:cs typeface="+mn-ea"/>
                <a:sym typeface="+mn-lt"/>
              </a:rPr>
              <a:t>感谢观看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86211" y="651074"/>
            <a:ext cx="11448592" cy="5555851"/>
            <a:chOff x="220896" y="651074"/>
            <a:chExt cx="11448592" cy="5555851"/>
          </a:xfrm>
        </p:grpSpPr>
        <p:grpSp>
          <p:nvGrpSpPr>
            <p:cNvPr id="3" name="组合 2"/>
            <p:cNvGrpSpPr/>
            <p:nvPr/>
          </p:nvGrpSpPr>
          <p:grpSpPr>
            <a:xfrm rot="5400000" flipH="1" flipV="1">
              <a:off x="-2092079" y="2964049"/>
              <a:ext cx="5555849" cy="929900"/>
              <a:chOff x="5362209" y="271277"/>
              <a:chExt cx="6467804" cy="1082537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5362209" y="535236"/>
                <a:ext cx="6467804" cy="818578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5898921" y="271277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8494077" y="271277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>
                <a:off x="7196499" y="271277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/>
              <p:cNvSpPr/>
              <p:nvPr/>
            </p:nvSpPr>
            <p:spPr>
              <a:xfrm>
                <a:off x="9791655" y="271279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: 圆角 11"/>
              <p:cNvSpPr/>
              <p:nvPr/>
            </p:nvSpPr>
            <p:spPr>
              <a:xfrm>
                <a:off x="11089233" y="271278"/>
                <a:ext cx="214124" cy="527916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: 圆顶角 12"/>
            <p:cNvSpPr/>
            <p:nvPr/>
          </p:nvSpPr>
          <p:spPr>
            <a:xfrm rot="5400000">
              <a:off x="3606939" y="-1855625"/>
              <a:ext cx="5555850" cy="10569249"/>
            </a:xfrm>
            <a:prstGeom prst="round2SameRect">
              <a:avLst>
                <a:gd name="adj1" fmla="val 8242"/>
                <a:gd name="adj2" fmla="val 0"/>
              </a:avLst>
            </a:prstGeom>
            <a:solidFill>
              <a:srgbClr val="D7F8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694713" y="4632046"/>
            <a:ext cx="5702253" cy="22259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252643" y="85301"/>
            <a:ext cx="2346350" cy="147883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727801" y="19853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139F4E"/>
                </a:solidFill>
                <a:cs typeface="+mn-ea"/>
                <a:sym typeface="+mn-lt"/>
              </a:rPr>
              <a:t>植树节的历史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36270" y="318464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139F4E"/>
                </a:solidFill>
                <a:cs typeface="+mn-ea"/>
                <a:sym typeface="+mn-lt"/>
              </a:rPr>
              <a:t>植树节的作用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52686" y="19853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139F4E"/>
                </a:solidFill>
                <a:cs typeface="+mn-ea"/>
                <a:sym typeface="+mn-lt"/>
              </a:rPr>
              <a:t>植树节的由来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52686" y="31800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139F4E"/>
                </a:solidFill>
                <a:cs typeface="+mn-ea"/>
                <a:sym typeface="+mn-lt"/>
              </a:rPr>
              <a:t>植树节与孙中山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670436" y="442158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139F4E"/>
                </a:solidFill>
                <a:cs typeface="+mn-ea"/>
                <a:sym typeface="+mn-lt"/>
              </a:rPr>
              <a:t>知识竞答环节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852686" y="442003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139F4E"/>
                </a:solidFill>
                <a:cs typeface="+mn-ea"/>
                <a:sym typeface="+mn-lt"/>
              </a:rPr>
              <a:t>宣传标语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133052" y="1933179"/>
            <a:ext cx="659054" cy="57588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133052" y="3122980"/>
            <a:ext cx="659054" cy="5758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133052" y="4321891"/>
            <a:ext cx="659054" cy="57588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319222" y="1933179"/>
            <a:ext cx="659054" cy="57588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319222" y="3136153"/>
            <a:ext cx="659054" cy="57588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319222" y="4350970"/>
            <a:ext cx="659054" cy="575887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9304521" y="1815955"/>
            <a:ext cx="1292662" cy="2195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7200" b="1" dirty="0">
                <a:solidFill>
                  <a:srgbClr val="139F4E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622378" y="952486"/>
            <a:ext cx="923330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39F4E"/>
                </a:solidFill>
                <a:cs typeface="+mn-ea"/>
                <a:sym typeface="+mn-lt"/>
              </a:rPr>
              <a:t>CNOTENTS</a:t>
            </a:r>
            <a:endParaRPr kumimoji="1" lang="zh-CN" altLang="en-US" sz="4800" b="1" dirty="0">
              <a:solidFill>
                <a:srgbClr val="139F4E"/>
              </a:solidFill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652347" y="949309"/>
            <a:ext cx="1643729" cy="1035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28" grpId="0"/>
      <p:bldP spid="31" grpId="0"/>
      <p:bldP spid="34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/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05200" y="2751019"/>
            <a:ext cx="6083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b="1" dirty="0">
                <a:solidFill>
                  <a:srgbClr val="139F4E"/>
                </a:solidFill>
                <a:cs typeface="+mn-ea"/>
                <a:sym typeface="+mn-lt"/>
              </a:rPr>
              <a:t>01. </a:t>
            </a:r>
            <a:r>
              <a:rPr kumimoji="1" lang="zh-CN" altLang="en-US" sz="6000" b="1" dirty="0">
                <a:solidFill>
                  <a:srgbClr val="139F4E"/>
                </a:solidFill>
                <a:cs typeface="+mn-ea"/>
                <a:sym typeface="+mn-lt"/>
              </a:rPr>
              <a:t>植树节的历史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0839" y="1548981"/>
            <a:ext cx="75793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通过这种活动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激发人们爱林、造林的感情，提高人们对森林功用的认识，促进国土绿化，达到爱林护林和扩大森林资源、改善生态环境的目的，植树节是为了动员全民植树而规定的节日；中国的植树节开始时是纪念孙中山先生逝世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1979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日，中国第五届全国人大常务委员会第六次会议决定，仍以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日为中国的植树节，以鼓励全国各族人民植树造林，绿化祖国，改善环境，造福子孙后代。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42322" y="1716130"/>
            <a:ext cx="1612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rgbClr val="269F48"/>
                </a:solidFill>
                <a:cs typeface="+mn-ea"/>
                <a:sym typeface="+mn-lt"/>
              </a:rPr>
              <a:t>植树节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681638" y="4525268"/>
            <a:ext cx="2346350" cy="1478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20697" y="2465108"/>
            <a:ext cx="5132439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zh-CN" altLang="zh-CN" dirty="0">
                <a:solidFill>
                  <a:srgbClr val="47984B"/>
                </a:solidFill>
                <a:latin typeface="+mn-lt"/>
                <a:ea typeface="+mn-ea"/>
                <a:cs typeface="+mn-ea"/>
                <a:sym typeface="+mn-lt"/>
              </a:rPr>
              <a:t>植树节是按照法律规定宣传保护树木，并动员群众参加以植树造林为活动内容的节日。按时间长短可分为植树日、植树周和植树月，共称为国际植树节。提倡通过这种活动，激发人们爱林造林的热情。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25730" t="7742" r="26235" b="10394"/>
          <a:stretch>
            <a:fillRect/>
          </a:stretch>
        </p:blipFill>
        <p:spPr>
          <a:xfrm>
            <a:off x="619432" y="806245"/>
            <a:ext cx="4670323" cy="56142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10168" y="1391666"/>
            <a:ext cx="3873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269F48"/>
                </a:solidFill>
                <a:cs typeface="+mn-ea"/>
                <a:sym typeface="+mn-lt"/>
              </a:rPr>
              <a:t>植树节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/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05200" y="2751019"/>
            <a:ext cx="6083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b="1" dirty="0">
                <a:solidFill>
                  <a:srgbClr val="139F4E"/>
                </a:solidFill>
                <a:cs typeface="+mn-ea"/>
                <a:sym typeface="+mn-lt"/>
              </a:rPr>
              <a:t>02. </a:t>
            </a:r>
            <a:r>
              <a:rPr kumimoji="1" lang="zh-CN" altLang="en-US" sz="6000" b="1" dirty="0">
                <a:solidFill>
                  <a:srgbClr val="139F4E"/>
                </a:solidFill>
                <a:cs typeface="+mn-ea"/>
                <a:sym typeface="+mn-lt"/>
              </a:rPr>
              <a:t>植树节的由来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74523" y="1265903"/>
            <a:ext cx="5946058" cy="59460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29991" y="2037120"/>
            <a:ext cx="6955750" cy="3078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zh-CN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新中国成立以来，党和国家十分重视绿化建设。</a:t>
            </a:r>
            <a:r>
              <a:rPr lang="en-US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1956</a:t>
            </a:r>
            <a:r>
              <a:rPr lang="zh-CN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年，我国开始了第一个“</a:t>
            </a:r>
            <a:r>
              <a:rPr lang="en-US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年绿化运动”。</a:t>
            </a:r>
            <a:r>
              <a:rPr lang="en-US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1979</a:t>
            </a:r>
            <a:r>
              <a:rPr lang="zh-CN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日，在第五届全国人大常委会第六次会议上，根据国务院提议，为动员全国各族人民植树造林，加快绿化祖国，决定每年</a:t>
            </a:r>
            <a:r>
              <a:rPr lang="en-US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日为全国的植树节。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6806" y="1079091"/>
            <a:ext cx="5093116" cy="509311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24243" y="2079394"/>
            <a:ext cx="572464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世界上最早的植树节是美国内布拉斯加州制订的，我国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1915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年时政府规定每年清明为植树节，到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1979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年才决定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日为我国的植树节，到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1979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年才决定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日为我国的植树节。世界上已经有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50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多个国家设立了植树节。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013181" y="4659873"/>
            <a:ext cx="2346350" cy="1478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iibk4n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1090</Words>
  <Application>Microsoft Office PowerPoint</Application>
  <PresentationFormat>宽屏</PresentationFormat>
  <Paragraphs>73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宋体</vt:lpstr>
      <vt:lpstr>微软雅黑</vt:lpstr>
      <vt:lpstr>小考拉体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2022-03-04T03:25:21Z</dcterms:created>
  <dcterms:modified xsi:type="dcterms:W3CDTF">2023-01-10T06:14:41Z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6EFBC7E0A79A43318E13F6348EEA76DD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