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6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A51A6-9599-4035-B536-D0E0B1F76BD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4A8C6-08FB-4A20-9BD6-C2DE7F53037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00316E-98D9-43EA-967E-7DDEF1572378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AD8C8-7AC4-4FD8-B4AF-F6A89BC7B5A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A9093-E8E6-42D5-9828-00448E9A02F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6114C-8A8D-46DA-BD10-95D66875087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标题，文本与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DA6934-DBAF-4207-A974-018C66FED0C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FEA12-DE3B-4B9E-80EB-44261A7A822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6D5AC-BD2C-4592-879C-89395C776AEA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C438F-B4E6-4B4F-9CFA-C91B51B9BC7B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0B97A-0DE7-4647-B4EA-0588F310AD99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19D995-E885-4ABF-9F3D-88FCB86F32A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4766C-DE61-448A-968E-9CE264C8614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75226-8917-44A2-B2BA-6201DBC2150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3DAA3-89BD-4372-8740-DED52C99A08F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98F6E6C-E0E1-4755-B778-BE8036F123C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3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image" Target="../media/image35.png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emf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5.GI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image" Target="../media/image12.wmf"/><Relationship Id="rId5" Type="http://schemas.openxmlformats.org/officeDocument/2006/relationships/oleObject" Target="../embeddings/oleObject6.bin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9.bin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image" Target="../media/image22.png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21.png"/><Relationship Id="rId4" Type="http://schemas.openxmlformats.org/officeDocument/2006/relationships/image" Target="../media/image17.wmf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oleObject" Target="../embeddings/oleObject14.bin"/><Relationship Id="rId7" Type="http://schemas.openxmlformats.org/officeDocument/2006/relationships/image" Target="../media/image26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4.wmf"/><Relationship Id="rId9" Type="http://schemas.openxmlformats.org/officeDocument/2006/relationships/image" Target="../media/image2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bae0100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9" y="3212976"/>
            <a:ext cx="3132138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WordArt 4"/>
          <p:cNvSpPr>
            <a:spLocks noChangeArrowheads="1" noChangeShapeType="1"/>
          </p:cNvSpPr>
          <p:nvPr/>
        </p:nvSpPr>
        <p:spPr bwMode="auto">
          <a:xfrm>
            <a:off x="1333054" y="1412776"/>
            <a:ext cx="6408737" cy="142646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dirty="0">
                <a:solidFill>
                  <a:srgbClr val="0AA6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6.2</a:t>
            </a:r>
            <a:r>
              <a:rPr lang="en-US" altLang="zh-CN" sz="3600" b="1" dirty="0">
                <a:solidFill>
                  <a:srgbClr val="0AA6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 </a:t>
            </a:r>
            <a:r>
              <a:rPr lang="zh-CN" altLang="en-US" sz="3600" b="1" dirty="0">
                <a:solidFill>
                  <a:srgbClr val="0AA688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汉仪小隶书简" pitchFamily="49" charset="-122"/>
                <a:ea typeface="汉仪小隶书简" pitchFamily="49" charset="-122"/>
              </a:rPr>
              <a:t>同类项</a:t>
            </a:r>
          </a:p>
        </p:txBody>
      </p:sp>
      <p:sp>
        <p:nvSpPr>
          <p:cNvPr id="5" name="矩形 4"/>
          <p:cNvSpPr/>
          <p:nvPr/>
        </p:nvSpPr>
        <p:spPr>
          <a:xfrm>
            <a:off x="2804960" y="460209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AA68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                                                                         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8748713" cy="6308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3800" b="1" dirty="0">
                <a:solidFill>
                  <a:srgbClr val="0AA688"/>
                </a:solidFill>
                <a:ea typeface="楷体_GB2312" pitchFamily="1" charset="-122"/>
              </a:rPr>
              <a:t>课堂检测：</a:t>
            </a:r>
            <a:r>
              <a:rPr lang="zh-CN" altLang="en-US" sz="2000" b="1" dirty="0"/>
              <a:t>                                                                                                                                                </a:t>
            </a:r>
          </a:p>
          <a:p>
            <a:pPr>
              <a:lnSpc>
                <a:spcPct val="80000"/>
              </a:lnSpc>
            </a:pPr>
            <a:r>
              <a:rPr lang="zh-CN" altLang="en-US" sz="2000" b="1" dirty="0"/>
              <a:t>（</a:t>
            </a:r>
            <a:r>
              <a:rPr lang="en-US" altLang="zh-CN" sz="2000" b="1" dirty="0"/>
              <a:t>A</a:t>
            </a:r>
            <a:r>
              <a:rPr lang="zh-CN" altLang="en-US" sz="2000" b="1" dirty="0"/>
              <a:t>组）一、</a:t>
            </a:r>
            <a:r>
              <a:rPr lang="en-US" altLang="zh-CN" sz="2000" b="1" dirty="0"/>
              <a:t>1</a:t>
            </a:r>
            <a:r>
              <a:rPr lang="zh-CN" altLang="en-US" sz="2000" b="1" dirty="0"/>
              <a:t>、下列代数中</a:t>
            </a:r>
            <a:r>
              <a:rPr lang="en-US" altLang="zh-CN" sz="2000" b="1" dirty="0"/>
              <a:t>,</a:t>
            </a:r>
            <a:r>
              <a:rPr lang="zh-CN" altLang="en-US" sz="2000" b="1" dirty="0"/>
              <a:t>系数是</a:t>
            </a:r>
            <a:r>
              <a:rPr lang="en-US" altLang="zh-CN" sz="2000" b="1" dirty="0"/>
              <a:t>1</a:t>
            </a:r>
            <a:r>
              <a:rPr lang="zh-CN" altLang="en-US" sz="2000" b="1" dirty="0"/>
              <a:t>的单项式是</a:t>
            </a:r>
            <a:r>
              <a:rPr lang="en-US" altLang="zh-CN" sz="2000" b="1" dirty="0"/>
              <a:t>(    )</a:t>
            </a:r>
          </a:p>
          <a:p>
            <a:pPr>
              <a:lnSpc>
                <a:spcPct val="80000"/>
              </a:lnSpc>
            </a:pPr>
            <a:r>
              <a:rPr lang="en-US" altLang="zh-CN" sz="2000" b="1" dirty="0"/>
              <a:t>  </a:t>
            </a:r>
          </a:p>
          <a:p>
            <a:pPr>
              <a:lnSpc>
                <a:spcPct val="80000"/>
              </a:lnSpc>
            </a:pPr>
            <a:r>
              <a:rPr lang="en-US" altLang="zh-CN" sz="2000" dirty="0"/>
              <a:t>A</a:t>
            </a:r>
            <a:r>
              <a:rPr lang="zh-CN" altLang="en-US" sz="2000" dirty="0"/>
              <a:t>、</a:t>
            </a:r>
            <a:r>
              <a:rPr lang="en-US" altLang="zh-CN" sz="2000" dirty="0"/>
              <a:t>-x   B</a:t>
            </a:r>
            <a:r>
              <a:rPr lang="zh-CN" altLang="en-US" sz="2000" dirty="0"/>
              <a:t>、</a:t>
            </a:r>
            <a:r>
              <a:rPr lang="en-US" altLang="zh-CN" sz="2000" dirty="0"/>
              <a:t>x   C</a:t>
            </a:r>
            <a:r>
              <a:rPr lang="zh-CN" altLang="en-US" sz="2000" dirty="0"/>
              <a:t>、         </a:t>
            </a:r>
            <a:r>
              <a:rPr lang="en-US" altLang="zh-CN" sz="2000" dirty="0"/>
              <a:t>D </a:t>
            </a:r>
            <a:r>
              <a:rPr lang="zh-CN" altLang="en-US" sz="2000" dirty="0"/>
              <a:t>、 </a:t>
            </a:r>
          </a:p>
          <a:p>
            <a:pPr>
              <a:lnSpc>
                <a:spcPct val="80000"/>
              </a:lnSpc>
            </a:pPr>
            <a:endParaRPr lang="zh-CN" altLang="en-US" sz="2000" dirty="0"/>
          </a:p>
          <a:p>
            <a:pPr>
              <a:lnSpc>
                <a:spcPct val="80000"/>
              </a:lnSpc>
            </a:pPr>
            <a:r>
              <a:rPr lang="zh-CN" altLang="en-US" sz="2000" dirty="0"/>
              <a:t> </a:t>
            </a:r>
            <a:r>
              <a:rPr lang="en-US" altLang="zh-CN" sz="2000" b="1" dirty="0"/>
              <a:t>2.</a:t>
            </a:r>
            <a:r>
              <a:rPr lang="zh-CN" altLang="en-US" sz="2000" b="1" dirty="0"/>
              <a:t>下列各组式子中不是同类项的是</a:t>
            </a:r>
            <a:r>
              <a:rPr lang="en-US" altLang="zh-CN" sz="2000" b="1" dirty="0"/>
              <a:t>(    )</a:t>
            </a:r>
          </a:p>
          <a:p>
            <a:pPr>
              <a:lnSpc>
                <a:spcPct val="80000"/>
              </a:lnSpc>
            </a:pPr>
            <a:endParaRPr lang="en-US" altLang="zh-CN" sz="2000" b="1" dirty="0"/>
          </a:p>
          <a:p>
            <a:pPr>
              <a:lnSpc>
                <a:spcPct val="80000"/>
              </a:lnSpc>
            </a:pPr>
            <a:endParaRPr lang="en-US" altLang="zh-CN" sz="2000" b="1" dirty="0"/>
          </a:p>
          <a:p>
            <a:pPr>
              <a:lnSpc>
                <a:spcPct val="80000"/>
              </a:lnSpc>
            </a:pPr>
            <a:r>
              <a:rPr lang="en-US" altLang="zh-CN" sz="2000" b="1" dirty="0"/>
              <a:t>3</a:t>
            </a:r>
            <a:r>
              <a:rPr lang="zh-CN" altLang="en-US" sz="2000" b="1" dirty="0"/>
              <a:t>、如果                                是同类项，那么</a:t>
            </a:r>
            <a:r>
              <a:rPr lang="en-US" altLang="zh-CN" sz="2000" b="1" dirty="0"/>
              <a:t>k=</a:t>
            </a:r>
            <a:r>
              <a:rPr lang="en-US" altLang="zh-CN" sz="2000" b="1" u="sng" dirty="0"/>
              <a:t>          </a:t>
            </a:r>
            <a:r>
              <a:rPr lang="en-US" altLang="zh-CN" sz="2000" b="1" dirty="0" smtClean="0"/>
              <a:t>.</a:t>
            </a:r>
            <a:endParaRPr lang="zh-CN" altLang="en-US" sz="2000" b="1" dirty="0"/>
          </a:p>
          <a:p>
            <a:pPr>
              <a:lnSpc>
                <a:spcPct val="80000"/>
              </a:lnSpc>
              <a:buFontTx/>
              <a:buNone/>
            </a:pPr>
            <a:endParaRPr lang="zh-CN" altLang="en-US" sz="2000" b="1" dirty="0"/>
          </a:p>
          <a:p>
            <a:pPr>
              <a:lnSpc>
                <a:spcPct val="80000"/>
              </a:lnSpc>
            </a:pPr>
            <a:r>
              <a:rPr lang="zh-CN" altLang="en-US" sz="2000" b="1" dirty="0"/>
              <a:t>（</a:t>
            </a:r>
            <a:r>
              <a:rPr lang="en-US" altLang="zh-CN" sz="2000" b="1" dirty="0"/>
              <a:t>B</a:t>
            </a:r>
            <a:r>
              <a:rPr lang="zh-CN" altLang="en-US" sz="2000" b="1" dirty="0"/>
              <a:t>组）</a:t>
            </a:r>
            <a:r>
              <a:rPr lang="en-US" altLang="zh-CN" sz="2000" b="1" dirty="0"/>
              <a:t>4</a:t>
            </a:r>
            <a:r>
              <a:rPr lang="zh-CN" altLang="en-US" sz="2000" b="1" dirty="0"/>
              <a:t>、教材</a:t>
            </a:r>
            <a:r>
              <a:rPr lang="en-US" altLang="zh-CN" sz="2000" b="1" dirty="0"/>
              <a:t>132</a:t>
            </a:r>
            <a:r>
              <a:rPr lang="zh-CN" altLang="en-US" sz="2000" b="1" dirty="0"/>
              <a:t>页练习</a:t>
            </a:r>
            <a:r>
              <a:rPr lang="en-US" altLang="zh-CN" sz="2000" b="1" dirty="0"/>
              <a:t>2</a:t>
            </a:r>
          </a:p>
          <a:p>
            <a:pPr>
              <a:lnSpc>
                <a:spcPct val="80000"/>
              </a:lnSpc>
            </a:pPr>
            <a:r>
              <a:rPr lang="en-US" altLang="zh-CN" sz="2400" b="1" dirty="0"/>
              <a:t>5</a:t>
            </a:r>
            <a:r>
              <a:rPr lang="zh-CN" altLang="en-US" sz="2400" b="1" dirty="0"/>
              <a:t>、火车站和机场都为旅客提供打包服务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如果长宽高分别为</a:t>
            </a:r>
            <a:r>
              <a:rPr lang="en-US" altLang="zh-CN" sz="2400" b="1" dirty="0" err="1"/>
              <a:t>x,y,z</a:t>
            </a:r>
            <a:r>
              <a:rPr lang="zh-CN" altLang="en-US" sz="2400" b="1" dirty="0"/>
              <a:t>的箱子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如图所示的方式打包</a:t>
            </a:r>
            <a:r>
              <a:rPr lang="en-US" altLang="zh-CN" sz="2400" b="1" dirty="0"/>
              <a:t>,</a:t>
            </a:r>
            <a:r>
              <a:rPr lang="zh-CN" altLang="en-US" sz="2400" b="1" dirty="0"/>
              <a:t>则打包带的长至少为</a:t>
            </a:r>
            <a:r>
              <a:rPr lang="en-US" altLang="zh-CN" sz="2400" b="1" dirty="0"/>
              <a:t>(    )</a:t>
            </a:r>
          </a:p>
          <a:p>
            <a:pPr>
              <a:lnSpc>
                <a:spcPct val="80000"/>
              </a:lnSpc>
            </a:pPr>
            <a:r>
              <a:rPr lang="en-US" altLang="zh-CN" sz="2400" b="1" dirty="0"/>
              <a:t/>
            </a:r>
            <a:br>
              <a:rPr lang="en-US" altLang="zh-CN" sz="2400" b="1" dirty="0"/>
            </a:br>
            <a:r>
              <a:rPr lang="en-US" altLang="zh-CN" sz="2000" dirty="0"/>
              <a:t>A</a:t>
            </a:r>
            <a:r>
              <a:rPr lang="zh-CN" altLang="en-US" sz="2000" dirty="0"/>
              <a:t>、</a:t>
            </a:r>
            <a:r>
              <a:rPr lang="en-US" altLang="zh-CN" sz="2000" dirty="0"/>
              <a:t>.4x+4y+10z   B</a:t>
            </a:r>
            <a:r>
              <a:rPr lang="zh-CN" altLang="en-US" sz="2000" dirty="0"/>
              <a:t>、</a:t>
            </a:r>
            <a:r>
              <a:rPr lang="en-US" altLang="zh-CN" sz="2000" dirty="0"/>
              <a:t>x+2y+3z  </a:t>
            </a:r>
          </a:p>
          <a:p>
            <a:pPr>
              <a:lnSpc>
                <a:spcPct val="80000"/>
              </a:lnSpc>
            </a:pPr>
            <a:r>
              <a:rPr lang="en-US" altLang="zh-CN" sz="2000" dirty="0"/>
              <a:t>C</a:t>
            </a:r>
            <a:r>
              <a:rPr lang="zh-CN" altLang="en-US" sz="2000" dirty="0"/>
              <a:t>、</a:t>
            </a:r>
            <a:r>
              <a:rPr lang="en-US" altLang="zh-CN" sz="2000" dirty="0"/>
              <a:t>2x+4y+6z   D</a:t>
            </a:r>
            <a:r>
              <a:rPr lang="zh-CN" altLang="en-US" sz="2000" dirty="0"/>
              <a:t>、</a:t>
            </a:r>
            <a:r>
              <a:rPr lang="en-US" altLang="zh-CN" sz="2000" dirty="0"/>
              <a:t>6x+y+6z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5288" y="2492375"/>
            <a:ext cx="45481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-3xy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-ab</a:t>
            </a:r>
            <a:r>
              <a:rPr lang="en-US" altLang="zh-CN" sz="2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5a</a:t>
            </a:r>
            <a:r>
              <a:rPr lang="en-US" altLang="zh-CN" sz="2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  C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endParaRPr lang="zh-CN" altLang="en-US" sz="3200" b="1" dirty="0">
              <a:solidFill>
                <a:srgbClr val="000000"/>
              </a:solidFill>
            </a:endParaRP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5003800" y="2349500"/>
          <a:ext cx="5762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r:id="rId3" imgW="254000" imgH="393700" progId="Equation.3">
                  <p:embed/>
                </p:oleObj>
              </mc:Choice>
              <mc:Fallback>
                <p:oleObj r:id="rId3" imgW="254000" imgH="393700" progId="Equation.3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349500"/>
                        <a:ext cx="57626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651500" y="2492375"/>
            <a:ext cx="1997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en-US" altLang="zh-CN" sz="20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zh-CN" altLang="en-US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3yx</a:t>
            </a:r>
            <a:r>
              <a:rPr lang="en-US" altLang="zh-CN" sz="2000" b="1" baseline="30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CN" sz="3200" b="1">
              <a:solidFill>
                <a:srgbClr val="000000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142875"/>
            <a:ext cx="25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900">
                <a:solidFill>
                  <a:srgbClr val="000000"/>
                </a:solidFill>
              </a:rPr>
              <a:t> </a:t>
            </a: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3321" name="Object 9"/>
          <p:cNvGraphicFramePr>
            <a:graphicFrameLocks noChangeAspect="1"/>
          </p:cNvGraphicFramePr>
          <p:nvPr/>
        </p:nvGraphicFramePr>
        <p:xfrm>
          <a:off x="2268538" y="1268413"/>
          <a:ext cx="7191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r:id="rId5" imgW="152400" imgH="394335" progId="Equation.3">
                  <p:embed/>
                </p:oleObj>
              </mc:Choice>
              <mc:Fallback>
                <p:oleObj r:id="rId5" imgW="152400" imgH="394335" progId="Equation.3">
                  <p:embed/>
                  <p:pic>
                    <p:nvPicPr>
                      <p:cNvPr id="0" name="图片 6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1268413"/>
                        <a:ext cx="71913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665163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00">
                <a:solidFill>
                  <a:srgbClr val="000000"/>
                </a:solidFill>
              </a:rPr>
              <a:t> 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3324" name="Object 12"/>
          <p:cNvGraphicFramePr>
            <a:graphicFrameLocks noChangeAspect="1"/>
          </p:cNvGraphicFramePr>
          <p:nvPr/>
        </p:nvGraphicFramePr>
        <p:xfrm>
          <a:off x="3563938" y="1412875"/>
          <a:ext cx="5762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r:id="rId7" imgW="190500" imgH="139700" progId="Equation.3">
                  <p:embed/>
                </p:oleObj>
              </mc:Choice>
              <mc:Fallback>
                <p:oleObj r:id="rId7" imgW="190500" imgH="139700" progId="Equation.3">
                  <p:embed/>
                  <p:pic>
                    <p:nvPicPr>
                      <p:cNvPr id="0" name="图片 6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1412875"/>
                        <a:ext cx="5762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1403350" y="2852738"/>
          <a:ext cx="194468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r:id="rId9" imgW="851535" imgH="228600" progId="Equation.DSMT4">
                  <p:embed/>
                </p:oleObj>
              </mc:Choice>
              <mc:Fallback>
                <p:oleObj r:id="rId9" imgW="851535" imgH="228600" progId="Equation.DSMT4">
                  <p:embed/>
                  <p:pic>
                    <p:nvPicPr>
                      <p:cNvPr id="0" name="图片 6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852738"/>
                        <a:ext cx="194468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28" name="Group 16"/>
          <p:cNvGrpSpPr/>
          <p:nvPr/>
        </p:nvGrpSpPr>
        <p:grpSpPr bwMode="auto">
          <a:xfrm>
            <a:off x="4211638" y="5157788"/>
            <a:ext cx="4175125" cy="1511300"/>
            <a:chOff x="0" y="0"/>
            <a:chExt cx="3420" cy="1656"/>
          </a:xfrm>
        </p:grpSpPr>
        <p:grpSp>
          <p:nvGrpSpPr>
            <p:cNvPr id="13329" name="Group 17"/>
            <p:cNvGrpSpPr/>
            <p:nvPr/>
          </p:nvGrpSpPr>
          <p:grpSpPr bwMode="auto">
            <a:xfrm>
              <a:off x="720" y="0"/>
              <a:ext cx="2340" cy="1122"/>
              <a:chOff x="0" y="0"/>
              <a:chExt cx="2340" cy="1122"/>
            </a:xfrm>
          </p:grpSpPr>
          <p:sp>
            <p:nvSpPr>
              <p:cNvPr id="13330" name="AutoShape 18"/>
              <p:cNvSpPr>
                <a:spLocks noChangeArrowheads="1"/>
              </p:cNvSpPr>
              <p:nvPr/>
            </p:nvSpPr>
            <p:spPr bwMode="auto">
              <a:xfrm>
                <a:off x="0" y="30"/>
                <a:ext cx="2340" cy="1092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1" name="Line 19"/>
              <p:cNvSpPr>
                <a:spLocks noChangeShapeType="1"/>
              </p:cNvSpPr>
              <p:nvPr/>
            </p:nvSpPr>
            <p:spPr bwMode="auto">
              <a:xfrm flipH="1">
                <a:off x="630" y="3"/>
                <a:ext cx="360" cy="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 flipH="1">
                <a:off x="1350" y="0"/>
                <a:ext cx="360" cy="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>
                <a:off x="630" y="324"/>
                <a:ext cx="0" cy="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>
                <a:off x="1335" y="342"/>
                <a:ext cx="0" cy="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5" name="Line 23"/>
              <p:cNvSpPr>
                <a:spLocks noChangeShapeType="1"/>
              </p:cNvSpPr>
              <p:nvPr/>
            </p:nvSpPr>
            <p:spPr bwMode="auto">
              <a:xfrm>
                <a:off x="150" y="156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>
                <a:off x="2205" y="204"/>
                <a:ext cx="0" cy="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>
                <a:off x="315" y="15"/>
                <a:ext cx="0" cy="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8" name="Line 26"/>
              <p:cNvSpPr>
                <a:spLocks noChangeShapeType="1"/>
              </p:cNvSpPr>
              <p:nvPr/>
            </p:nvSpPr>
            <p:spPr bwMode="auto">
              <a:xfrm>
                <a:off x="360" y="810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39" name="Line 27"/>
              <p:cNvSpPr>
                <a:spLocks noChangeShapeType="1"/>
              </p:cNvSpPr>
              <p:nvPr/>
            </p:nvSpPr>
            <p:spPr bwMode="auto">
              <a:xfrm flipH="1">
                <a:off x="0" y="780"/>
                <a:ext cx="360" cy="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0" name="Line 28"/>
              <p:cNvSpPr>
                <a:spLocks noChangeShapeType="1"/>
              </p:cNvSpPr>
              <p:nvPr/>
            </p:nvSpPr>
            <p:spPr bwMode="auto">
              <a:xfrm>
                <a:off x="135" y="171"/>
                <a:ext cx="0" cy="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1" name="Line 29"/>
              <p:cNvSpPr>
                <a:spLocks noChangeShapeType="1"/>
              </p:cNvSpPr>
              <p:nvPr/>
            </p:nvSpPr>
            <p:spPr bwMode="auto">
              <a:xfrm>
                <a:off x="195" y="948"/>
                <a:ext cx="19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2" name="Line 30"/>
              <p:cNvSpPr>
                <a:spLocks noChangeShapeType="1"/>
              </p:cNvSpPr>
              <p:nvPr/>
            </p:nvSpPr>
            <p:spPr bwMode="auto">
              <a:xfrm>
                <a:off x="960" y="36"/>
                <a:ext cx="0" cy="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3" name="Line 31"/>
              <p:cNvSpPr>
                <a:spLocks noChangeShapeType="1"/>
              </p:cNvSpPr>
              <p:nvPr/>
            </p:nvSpPr>
            <p:spPr bwMode="auto">
              <a:xfrm>
                <a:off x="1695" y="15"/>
                <a:ext cx="0" cy="7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4" name="Line 32"/>
              <p:cNvSpPr>
                <a:spLocks noChangeShapeType="1"/>
              </p:cNvSpPr>
              <p:nvPr/>
            </p:nvSpPr>
            <p:spPr bwMode="auto">
              <a:xfrm flipH="1">
                <a:off x="630" y="810"/>
                <a:ext cx="360" cy="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5" name="Line 33"/>
              <p:cNvSpPr>
                <a:spLocks noChangeShapeType="1"/>
              </p:cNvSpPr>
              <p:nvPr/>
            </p:nvSpPr>
            <p:spPr bwMode="auto">
              <a:xfrm flipH="1">
                <a:off x="1350" y="780"/>
                <a:ext cx="360" cy="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3346" name="Group 34"/>
            <p:cNvGrpSpPr/>
            <p:nvPr/>
          </p:nvGrpSpPr>
          <p:grpSpPr bwMode="auto">
            <a:xfrm>
              <a:off x="720" y="1164"/>
              <a:ext cx="2055" cy="492"/>
              <a:chOff x="0" y="0"/>
              <a:chExt cx="2055" cy="492"/>
            </a:xfrm>
          </p:grpSpPr>
          <p:sp>
            <p:nvSpPr>
              <p:cNvPr id="13347" name="Line 3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8" name="Line 36"/>
              <p:cNvSpPr>
                <a:spLocks noChangeShapeType="1"/>
              </p:cNvSpPr>
              <p:nvPr/>
            </p:nvSpPr>
            <p:spPr bwMode="auto">
              <a:xfrm>
                <a:off x="2055" y="45"/>
                <a:ext cx="0" cy="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49" name="Line 37"/>
              <p:cNvSpPr>
                <a:spLocks noChangeShapeType="1"/>
              </p:cNvSpPr>
              <p:nvPr/>
            </p:nvSpPr>
            <p:spPr bwMode="auto">
              <a:xfrm>
                <a:off x="1680" y="216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0" name="Line 38"/>
              <p:cNvSpPr>
                <a:spLocks noChangeShapeType="1"/>
              </p:cNvSpPr>
              <p:nvPr/>
            </p:nvSpPr>
            <p:spPr bwMode="auto">
              <a:xfrm flipH="1">
                <a:off x="0" y="18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1" name="Text Box 39"/>
              <p:cNvSpPr txBox="1">
                <a:spLocks noChangeArrowheads="1"/>
              </p:cNvSpPr>
              <p:nvPr/>
            </p:nvSpPr>
            <p:spPr bwMode="auto">
              <a:xfrm>
                <a:off x="720" y="24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200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x</a:t>
                </a:r>
                <a:endParaRPr lang="en-US" altLang="zh-CN" sz="36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52" name="Text Box 40"/>
            <p:cNvSpPr txBox="1">
              <a:spLocks noChangeArrowheads="1"/>
            </p:cNvSpPr>
            <p:nvPr/>
          </p:nvSpPr>
          <p:spPr bwMode="auto">
            <a:xfrm>
              <a:off x="2880" y="936"/>
              <a:ext cx="540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just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000">
                  <a:solidFill>
                    <a:srgbClr val="000000"/>
                  </a:solidFill>
                  <a:latin typeface="Times New Roman" panose="02020603050405020304" pitchFamily="18" charset="0"/>
                </a:rPr>
                <a:t>y</a:t>
              </a:r>
              <a:endParaRPr lang="en-US" altLang="zh-CN" sz="3600">
                <a:solidFill>
                  <a:srgbClr val="000000"/>
                </a:solidFill>
              </a:endParaRPr>
            </a:p>
          </p:txBody>
        </p:sp>
        <p:grpSp>
          <p:nvGrpSpPr>
            <p:cNvPr id="13353" name="Group 41"/>
            <p:cNvGrpSpPr/>
            <p:nvPr/>
          </p:nvGrpSpPr>
          <p:grpSpPr bwMode="auto">
            <a:xfrm>
              <a:off x="0" y="294"/>
              <a:ext cx="555" cy="858"/>
              <a:chOff x="0" y="0"/>
              <a:chExt cx="555" cy="858"/>
            </a:xfrm>
          </p:grpSpPr>
          <p:sp>
            <p:nvSpPr>
              <p:cNvPr id="13354" name="Text Box 42"/>
              <p:cNvSpPr txBox="1">
                <a:spLocks noChangeArrowheads="1"/>
              </p:cNvSpPr>
              <p:nvPr/>
            </p:nvSpPr>
            <p:spPr bwMode="auto">
              <a:xfrm>
                <a:off x="0" y="174"/>
                <a:ext cx="540" cy="4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algn="just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z</a:t>
                </a:r>
                <a:endParaRPr lang="en-US" altLang="zh-CN" sz="32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5" name="Line 43"/>
              <p:cNvSpPr>
                <a:spLocks noChangeShapeType="1"/>
              </p:cNvSpPr>
              <p:nvPr/>
            </p:nvSpPr>
            <p:spPr bwMode="auto">
              <a:xfrm>
                <a:off x="180" y="0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6" name="Line 44"/>
              <p:cNvSpPr>
                <a:spLocks noChangeShapeType="1"/>
              </p:cNvSpPr>
              <p:nvPr/>
            </p:nvSpPr>
            <p:spPr bwMode="auto">
              <a:xfrm>
                <a:off x="195" y="828"/>
                <a:ext cx="3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7" name="Line 45"/>
              <p:cNvSpPr>
                <a:spLocks noChangeShapeType="1"/>
              </p:cNvSpPr>
              <p:nvPr/>
            </p:nvSpPr>
            <p:spPr bwMode="auto">
              <a:xfrm flipV="1">
                <a:off x="360" y="18"/>
                <a:ext cx="0" cy="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13358" name="Line 46"/>
              <p:cNvSpPr>
                <a:spLocks noChangeShapeType="1"/>
              </p:cNvSpPr>
              <p:nvPr/>
            </p:nvSpPr>
            <p:spPr bwMode="auto">
              <a:xfrm>
                <a:off x="360" y="546"/>
                <a:ext cx="0" cy="31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3359" name="Line 47"/>
            <p:cNvSpPr>
              <a:spLocks noChangeShapeType="1"/>
            </p:cNvSpPr>
            <p:nvPr/>
          </p:nvSpPr>
          <p:spPr bwMode="auto">
            <a:xfrm flipH="1">
              <a:off x="2745" y="951"/>
              <a:ext cx="435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pic>
        <p:nvPicPr>
          <p:cNvPr id="13360" name="Picture 48" descr="图片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8313738" y="1125538"/>
            <a:ext cx="8302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61" name="Picture 49" descr="图片6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7812088" y="333375"/>
            <a:ext cx="133191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                                                                       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29431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300" b="1" dirty="0">
                <a:solidFill>
                  <a:srgbClr val="CC0000"/>
                </a:solidFill>
              </a:rPr>
              <a:t>学后反思：</a:t>
            </a:r>
          </a:p>
          <a:p>
            <a:r>
              <a:rPr lang="zh-CN" altLang="en-US" b="1" dirty="0">
                <a:solidFill>
                  <a:srgbClr val="CC0000"/>
                </a:solidFill>
              </a:rPr>
              <a:t>这节课你有哪些收获？</a:t>
            </a:r>
          </a:p>
          <a:p>
            <a:r>
              <a:rPr lang="zh-CN" altLang="en-US" b="1" dirty="0">
                <a:solidFill>
                  <a:srgbClr val="CC0000"/>
                </a:solidFill>
              </a:rPr>
              <a:t>        </a:t>
            </a:r>
          </a:p>
          <a:p>
            <a:r>
              <a:rPr lang="zh-CN" altLang="en-US" b="1" dirty="0" smtClean="0">
                <a:solidFill>
                  <a:srgbClr val="CC0000"/>
                </a:solidFill>
              </a:rPr>
              <a:t>还</a:t>
            </a:r>
            <a:r>
              <a:rPr lang="zh-CN" altLang="en-US" b="1" dirty="0">
                <a:solidFill>
                  <a:srgbClr val="CC0000"/>
                </a:solidFill>
              </a:rPr>
              <a:t>有哪些困惑？</a:t>
            </a:r>
          </a:p>
          <a:p>
            <a:r>
              <a:rPr lang="zh-CN" altLang="en-US" b="1" dirty="0">
                <a:solidFill>
                  <a:srgbClr val="CC0000"/>
                </a:solidFill>
              </a:rPr>
              <a:t>                </a:t>
            </a:r>
          </a:p>
          <a:p>
            <a:r>
              <a:rPr lang="zh-CN" altLang="en-US" b="1" dirty="0" smtClean="0">
                <a:solidFill>
                  <a:srgbClr val="CC0000"/>
                </a:solidFill>
              </a:rPr>
              <a:t>你</a:t>
            </a:r>
            <a:r>
              <a:rPr lang="zh-CN" altLang="en-US" b="1" dirty="0">
                <a:solidFill>
                  <a:srgbClr val="CC0000"/>
                </a:solidFill>
              </a:rPr>
              <a:t>认为需要注意的问题有哪些？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916238" y="5013325"/>
            <a:ext cx="2222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4344" name="Picture 8" descr="图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67175" y="5084763"/>
            <a:ext cx="1441450" cy="138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66800"/>
          </a:xfrm>
          <a:solidFill>
            <a:schemeClr val="accent1"/>
          </a:solidFill>
        </p:spPr>
        <p:txBody>
          <a:bodyPr/>
          <a:lstStyle/>
          <a:p>
            <a:r>
              <a:rPr lang="zh-CN" altLang="en-US" sz="5400" b="1" dirty="0">
                <a:solidFill>
                  <a:srgbClr val="CC0000"/>
                </a:solidFill>
                <a:ea typeface="楷体_GB2312" pitchFamily="1" charset="-122"/>
              </a:rPr>
              <a:t>情景导航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747" y="1412776"/>
            <a:ext cx="8229600" cy="4530725"/>
          </a:xfrm>
          <a:ln>
            <a:noFill/>
            <a:miter lim="800000"/>
          </a:ln>
        </p:spPr>
        <p:txBody>
          <a:bodyPr/>
          <a:lstStyle/>
          <a:p>
            <a:pPr>
              <a:buFontTx/>
              <a:buNone/>
            </a:pPr>
            <a:r>
              <a:rPr lang="zh-CN" altLang="en-US" sz="2400" b="1" dirty="0"/>
              <a:t>  小红妈来到一家超市要买东西，她说：“我要一瓶洗洁精，两包洗衣粉，一提卫生纸，三袋盐，再要两瓶酱油。”老板一边嘟囔着说：“怎么颠三倒四的，那么乱</a:t>
            </a:r>
            <a:r>
              <a:rPr lang="en-US" altLang="zh-CN" sz="2400" b="1" dirty="0"/>
              <a:t>…”</a:t>
            </a:r>
            <a:r>
              <a:rPr lang="zh-CN" altLang="en-US" sz="2400" b="1" dirty="0"/>
              <a:t>一边把找好的东西摆到小红妈面前对。这个故事，你有什么看法？</a:t>
            </a:r>
          </a:p>
          <a:p>
            <a:r>
              <a:rPr lang="zh-CN" altLang="en-US" dirty="0"/>
              <a:t> </a:t>
            </a:r>
          </a:p>
        </p:txBody>
      </p:sp>
      <p:pic>
        <p:nvPicPr>
          <p:cNvPr id="5124" name="Picture 4" descr="20090221083858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3429000"/>
            <a:ext cx="4391025" cy="315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5332413"/>
            <a:ext cx="1800225" cy="15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395288" y="2781300"/>
            <a:ext cx="4032250" cy="2447925"/>
          </a:xfrm>
          <a:prstGeom prst="cloudCallout">
            <a:avLst>
              <a:gd name="adj1" fmla="val -28699"/>
              <a:gd name="adj2" fmla="val 48833"/>
            </a:avLst>
          </a:prstGeom>
          <a:solidFill>
            <a:srgbClr val="CC0066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7943" y="3429888"/>
            <a:ext cx="2563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kern="10" normalizeH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80808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宋体" panose="02010600030101010101" pitchFamily="2" charset="-122"/>
              </a:rPr>
              <a:t>哦！要把同类的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kern="10" normalizeH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80808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宋体" panose="02010600030101010101" pitchFamily="2" charset="-122"/>
              </a:rPr>
              <a:t>东西放在</a:t>
            </a:r>
            <a:r>
              <a:rPr lang="zh-CN" altLang="en-US" sz="2400" b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80808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一</a:t>
            </a:r>
            <a:r>
              <a:rPr lang="zh-CN" altLang="en-US" sz="2400" b="1" kern="10" normalizeH="1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80808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宋体" panose="02010600030101010101" pitchFamily="2" charset="-122"/>
              </a:rPr>
              <a:t>起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CC0000"/>
                </a:solidFill>
                <a:latin typeface="楷体_GB2312" pitchFamily="1" charset="-122"/>
                <a:ea typeface="楷体_GB2312" pitchFamily="1" charset="-122"/>
              </a:rPr>
              <a:t>                                        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62950" cy="4565650"/>
          </a:xfrm>
        </p:spPr>
        <p:txBody>
          <a:bodyPr/>
          <a:lstStyle/>
          <a:p>
            <a:r>
              <a:rPr lang="zh-CN" altLang="en-US" sz="2800" b="1" dirty="0">
                <a:ea typeface="楷体_GB2312" pitchFamily="1" charset="-122"/>
              </a:rPr>
              <a:t>观察下面每组中的几个单项式，你能发现它们有什么共同特征吗？与同学交流</a:t>
            </a:r>
          </a:p>
          <a:p>
            <a:r>
              <a:rPr lang="zh-CN" altLang="en-US" sz="2800" b="1" dirty="0">
                <a:ea typeface="楷体_GB2312" pitchFamily="1" charset="-122"/>
              </a:rPr>
              <a:t>              </a:t>
            </a:r>
          </a:p>
          <a:p>
            <a:pPr>
              <a:buFontTx/>
              <a:buNone/>
            </a:pPr>
            <a:endParaRPr lang="zh-CN" altLang="en-US" sz="2800" b="1" dirty="0">
              <a:ea typeface="楷体_GB2312" pitchFamily="1" charset="-122"/>
            </a:endParaRPr>
          </a:p>
          <a:p>
            <a:endParaRPr lang="zh-CN" altLang="en-US" sz="2800" dirty="0"/>
          </a:p>
          <a:p>
            <a:endParaRPr lang="zh-CN" altLang="en-US" sz="2800" b="1" dirty="0">
              <a:solidFill>
                <a:srgbClr val="CC0000"/>
              </a:solidFill>
            </a:endParaRPr>
          </a:p>
          <a:p>
            <a:r>
              <a:rPr lang="zh-CN" altLang="en-US" sz="2800" b="1" dirty="0">
                <a:solidFill>
                  <a:srgbClr val="CC0000"/>
                </a:solidFill>
              </a:rPr>
              <a:t>总结：像这样，所含字母相同，并且相同字母指数也相同的项，叫做同类项，常数项都是同类项。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88063" y="3938588"/>
          <a:ext cx="1158875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5" imgW="114300" imgH="215900" progId="Equation.3">
                  <p:embed/>
                </p:oleObj>
              </mc:Choice>
              <mc:Fallback>
                <p:oleObj r:id="rId5" imgW="114300" imgH="215900" progId="Equation.3">
                  <p:embed/>
                  <p:pic>
                    <p:nvPicPr>
                      <p:cNvPr id="0" name="图片 102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8063" y="3938588"/>
                        <a:ext cx="1158875" cy="2187575"/>
                      </a:xfrm>
                      <a:prstGeom prst="rect">
                        <a:avLst/>
                      </a:prstGeom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71550" y="2706688"/>
          <a:ext cx="5040313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r:id="rId6" imgW="2514600" imgH="393700" progId="Equation.3">
                  <p:embed/>
                </p:oleObj>
              </mc:Choice>
              <mc:Fallback>
                <p:oleObj r:id="rId6" imgW="2514600" imgH="393700" progId="Equation.3">
                  <p:embed/>
                  <p:pic>
                    <p:nvPicPr>
                      <p:cNvPr id="0" name="图片 102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706688"/>
                        <a:ext cx="5040313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/>
        </p:nvGraphicFramePr>
        <p:xfrm>
          <a:off x="971550" y="3357563"/>
          <a:ext cx="60483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r:id="rId8" imgW="4341495" imgH="393700" progId="Equation.3">
                  <p:embed/>
                </p:oleObj>
              </mc:Choice>
              <mc:Fallback>
                <p:oleObj r:id="rId8" imgW="4341495" imgH="393700" progId="Equation.3">
                  <p:embed/>
                  <p:pic>
                    <p:nvPicPr>
                      <p:cNvPr id="0" name="图片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357563"/>
                        <a:ext cx="6048375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WordArt 8"/>
          <p:cNvSpPr>
            <a:spLocks noChangeArrowheads="1" noChangeShapeType="1"/>
          </p:cNvSpPr>
          <p:nvPr/>
        </p:nvSpPr>
        <p:spPr bwMode="auto">
          <a:xfrm>
            <a:off x="539750" y="404813"/>
            <a:ext cx="4167188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探究交流</a:t>
            </a:r>
          </a:p>
        </p:txBody>
      </p:sp>
      <p:pic>
        <p:nvPicPr>
          <p:cNvPr id="6153" name="Picture 9" descr="图片2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0" y="5522913"/>
            <a:ext cx="91440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412875"/>
            <a:ext cx="8785225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b="1" dirty="0">
                <a:ea typeface="楷体_GB2312" pitchFamily="1" charset="-122"/>
              </a:rPr>
              <a:t>下列各组中单项式是不是同类项，如果不是，请说明理由？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dirty="0"/>
              <a:t>                                                                                                         </a:t>
            </a:r>
          </a:p>
          <a:p>
            <a:pPr>
              <a:lnSpc>
                <a:spcPct val="90000"/>
              </a:lnSpc>
              <a:buFontTx/>
              <a:buNone/>
            </a:pPr>
            <a:endParaRPr lang="zh-CN" altLang="en-US" sz="2800" dirty="0"/>
          </a:p>
          <a:p>
            <a:pPr>
              <a:lnSpc>
                <a:spcPct val="90000"/>
              </a:lnSpc>
            </a:pPr>
            <a:r>
              <a:rPr lang="zh-CN" altLang="en-US" sz="2800" dirty="0"/>
              <a:t> </a:t>
            </a:r>
          </a:p>
          <a:p>
            <a:pPr>
              <a:lnSpc>
                <a:spcPct val="90000"/>
              </a:lnSpc>
            </a:pPr>
            <a:r>
              <a:rPr lang="zh-CN" altLang="en-US" sz="2800" b="1" dirty="0"/>
              <a:t>请找出下列多项式中的同类项，并用不同的符号把它标出来。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       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 </a:t>
            </a:r>
          </a:p>
        </p:txBody>
      </p:sp>
      <p:graphicFrame>
        <p:nvGraphicFramePr>
          <p:cNvPr id="7173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88063" y="3938588"/>
          <a:ext cx="1157287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r:id="rId3" imgW="114300" imgH="215900" progId="Equation.3">
                  <p:embed/>
                </p:oleObj>
              </mc:Choice>
              <mc:Fallback>
                <p:oleObj r:id="rId3" imgW="114300" imgH="2159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8063" y="3938588"/>
                        <a:ext cx="1157287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1042988" y="3141663"/>
          <a:ext cx="73453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r:id="rId5" imgW="2207895" imgH="215900" progId="Equation.3">
                  <p:embed/>
                </p:oleObj>
              </mc:Choice>
              <mc:Fallback>
                <p:oleObj r:id="rId5" imgW="2207895" imgH="215900" progId="Equation.3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141663"/>
                        <a:ext cx="734536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r:id="rId7" imgW="114300" imgH="215900" progId="Equation.3">
                  <p:embed/>
                </p:oleObj>
              </mc:Choice>
              <mc:Fallback>
                <p:oleObj r:id="rId7" imgW="114300" imgH="215900" progId="Equation.3">
                  <p:embed/>
                  <p:pic>
                    <p:nvPicPr>
                      <p:cNvPr id="0" name="图片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/>
        </p:nvGraphicFramePr>
        <p:xfrm>
          <a:off x="4716463" y="5157788"/>
          <a:ext cx="3600450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r:id="rId8" imgW="2350770" imgH="279400" progId="Equation.3">
                  <p:embed/>
                </p:oleObj>
              </mc:Choice>
              <mc:Fallback>
                <p:oleObj r:id="rId8" imgW="2350770" imgH="279400" progId="Equation.3">
                  <p:embed/>
                  <p:pic>
                    <p:nvPicPr>
                      <p:cNvPr id="0" name="图片 20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157788"/>
                        <a:ext cx="3600450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1042988" y="5157788"/>
          <a:ext cx="30972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r:id="rId10" imgW="1981835" imgH="279400" progId="Equation.3">
                  <p:embed/>
                </p:oleObj>
              </mc:Choice>
              <mc:Fallback>
                <p:oleObj r:id="rId10" imgW="1981835" imgH="279400" progId="Equation.3">
                  <p:embed/>
                  <p:pic>
                    <p:nvPicPr>
                      <p:cNvPr id="0" name="图片 20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5157788"/>
                        <a:ext cx="30972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9" name="Picture 11" descr="bae010149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0" y="260350"/>
            <a:ext cx="91440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练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68313" y="549275"/>
            <a:ext cx="23749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181" name="Object 13"/>
          <p:cNvGraphicFramePr>
            <a:graphicFrameLocks noChangeAspect="1"/>
          </p:cNvGraphicFramePr>
          <p:nvPr/>
        </p:nvGraphicFramePr>
        <p:xfrm>
          <a:off x="971550" y="2420938"/>
          <a:ext cx="756126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r:id="rId14" imgW="4747895" imgH="381000" progId="Equation.3">
                  <p:embed/>
                </p:oleObj>
              </mc:Choice>
              <mc:Fallback>
                <p:oleObj r:id="rId14" imgW="4747895" imgH="381000" progId="Equation.3">
                  <p:embed/>
                  <p:pic>
                    <p:nvPicPr>
                      <p:cNvPr id="0" name="图片 20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2420938"/>
                        <a:ext cx="7561263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688"/>
            <a:ext cx="8229600" cy="5726112"/>
          </a:xfrm>
        </p:spPr>
        <p:txBody>
          <a:bodyPr/>
          <a:lstStyle/>
          <a:p>
            <a:endParaRPr lang="zh-CN" altLang="en-US" sz="2800" b="1" dirty="0">
              <a:latin typeface="楷体_GB2312" pitchFamily="1" charset="-122"/>
              <a:ea typeface="楷体_GB2312" pitchFamily="1" charset="-122"/>
            </a:endParaRPr>
          </a:p>
          <a:p>
            <a:endParaRPr lang="zh-CN" altLang="en-US" sz="2800" b="1" dirty="0">
              <a:latin typeface="楷体_GB2312" pitchFamily="1" charset="-122"/>
              <a:ea typeface="楷体_GB2312" pitchFamily="1" charset="-122"/>
            </a:endParaRPr>
          </a:p>
          <a:p>
            <a:r>
              <a:rPr lang="zh-CN" altLang="en-US" sz="3600" b="1" dirty="0">
                <a:solidFill>
                  <a:srgbClr val="CC0000"/>
                </a:solidFill>
                <a:latin typeface="楷体_GB2312" pitchFamily="1" charset="-122"/>
                <a:ea typeface="楷体_GB2312" pitchFamily="1" charset="-122"/>
              </a:rPr>
              <a:t>明确：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同类项的概念</a:t>
            </a:r>
          </a:p>
          <a:p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1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）所含字母必须相同</a:t>
            </a:r>
          </a:p>
          <a:p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2)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相同字母的指数相同</a:t>
            </a:r>
          </a:p>
          <a:p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3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）常数项都是同类项</a:t>
            </a:r>
          </a:p>
          <a:p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4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）同类项与字母的顺序无关</a:t>
            </a:r>
          </a:p>
          <a:p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（</a:t>
            </a:r>
            <a:r>
              <a:rPr lang="en-US" altLang="zh-CN" sz="2800" b="1" dirty="0">
                <a:latin typeface="楷体_GB2312" pitchFamily="1" charset="-122"/>
                <a:ea typeface="楷体_GB2312" pitchFamily="1" charset="-122"/>
              </a:rPr>
              <a:t>5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）同类项与系数无关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0" y="1557338"/>
            <a:ext cx="684213" cy="720725"/>
          </a:xfrm>
          <a:prstGeom prst="star5">
            <a:avLst/>
          </a:prstGeom>
          <a:solidFill>
            <a:srgbClr val="FF00FF"/>
          </a:solidFill>
          <a:ln w="1905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8200" name="Picture 8" descr="ertong2_23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5E1E2"/>
              </a:clrFrom>
              <a:clrTo>
                <a:srgbClr val="F5E1E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00788" y="2492375"/>
            <a:ext cx="2303462" cy="436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                                                                          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10212"/>
          </a:xfrm>
          <a:solidFill>
            <a:srgbClr val="CCFFFF"/>
          </a:solidFill>
        </p:spPr>
        <p:txBody>
          <a:bodyPr/>
          <a:lstStyle/>
          <a:p>
            <a:r>
              <a:rPr lang="zh-CN" altLang="en-US" b="1" dirty="0"/>
              <a:t>合并下列多项式中的同类项：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                </a:t>
            </a:r>
            <a:r>
              <a:rPr lang="en-US" altLang="zh-CN" dirty="0"/>
              <a:t>;</a:t>
            </a:r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　　        </a:t>
            </a:r>
          </a:p>
          <a:p>
            <a:pPr algn="just"/>
            <a:r>
              <a:rPr lang="zh-CN" altLang="en-US" dirty="0"/>
              <a:t>   </a:t>
            </a:r>
          </a:p>
          <a:p>
            <a:pPr algn="just"/>
            <a:endParaRPr lang="zh-CN" altLang="en-US" dirty="0"/>
          </a:p>
          <a:p>
            <a:pPr algn="just"/>
            <a:endParaRPr lang="zh-CN" altLang="en-US" dirty="0"/>
          </a:p>
          <a:p>
            <a:pPr algn="just"/>
            <a:r>
              <a:rPr lang="en-US" altLang="zh-CN" dirty="0"/>
              <a:t>(3)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1692275" y="1125538"/>
          <a:ext cx="2087563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3" imgW="838200" imgH="393700" progId="Equation.3">
                  <p:embed/>
                </p:oleObj>
              </mc:Choice>
              <mc:Fallback>
                <p:oleObj r:id="rId3" imgW="838200" imgH="393700" progId="Equation.3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125538"/>
                        <a:ext cx="2087563" cy="86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9223" name="Object 7"/>
          <p:cNvGraphicFramePr>
            <a:graphicFrameLocks noChangeAspect="1"/>
          </p:cNvGraphicFramePr>
          <p:nvPr/>
        </p:nvGraphicFramePr>
        <p:xfrm>
          <a:off x="4716463" y="1125538"/>
          <a:ext cx="20526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5" imgW="826135" imgH="203200" progId="Equation.3">
                  <p:embed/>
                </p:oleObj>
              </mc:Choice>
              <mc:Fallback>
                <p:oleObj r:id="rId5" imgW="826135" imgH="203200" progId="Equation.3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1125538"/>
                        <a:ext cx="2052637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9225" name="Object 9"/>
          <p:cNvGraphicFramePr>
            <a:graphicFrameLocks noChangeAspect="1"/>
          </p:cNvGraphicFramePr>
          <p:nvPr/>
        </p:nvGraphicFramePr>
        <p:xfrm>
          <a:off x="1476375" y="3573463"/>
          <a:ext cx="28082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r:id="rId7" imgW="1270000" imgH="393700" progId="Equation.3">
                  <p:embed/>
                </p:oleObj>
              </mc:Choice>
              <mc:Fallback>
                <p:oleObj r:id="rId7" imgW="1270000" imgH="393700" progId="Equation.3">
                  <p:embed/>
                  <p:pic>
                    <p:nvPicPr>
                      <p:cNvPr id="0" name="图片 30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573463"/>
                        <a:ext cx="2808288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65925" y="5232400"/>
            <a:ext cx="2378075" cy="162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7" name="Picture 11" descr="花边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0" y="5805488"/>
            <a:ext cx="9144000" cy="105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8" name="Picture 12" descr="花边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WordArt 13"/>
          <p:cNvSpPr>
            <a:spLocks noChangeArrowheads="1" noChangeShapeType="1"/>
          </p:cNvSpPr>
          <p:nvPr/>
        </p:nvSpPr>
        <p:spPr bwMode="auto">
          <a:xfrm rot="5400000">
            <a:off x="5903913" y="2673350"/>
            <a:ext cx="3384550" cy="1295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eaVert" wrap="none" fromWordArt="1">
            <a:prstTxWarp prst="textWave4">
              <a:avLst>
                <a:gd name="adj1" fmla="val 13005"/>
                <a:gd name="adj2" fmla="val 0"/>
              </a:avLst>
            </a:prstTxWarp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CC0066"/>
                </a:solidFill>
                <a:effectLst>
                  <a:outerShdw dist="99190" dir="7788334" algn="ctr" rotWithShape="0">
                    <a:srgbClr val="00008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例题赏析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r>
              <a:rPr lang="zh-CN" altLang="en-US" sz="4000"/>
              <a:t/>
            </a:r>
            <a:br>
              <a:rPr lang="zh-CN" altLang="en-US" sz="4000"/>
            </a:br>
            <a:endParaRPr lang="zh-CN" altLang="en-US" sz="400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完成教材</a:t>
            </a: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131</a:t>
            </a:r>
            <a:r>
              <a:rPr lang="zh-CN" altLang="en-US" b="1" dirty="0">
                <a:latin typeface="楷体_GB2312" pitchFamily="1" charset="-122"/>
                <a:ea typeface="楷体_GB2312" pitchFamily="1" charset="-122"/>
              </a:rPr>
              <a:t>页练习</a:t>
            </a:r>
            <a:r>
              <a:rPr lang="en-US" altLang="zh-CN" b="1" dirty="0">
                <a:latin typeface="楷体_GB2312" pitchFamily="1" charset="-122"/>
                <a:ea typeface="楷体_GB2312" pitchFamily="1" charset="-122"/>
              </a:rPr>
              <a:t>2</a:t>
            </a:r>
          </a:p>
        </p:txBody>
      </p:sp>
      <p:pic>
        <p:nvPicPr>
          <p:cNvPr id="10244" name="Picture 4" descr="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549275"/>
            <a:ext cx="2374900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AutoShape 5"/>
          <p:cNvSpPr>
            <a:spLocks noChangeArrowheads="1"/>
          </p:cNvSpPr>
          <p:nvPr/>
        </p:nvSpPr>
        <p:spPr bwMode="auto">
          <a:xfrm rot="12666073">
            <a:off x="1835150" y="2320925"/>
            <a:ext cx="3744913" cy="4537075"/>
          </a:xfrm>
          <a:prstGeom prst="cloudCallout">
            <a:avLst>
              <a:gd name="adj1" fmla="val -49162"/>
              <a:gd name="adj2" fmla="val 66759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pic>
        <p:nvPicPr>
          <p:cNvPr id="10246" name="Picture 6" descr="200602112131389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1484313"/>
            <a:ext cx="29718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979613" y="3860800"/>
            <a:ext cx="36004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ea typeface="楷体_GB2312" pitchFamily="1" charset="-122"/>
              </a:rPr>
              <a:t>你能总结出合并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>
                <a:solidFill>
                  <a:srgbClr val="FF3300"/>
                </a:solidFill>
                <a:ea typeface="楷体_GB2312" pitchFamily="1" charset="-122"/>
              </a:rPr>
              <a:t>同类项的方法吗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42988" y="3429000"/>
            <a:ext cx="61928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23850" y="2924175"/>
            <a:ext cx="6048375" cy="3397250"/>
          </a:xfrm>
          <a:prstGeom prst="rect">
            <a:avLst/>
          </a:prstGeom>
          <a:solidFill>
            <a:srgbClr val="13C1D9"/>
          </a:solidFill>
          <a:ln w="9525">
            <a:solidFill>
              <a:srgbClr val="13C1D9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1" charset="-122"/>
              </a:rPr>
              <a:t>合并同类项的法则：同类项的系数相加，所得的结果作为系数，字母和字母的指数不变。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>
                <a:solidFill>
                  <a:srgbClr val="000000"/>
                </a:solidFill>
                <a:ea typeface="楷体_GB2312" pitchFamily="1" charset="-122"/>
              </a:rPr>
              <a:t>合并同类项的理论依据：乘法分配律的逆用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45" grpId="1" animBg="1" autoUpdateAnimBg="0"/>
      <p:bldP spid="10247" grpId="0" autoUpdateAnimBg="0"/>
      <p:bldP spid="1024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                                                                 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59713" cy="4525963"/>
          </a:xfrm>
        </p:spPr>
        <p:txBody>
          <a:bodyPr/>
          <a:lstStyle/>
          <a:p>
            <a:r>
              <a:rPr lang="zh-CN" altLang="en-US" sz="3500" b="1">
                <a:ea typeface="楷体_GB2312" pitchFamily="1" charset="-122"/>
              </a:rPr>
              <a:t>标出下列多项式中的同类项，并合并同类项</a:t>
            </a:r>
          </a:p>
          <a:p>
            <a:endParaRPr lang="zh-CN" altLang="en-US" sz="2800">
              <a:ea typeface="楷体_GB2312" pitchFamily="1" charset="-122"/>
            </a:endParaRPr>
          </a:p>
        </p:txBody>
      </p:sp>
      <p:graphicFrame>
        <p:nvGraphicFramePr>
          <p:cNvPr id="11268" name="Object 4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84213" y="2635250"/>
          <a:ext cx="388778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3" imgW="2185035" imgH="279400" progId="Equation.3">
                  <p:embed/>
                </p:oleObj>
              </mc:Choice>
              <mc:Fallback>
                <p:oleObj r:id="rId3" imgW="2185035" imgH="279400" progId="Equation.3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635250"/>
                        <a:ext cx="3887787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539750" y="4581525"/>
          <a:ext cx="4535488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5" imgW="2249170" imgH="279400" progId="Equation.3">
                  <p:embed/>
                </p:oleObj>
              </mc:Choice>
              <mc:Fallback>
                <p:oleObj r:id="rId5" imgW="2249170" imgH="279400" progId="Equation.3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581525"/>
                        <a:ext cx="4535488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0" name="Picture 6" descr="图片1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9338" y="0"/>
            <a:ext cx="4284662" cy="244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7" descr="图片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4219575"/>
            <a:ext cx="280035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图片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667625" y="5229225"/>
            <a:ext cx="14763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692275" y="3789363"/>
            <a:ext cx="6264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blinds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1331913" y="2852738"/>
          <a:ext cx="20161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r:id="rId3" imgW="1003300" imgH="177800" progId="Equation.3">
                  <p:embed/>
                </p:oleObj>
              </mc:Choice>
              <mc:Fallback>
                <p:oleObj r:id="rId3" imgW="1003300" imgH="177800" progId="Equation.3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852738"/>
                        <a:ext cx="20161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graphicFrame>
        <p:nvGraphicFramePr>
          <p:cNvPr id="12295" name="Object 7"/>
          <p:cNvGraphicFramePr>
            <a:graphicFrameLocks noChangeAspect="1"/>
          </p:cNvGraphicFramePr>
          <p:nvPr/>
        </p:nvGraphicFramePr>
        <p:xfrm>
          <a:off x="1476375" y="3357563"/>
          <a:ext cx="280828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r:id="rId5" imgW="1562735" imgH="203200" progId="Equation.3">
                  <p:embed/>
                </p:oleObj>
              </mc:Choice>
              <mc:Fallback>
                <p:oleObj r:id="rId5" imgW="1562735" imgH="203200" progId="Equation.3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3357563"/>
                        <a:ext cx="280828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40425" y="3068638"/>
            <a:ext cx="2735263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CC3300"/>
                </a:solidFill>
                <a:ea typeface="楷体_GB2312" pitchFamily="1" charset="-122"/>
              </a:rPr>
              <a:t>你能总结出合并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>
                <a:solidFill>
                  <a:srgbClr val="CC3300"/>
                </a:solidFill>
                <a:ea typeface="楷体_GB2312" pitchFamily="1" charset="-122"/>
              </a:rPr>
              <a:t>同类项的步骤吗？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900113" y="1773238"/>
            <a:ext cx="4824412" cy="4031873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合并同类项的步骤：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sym typeface="Wingdings" panose="05000000000000000000" pitchFamily="2" charset="2"/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  <a:sym typeface="Wingdings" panose="05000000000000000000" pitchFamily="2" charset="2"/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  <a:sym typeface="Wingdings" panose="05000000000000000000" pitchFamily="2" charset="2"/>
              </a:rPr>
              <a:t>）</a:t>
            </a:r>
            <a:r>
              <a:rPr lang="zh-CN" altLang="en-US" sz="3200" b="1" dirty="0">
                <a:solidFill>
                  <a:srgbClr val="000000"/>
                </a:solidFill>
              </a:rPr>
              <a:t>用不同的线画出各组同类项，注意每一项的符号。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</a:rPr>
              <a:t>2</a:t>
            </a:r>
            <a:r>
              <a:rPr lang="zh-CN" altLang="en-US" sz="3200" b="1" dirty="0">
                <a:solidFill>
                  <a:srgbClr val="000000"/>
                </a:solidFill>
              </a:rPr>
              <a:t>）同类项结合：用括号将同类项结合，括号间用加号连接。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（</a:t>
            </a:r>
            <a:r>
              <a:rPr lang="en-US" altLang="zh-CN" sz="3200" b="1" dirty="0">
                <a:solidFill>
                  <a:srgbClr val="000000"/>
                </a:solidFill>
              </a:rPr>
              <a:t>3</a:t>
            </a:r>
            <a:r>
              <a:rPr lang="zh-CN" altLang="en-US" sz="3200" b="1" dirty="0">
                <a:solidFill>
                  <a:srgbClr val="000000"/>
                </a:solidFill>
              </a:rPr>
              <a:t>）合并同类项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8" grpId="0" autoUpdateAnimBg="0"/>
      <p:bldP spid="12299" grpId="0" animBg="1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508</Words>
  <Application>Microsoft Office PowerPoint</Application>
  <PresentationFormat>全屏显示(4:3)</PresentationFormat>
  <Paragraphs>84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汉仪小隶书简</vt:lpstr>
      <vt:lpstr>楷体_GB2312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Equation.DSMT4</vt:lpstr>
      <vt:lpstr>PowerPoint 演示文稿</vt:lpstr>
      <vt:lpstr>情景导航</vt:lpstr>
      <vt:lpstr>                                         </vt:lpstr>
      <vt:lpstr>  </vt:lpstr>
      <vt:lpstr>PowerPoint 演示文稿</vt:lpstr>
      <vt:lpstr>                                                                           </vt:lpstr>
      <vt:lpstr>                     </vt:lpstr>
      <vt:lpstr>                                                                   </vt:lpstr>
      <vt:lpstr>PowerPoint 演示文稿</vt:lpstr>
      <vt:lpstr>                                                                          </vt:lpstr>
      <vt:lpstr>                                           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2017-08-17T07:04:00Z</dcterms:created>
  <dcterms:modified xsi:type="dcterms:W3CDTF">2023-01-16T20:39:23Z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EB359D5D1A794808A5547B0CF75F4298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