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6" r:id="rId2"/>
    <p:sldId id="697" r:id="rId3"/>
    <p:sldId id="732" r:id="rId4"/>
    <p:sldId id="713" r:id="rId5"/>
    <p:sldId id="734" r:id="rId6"/>
    <p:sldId id="733" r:id="rId7"/>
    <p:sldId id="736" r:id="rId8"/>
    <p:sldId id="737" r:id="rId9"/>
    <p:sldId id="740" r:id="rId10"/>
    <p:sldId id="739" r:id="rId11"/>
    <p:sldId id="727" r:id="rId12"/>
    <p:sldId id="738" r:id="rId13"/>
    <p:sldId id="616" r:id="rId14"/>
    <p:sldId id="677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CCFFFF"/>
    <a:srgbClr val="66FFCC"/>
    <a:srgbClr val="FFFFCC"/>
    <a:srgbClr val="FFFFFF"/>
    <a:srgbClr val="CE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2264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20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3D170D-B64C-44BB-B373-358266B57B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587BD20-1F18-49C4-A52A-74AF7E4E358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A834592-CC6A-49F3-84E5-8EAB83003648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BD20-1F18-49C4-A52A-74AF7E4E358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ABFD27A-0F67-4655-B952-793E6FE2AAD1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98D841F-3DBF-407C-867D-27AC4A04DDF6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D1246C3-7404-4E62-8EE4-61F7F13903FA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7F61-A2E7-451E-891E-D2BA6A1F90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836A9-3FD2-4B5B-8B7B-DE8DC6D294C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3653-F4D5-4417-B700-9595B85324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716E1-E133-4313-9E55-C38CB62114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24AB561-7AF7-45C9-87B1-FCA275BA5D0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28569CC-40BE-430B-A3E2-65F294CD72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C89C-31BE-48CF-BE6C-13A8E6CD3B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8CB23-1E21-4701-8478-DB66D016951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D388-7675-464E-A4F8-561C1B2C51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ABC5F-D1D9-41F8-B9A2-7B1D2B9E29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169D-E48A-4904-A326-9278AAE842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58188-62BD-49BB-A1F3-91C3D2DD27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EB57-4559-44EE-B119-E99B5E9E17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48155-684C-4724-99FB-963407FF714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94D0-39BF-4382-B0A3-2E8D7654D1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96A5-6630-4539-9C55-ABB0688DD9F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5866-545C-4A4E-902B-FD071E1E7C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627B7-4842-4AAB-80FC-B4A61D64036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9CA7A-C9F7-4718-9A18-E9FA1A0292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ACC8F-1F1B-4692-946B-9C0CA8BAA1F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3E70-87FF-45B5-B037-62C484A1A9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D584-EACF-4EAD-8526-6C835CA8B35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E79B34-6BC3-4F9C-870D-FD59552890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DA3BBC-C1F8-4DCE-99F6-0F58AEC72A3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Lesson12_Let&#8217;s_chant&#35838;&#25991;&#21160;&#30011;.sw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4773;&#26223;&#23545;&#35805;&#65306;How_can_I_get_to_the_train_station&#65311;.sw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6&#19979;\Unit2%20There%20is%20a%20park%20near%20my%20home\Lesson12%20&#25945;&#23398;&#35838;&#20214;\by_subway_128k.mp3" TargetMode="External"/><Relationship Id="rId7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2%20&#25945;&#23398;&#35838;&#20214;\by_bike_128k.mp3" TargetMode="External"/><Relationship Id="rId1" Type="http://schemas.microsoft.com/office/2007/relationships/media" Target="file:///E:\&#20154;&#25945;&#26032;&#29256;6&#19979;\Unit2%20There%20is%20a%20park%20near%20my%20home\Lesson12%20&#25945;&#23398;&#35838;&#20214;\by_bike_128k.mp3" TargetMode="External"/><Relationship Id="rId6" Type="http://schemas.openxmlformats.org/officeDocument/2006/relationships/audio" Target="file:///E:\&#20154;&#25945;&#26032;&#29256;6&#19979;\Unit2%20There%20is%20a%20park%20near%20my%20home\Lesson12%20&#25945;&#23398;&#35838;&#20214;\on_foot_128k.mp3" TargetMode="External"/><Relationship Id="rId11" Type="http://schemas.openxmlformats.org/officeDocument/2006/relationships/image" Target="../media/image11.png"/><Relationship Id="rId5" Type="http://schemas.microsoft.com/office/2007/relationships/media" Target="file:///E:\&#20154;&#25945;&#26032;&#29256;6&#19979;\Unit2%20There%20is%20a%20park%20near%20my%20home\Lesson12%20&#25945;&#23398;&#35838;&#20214;\on_foot_128k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E:\&#20154;&#25945;&#26032;&#29256;6&#19979;\Unit2%20There%20is%20a%20park%20near%20my%20home\Lesson12%20&#25945;&#23398;&#35838;&#20214;\by_subway_128k.mp3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2%20&#25945;&#23398;&#35838;&#20214;\City_Library_128k.mp3" TargetMode="External"/><Relationship Id="rId1" Type="http://schemas.microsoft.com/office/2007/relationships/media" Target="file:///E:\&#20154;&#25945;&#26032;&#29256;6&#19979;\Unit2%20There%20is%20a%20park%20near%20my%20home\Lesson12%20&#25945;&#23398;&#35838;&#20214;\City_Library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2%20&#25945;&#23398;&#35838;&#20214;\restaurant_128k.mp3" TargetMode="External"/><Relationship Id="rId1" Type="http://schemas.microsoft.com/office/2007/relationships/media" Target="file:///E:\&#20154;&#25945;&#26032;&#29256;6&#19979;\Unit2%20There%20is%20a%20park%20near%20my%20home\Lesson12%20&#25945;&#23398;&#35838;&#20214;\restaurant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9;\Unit2%20There%20is%20a%20park%20near%20my%20home\Lesson12%20&#25945;&#23398;&#35838;&#20214;\post_office_128k.mp3" TargetMode="External"/><Relationship Id="rId1" Type="http://schemas.microsoft.com/office/2007/relationships/media" Target="file:///E:\&#20154;&#25945;&#26032;&#29256;6&#19979;\Unit2%20There%20is%20a%20park%20near%20my%20home\Lesson12%20&#25945;&#23398;&#35838;&#20214;\post_office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083542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7054" y="2564904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</a:rPr>
              <a:t>Unit2 There is a park near my home.</a:t>
            </a:r>
            <a:endParaRPr lang="zh-CN" altLang="en-US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7609" y="620688"/>
            <a:ext cx="2376264" cy="177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672923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70" y="1268413"/>
            <a:ext cx="5753100" cy="5572125"/>
          </a:xfrm>
          <a:prstGeom prst="rect">
            <a:avLst/>
          </a:prstGeom>
        </p:spPr>
      </p:pic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36549" y="116632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Do a survey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71550" y="1268413"/>
            <a:ext cx="22320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6169025" y="4221163"/>
            <a:ext cx="2663825" cy="985837"/>
          </a:xfrm>
          <a:prstGeom prst="wedgeRoundRectCallout">
            <a:avLst>
              <a:gd name="adj1" fmla="val -79669"/>
              <a:gd name="adj2" fmla="val 5081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I can get there </a:t>
            </a:r>
          </a:p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by…</a:t>
            </a:r>
            <a:endParaRPr lang="zh-CN" altLang="en-US" sz="2800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36550" y="5445125"/>
            <a:ext cx="3024188" cy="1008063"/>
          </a:xfrm>
          <a:prstGeom prst="wedgeRoundRectCallout">
            <a:avLst>
              <a:gd name="adj1" fmla="val 63633"/>
              <a:gd name="adj2" fmla="val -5308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How can you get to …? </a:t>
            </a:r>
            <a:endParaRPr lang="zh-CN" altLang="en-US" sz="2800" dirty="0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26" y="1343320"/>
            <a:ext cx="4694548" cy="5514680"/>
          </a:xfrm>
          <a:prstGeom prst="rect">
            <a:avLst/>
          </a:prstGeom>
        </p:spPr>
      </p:pic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9" name="标题 8"/>
          <p:cNvSpPr txBox="1"/>
          <p:nvPr/>
        </p:nvSpPr>
        <p:spPr bwMode="auto">
          <a:xfrm>
            <a:off x="336550" y="116632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11188" y="5013325"/>
            <a:ext cx="2930525" cy="1249363"/>
          </a:xfrm>
          <a:prstGeom prst="wedgeRoundRectCallout">
            <a:avLst>
              <a:gd name="adj1" fmla="val 58770"/>
              <a:gd name="adj2" fmla="val 98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I’m in the park now. How can I get to the City Library?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011863" y="5084763"/>
            <a:ext cx="2662237" cy="1223962"/>
          </a:xfrm>
          <a:prstGeom prst="wedgeRoundRectCallout">
            <a:avLst>
              <a:gd name="adj1" fmla="val -63429"/>
              <a:gd name="adj2" fmla="val 119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You can go there by No.6 and No.31 buses.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play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71550" y="1268413"/>
            <a:ext cx="18002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772816"/>
            <a:ext cx="5400600" cy="3972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987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652963"/>
            <a:ext cx="9366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标题 8"/>
          <p:cNvSpPr txBox="1"/>
          <p:nvPr/>
        </p:nvSpPr>
        <p:spPr bwMode="auto">
          <a:xfrm>
            <a:off x="336550" y="116632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187450" y="1700213"/>
            <a:ext cx="7800975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AutoNum type="arabicPeriod"/>
              <a:defRPr/>
            </a:pPr>
            <a:r>
              <a:rPr lang="zh-CN" altLang="en-US" sz="28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本课的重点词汇有哪些？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AutoNum type="arabicPeriod"/>
              <a:defRPr/>
            </a:pP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1" name="标题 8"/>
          <p:cNvSpPr txBox="1"/>
          <p:nvPr/>
        </p:nvSpPr>
        <p:spPr bwMode="auto">
          <a:xfrm>
            <a:off x="323850" y="26064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9013" y="1268413"/>
            <a:ext cx="7183437" cy="50784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19525" y="2413000"/>
            <a:ext cx="2041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restaurant</a:t>
            </a:r>
          </a:p>
        </p:txBody>
      </p:sp>
      <p:sp>
        <p:nvSpPr>
          <p:cNvPr id="10" name="矩形 9"/>
          <p:cNvSpPr/>
          <p:nvPr/>
        </p:nvSpPr>
        <p:spPr>
          <a:xfrm>
            <a:off x="1546225" y="4578350"/>
            <a:ext cx="64087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How can I get to the City Library? </a:t>
            </a:r>
          </a:p>
        </p:txBody>
      </p:sp>
      <p:sp>
        <p:nvSpPr>
          <p:cNvPr id="3" name="矩形 2"/>
          <p:cNvSpPr/>
          <p:nvPr/>
        </p:nvSpPr>
        <p:spPr>
          <a:xfrm>
            <a:off x="1546225" y="5291138"/>
            <a:ext cx="53657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You can get there by bus</a:t>
            </a:r>
            <a:r>
              <a:rPr lang="en-US" altLang="zh-CN" sz="3200" kern="100" dirty="0" smtClean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. </a:t>
            </a:r>
            <a:endParaRPr lang="en-US" altLang="zh-CN" sz="3200" kern="1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11300" y="2413000"/>
            <a:ext cx="28606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City Library </a:t>
            </a:r>
          </a:p>
        </p:txBody>
      </p:sp>
      <p:sp>
        <p:nvSpPr>
          <p:cNvPr id="4" name="矩形 3"/>
          <p:cNvSpPr/>
          <p:nvPr/>
        </p:nvSpPr>
        <p:spPr>
          <a:xfrm>
            <a:off x="1187450" y="3933825"/>
            <a:ext cx="44926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5F5F5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kern="100" dirty="0">
                <a:solidFill>
                  <a:srgbClr val="5F5F5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本课的重点句型是什么？</a:t>
            </a:r>
            <a:endParaRPr lang="en-US" altLang="zh-CN" sz="2800" kern="100" dirty="0">
              <a:solidFill>
                <a:srgbClr val="5F5F5F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5825" y="2406650"/>
            <a:ext cx="20891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post office</a:t>
            </a:r>
          </a:p>
        </p:txBody>
      </p:sp>
      <p:sp>
        <p:nvSpPr>
          <p:cNvPr id="13" name="矩形 12"/>
          <p:cNvSpPr/>
          <p:nvPr/>
        </p:nvSpPr>
        <p:spPr>
          <a:xfrm>
            <a:off x="1546225" y="3162300"/>
            <a:ext cx="2041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by bike</a:t>
            </a:r>
          </a:p>
        </p:txBody>
      </p:sp>
      <p:sp>
        <p:nvSpPr>
          <p:cNvPr id="14" name="矩形 13"/>
          <p:cNvSpPr/>
          <p:nvPr/>
        </p:nvSpPr>
        <p:spPr>
          <a:xfrm>
            <a:off x="3659188" y="3162300"/>
            <a:ext cx="2339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by subway</a:t>
            </a:r>
          </a:p>
        </p:txBody>
      </p:sp>
      <p:sp>
        <p:nvSpPr>
          <p:cNvPr id="15" name="矩形 14"/>
          <p:cNvSpPr/>
          <p:nvPr/>
        </p:nvSpPr>
        <p:spPr>
          <a:xfrm>
            <a:off x="6308725" y="3162300"/>
            <a:ext cx="2339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on foot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12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4034" name="标题 8"/>
          <p:cNvSpPr txBox="1"/>
          <p:nvPr/>
        </p:nvSpPr>
        <p:spPr bwMode="auto">
          <a:xfrm>
            <a:off x="337989" y="424656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6" y="2321937"/>
            <a:ext cx="72294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课文动画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朗读课文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在四线三格中正确抄写本课的新单词和短语，不少于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遍。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Lesson12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90588" y="2276475"/>
            <a:ext cx="7381875" cy="324075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404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9923" y="5013176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89" y="112474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8"/>
          <p:cNvSpPr>
            <a:spLocks noGrp="1"/>
          </p:cNvSpPr>
          <p:nvPr>
            <p:ph type="title"/>
          </p:nvPr>
        </p:nvSpPr>
        <p:spPr>
          <a:xfrm>
            <a:off x="323850" y="144462"/>
            <a:ext cx="7273925" cy="700088"/>
          </a:xfrm>
        </p:spPr>
        <p:txBody>
          <a:bodyPr/>
          <a:lstStyle/>
          <a:p>
            <a:r>
              <a:rPr lang="zh-CN" altLang="zh-CN" i="1" dirty="0" smtClean="0"/>
              <a:t>&gt;&gt;</a:t>
            </a:r>
            <a:r>
              <a:rPr lang="en-US" altLang="zh-CN" i="1" dirty="0" smtClean="0"/>
              <a:t>Review</a:t>
            </a:r>
            <a:endParaRPr lang="zh-CN" altLang="en-US" b="1" i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Think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42988" y="1268413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755650" y="1385888"/>
            <a:ext cx="7608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How can the man get to the City Library?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66" y="1970088"/>
            <a:ext cx="5904656" cy="4419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标题 8"/>
          <p:cNvSpPr txBox="1"/>
          <p:nvPr/>
        </p:nvSpPr>
        <p:spPr bwMode="auto">
          <a:xfrm>
            <a:off x="336550" y="66676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sz="3200" b="1" i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watch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268413"/>
            <a:ext cx="20891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78" y="1700808"/>
            <a:ext cx="4680520" cy="4286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26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188" y="3141663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标题 8"/>
          <p:cNvSpPr txBox="1"/>
          <p:nvPr/>
        </p:nvSpPr>
        <p:spPr bwMode="auto">
          <a:xfrm>
            <a:off x="336549" y="116632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692275" y="4138613"/>
            <a:ext cx="64023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How do you usually get to school?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幼圆" panose="020105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Think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42988" y="1268413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681163" y="3211513"/>
            <a:ext cx="4852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She can get there by bus.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725613" y="1855788"/>
            <a:ext cx="674370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How can the woman get to the train </a:t>
            </a: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station?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06563" y="5003800"/>
            <a:ext cx="3259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I get to school …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6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425" y="4006850"/>
            <a:ext cx="8651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标题 8"/>
          <p:cNvSpPr txBox="1"/>
          <p:nvPr/>
        </p:nvSpPr>
        <p:spPr bwMode="auto">
          <a:xfrm>
            <a:off x="336549" y="47626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268413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6050" y="2001004"/>
            <a:ext cx="2690866" cy="202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61876" y="3319853"/>
            <a:ext cx="2736304" cy="2053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11316" y="2628066"/>
            <a:ext cx="2736160" cy="204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03275" y="4149725"/>
            <a:ext cx="169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by bike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19338" y="1268413"/>
            <a:ext cx="4519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I can get to school …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59150" y="4797425"/>
            <a:ext cx="236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by subway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32588" y="5419725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on foot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by_bik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740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y_subway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5397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n_foot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5983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8"/>
          <p:cNvSpPr txBox="1"/>
          <p:nvPr/>
        </p:nvSpPr>
        <p:spPr bwMode="auto">
          <a:xfrm>
            <a:off x="331292" y="116632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268413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7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51025"/>
            <a:ext cx="39957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00113" y="4508500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City Library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211638" y="1773238"/>
            <a:ext cx="4344987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This is our City Library.</a:t>
            </a:r>
          </a:p>
        </p:txBody>
      </p:sp>
      <p:pic>
        <p:nvPicPr>
          <p:cNvPr id="12" name="City_Librar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180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矩形 14"/>
          <p:cNvSpPr>
            <a:spLocks noChangeArrowheads="1"/>
          </p:cNvSpPr>
          <p:nvPr/>
        </p:nvSpPr>
        <p:spPr bwMode="auto">
          <a:xfrm>
            <a:off x="4295775" y="2925763"/>
            <a:ext cx="4238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How can we get to the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City Library? </a:t>
            </a:r>
            <a:endParaRPr lang="zh-CN" altLang="en-US" sz="3200" dirty="0">
              <a:solidFill>
                <a:srgbClr val="30303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305300" y="4705350"/>
            <a:ext cx="47307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We can get there by bus.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1" grpId="0"/>
      <p:bldP spid="3482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36203" y="244476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492125" y="944563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474788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3563938" y="1776413"/>
            <a:ext cx="5238750" cy="1220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This is a famous restaurant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in our city. </a:t>
            </a:r>
          </a:p>
        </p:txBody>
      </p:sp>
      <p:sp>
        <p:nvSpPr>
          <p:cNvPr id="35846" name="矩形 14"/>
          <p:cNvSpPr>
            <a:spLocks noChangeArrowheads="1"/>
          </p:cNvSpPr>
          <p:nvPr/>
        </p:nvSpPr>
        <p:spPr bwMode="auto">
          <a:xfrm>
            <a:off x="3613150" y="3433763"/>
            <a:ext cx="43529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How can we get to the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restaurant</a:t>
            </a:r>
            <a:r>
              <a:rPr lang="en-US" altLang="zh-CN" sz="3200" dirty="0" smtClean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? </a:t>
            </a:r>
            <a:endParaRPr lang="zh-CN" altLang="en-US" sz="3200" dirty="0" smtClean="0">
              <a:solidFill>
                <a:srgbClr val="30303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4823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016125"/>
            <a:ext cx="31686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25488" y="4310063"/>
            <a:ext cx="2262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restaurant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4" name="restauran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3613150" y="4830763"/>
            <a:ext cx="5430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We can get there by subway.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75300" y="2411413"/>
            <a:ext cx="3100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Do you know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35846" grpId="0"/>
      <p:bldP spid="13" grpId="0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8"/>
          <p:cNvSpPr txBox="1"/>
          <p:nvPr/>
        </p:nvSpPr>
        <p:spPr bwMode="auto">
          <a:xfrm>
            <a:off x="323850" y="188640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1268413"/>
            <a:ext cx="2449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3635375" y="1700213"/>
            <a:ext cx="5437188" cy="1306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This is a post office near our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school.</a:t>
            </a:r>
          </a:p>
        </p:txBody>
      </p:sp>
      <p:sp>
        <p:nvSpPr>
          <p:cNvPr id="35846" name="矩形 14"/>
          <p:cNvSpPr>
            <a:spLocks noChangeArrowheads="1"/>
          </p:cNvSpPr>
          <p:nvPr/>
        </p:nvSpPr>
        <p:spPr bwMode="auto">
          <a:xfrm>
            <a:off x="3659188" y="3357563"/>
            <a:ext cx="52403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How can we get to the post </a:t>
            </a: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office? </a:t>
            </a:r>
            <a:endParaRPr lang="zh-CN" altLang="en-US" sz="3200">
              <a:solidFill>
                <a:srgbClr val="30303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5847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089150"/>
            <a:ext cx="31686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79463" y="4344988"/>
            <a:ext cx="2279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post office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5" name="post_offi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051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4"/>
          <p:cNvSpPr>
            <a:spLocks noChangeArrowheads="1"/>
          </p:cNvSpPr>
          <p:nvPr/>
        </p:nvSpPr>
        <p:spPr bwMode="auto">
          <a:xfrm>
            <a:off x="3659188" y="4868863"/>
            <a:ext cx="477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We can get there on foot.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35846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36838"/>
            <a:ext cx="306546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0225" y="3789363"/>
            <a:ext cx="333216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2349500"/>
            <a:ext cx="29733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62025" y="4984750"/>
            <a:ext cx="169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by ship</a:t>
            </a:r>
            <a:endParaRPr lang="zh-CN" altLang="en-US" sz="3600">
              <a:solidFill>
                <a:srgbClr val="3333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67488" y="3935413"/>
            <a:ext cx="169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by train</a:t>
            </a:r>
            <a:endParaRPr lang="zh-CN" altLang="en-US" sz="3600">
              <a:solidFill>
                <a:srgbClr val="3333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51275" y="5632450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by plane</a:t>
            </a:r>
            <a:endParaRPr lang="zh-CN" altLang="en-US" sz="3600">
              <a:solidFill>
                <a:srgbClr val="3333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336550" y="1255713"/>
            <a:ext cx="82200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What other ways to travel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其他出行方式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en-US" altLang="zh-CN" sz="3200" dirty="0" smtClean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do we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often choose in our daily life?</a:t>
            </a:r>
            <a:endParaRPr lang="zh-CN" altLang="en-US" sz="3200" dirty="0" smtClean="0">
              <a:solidFill>
                <a:srgbClr val="30303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6873" name="标题 8"/>
          <p:cNvSpPr txBox="1"/>
          <p:nvPr/>
        </p:nvSpPr>
        <p:spPr bwMode="auto">
          <a:xfrm>
            <a:off x="336549" y="116632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Discussion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42988" y="1268413"/>
            <a:ext cx="20161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332</Words>
  <Application>Microsoft Office PowerPoint</Application>
  <PresentationFormat>全屏显示(4:3)</PresentationFormat>
  <Paragraphs>82</Paragraphs>
  <Slides>14</Slides>
  <Notes>5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Kozuka Gothic Pro B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Unit2 There is a park near my home.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2023-01-16T20:39:37Z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659A775C210F4DA9B831EBB317A9B0DF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