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1" r:id="rId2"/>
    <p:sldId id="294" r:id="rId3"/>
    <p:sldId id="257" r:id="rId4"/>
    <p:sldId id="295" r:id="rId5"/>
    <p:sldId id="273" r:id="rId6"/>
    <p:sldId id="288" r:id="rId7"/>
    <p:sldId id="280" r:id="rId8"/>
    <p:sldId id="277" r:id="rId9"/>
    <p:sldId id="281" r:id="rId10"/>
    <p:sldId id="282" r:id="rId11"/>
    <p:sldId id="275" r:id="rId12"/>
    <p:sldId id="268" r:id="rId13"/>
    <p:sldId id="269" r:id="rId14"/>
    <p:sldId id="290" r:id="rId15"/>
    <p:sldId id="276" r:id="rId16"/>
    <p:sldId id="260" r:id="rId17"/>
    <p:sldId id="262" r:id="rId18"/>
    <p:sldId id="264" r:id="rId19"/>
    <p:sldId id="265" r:id="rId20"/>
    <p:sldId id="289" r:id="rId21"/>
    <p:sldId id="283" r:id="rId22"/>
    <p:sldId id="284" r:id="rId23"/>
    <p:sldId id="266" r:id="rId24"/>
    <p:sldId id="278" r:id="rId25"/>
    <p:sldId id="286" r:id="rId26"/>
    <p:sldId id="296" r:id="rId27"/>
    <p:sldId id="285" r:id="rId28"/>
    <p:sldId id="293" r:id="rId29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2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3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61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67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0055" algn="l" defTabSz="6838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1685" algn="l" defTabSz="6838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393950" algn="l" defTabSz="6838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35580" algn="l" defTabSz="6838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FFF"/>
    <a:srgbClr val="CCFFFF"/>
    <a:srgbClr val="E4F3F4"/>
    <a:srgbClr val="9900CC"/>
    <a:srgbClr val="008000"/>
    <a:srgbClr val="006600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10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DB7DBC7-0B58-45AF-9911-FC94071B7AD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265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3895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616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6779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0055" algn="l" defTabSz="6838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1685" algn="l" defTabSz="6838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3950" algn="l" defTabSz="6838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5580" algn="l" defTabSz="6838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84A3CDF-D224-40FC-BD47-1CE7F62BBF04}" type="slidenum">
              <a:rPr lang="en-US" altLang="zh-CN"/>
              <a:t>27</a:t>
            </a:fld>
            <a:endParaRPr lang="en-US" altLang="zh-CN"/>
          </a:p>
        </p:txBody>
      </p:sp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B642C3B-70B6-4125-9B05-99510C64A06B}" type="slidenum">
              <a:rPr lang="en-US" altLang="zh-CN" sz="1200"/>
              <a:t>27</a:t>
            </a:fld>
            <a:endParaRPr lang="en-US" altLang="zh-CN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340C48B-F95D-4BBE-A31B-445EE2552110}" type="slidenum">
              <a:rPr lang="en-US" altLang="zh-CN"/>
              <a:t>28</a:t>
            </a:fld>
            <a:endParaRPr lang="en-US" altLang="zh-CN"/>
          </a:p>
        </p:txBody>
      </p:sp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1D7EF385-82DC-42A9-9E7A-68B8497E1395}" type="slidenum">
              <a:rPr lang="en-US" altLang="zh-CN" sz="1200"/>
              <a:t>28</a:t>
            </a:fld>
            <a:endParaRPr lang="en-US" altLang="zh-CN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415" y="1597819"/>
            <a:ext cx="7773171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2016" y="2914650"/>
            <a:ext cx="6399969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265" indent="0" algn="ctr">
              <a:buNone/>
              <a:defRPr/>
            </a:lvl2pPr>
            <a:lvl3pPr marL="683895" indent="0" algn="ctr">
              <a:buNone/>
              <a:defRPr/>
            </a:lvl3pPr>
            <a:lvl4pPr marL="1026160" indent="0" algn="ctr">
              <a:buNone/>
              <a:defRPr/>
            </a:lvl4pPr>
            <a:lvl5pPr marL="1367790" indent="0" algn="ctr">
              <a:buNone/>
              <a:defRPr/>
            </a:lvl5pPr>
            <a:lvl6pPr marL="1710055" indent="0" algn="ctr">
              <a:buNone/>
              <a:defRPr/>
            </a:lvl6pPr>
            <a:lvl7pPr marL="2051685" indent="0" algn="ctr">
              <a:buNone/>
              <a:defRPr/>
            </a:lvl7pPr>
            <a:lvl8pPr marL="2393950" indent="0" algn="ctr">
              <a:buNone/>
              <a:defRPr/>
            </a:lvl8pPr>
            <a:lvl9pPr marL="273558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DFFA8-358B-4B07-BB68-C0FD343B6DB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02" y="3600450"/>
            <a:ext cx="5486874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02" y="459581"/>
            <a:ext cx="5486874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265" indent="0">
              <a:buNone/>
              <a:defRPr sz="2100"/>
            </a:lvl2pPr>
            <a:lvl3pPr marL="683895" indent="0">
              <a:buNone/>
              <a:defRPr sz="1800"/>
            </a:lvl3pPr>
            <a:lvl4pPr marL="1026160" indent="0">
              <a:buNone/>
              <a:defRPr sz="1500"/>
            </a:lvl4pPr>
            <a:lvl5pPr marL="1367790" indent="0">
              <a:buNone/>
              <a:defRPr sz="1500"/>
            </a:lvl5pPr>
            <a:lvl6pPr marL="1710055" indent="0">
              <a:buNone/>
              <a:defRPr sz="1500"/>
            </a:lvl6pPr>
            <a:lvl7pPr marL="2051685" indent="0">
              <a:buNone/>
              <a:defRPr sz="1500"/>
            </a:lvl7pPr>
            <a:lvl8pPr marL="2393950" indent="0">
              <a:buNone/>
              <a:defRPr sz="1500"/>
            </a:lvl8pPr>
            <a:lvl9pPr marL="273558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02" y="4025503"/>
            <a:ext cx="5486874" cy="603647"/>
          </a:xfrm>
        </p:spPr>
        <p:txBody>
          <a:bodyPr/>
          <a:lstStyle>
            <a:lvl1pPr marL="0" indent="0">
              <a:buNone/>
              <a:defRPr sz="1000"/>
            </a:lvl1pPr>
            <a:lvl2pPr marL="342265" indent="0">
              <a:buNone/>
              <a:defRPr sz="900"/>
            </a:lvl2pPr>
            <a:lvl3pPr marL="683895" indent="0">
              <a:buNone/>
              <a:defRPr sz="700"/>
            </a:lvl3pPr>
            <a:lvl4pPr marL="1026160" indent="0">
              <a:buNone/>
              <a:defRPr sz="700"/>
            </a:lvl4pPr>
            <a:lvl5pPr marL="1367790" indent="0">
              <a:buNone/>
              <a:defRPr sz="700"/>
            </a:lvl5pPr>
            <a:lvl6pPr marL="1710055" indent="0">
              <a:buNone/>
              <a:defRPr sz="700"/>
            </a:lvl6pPr>
            <a:lvl7pPr marL="2051685" indent="0">
              <a:buNone/>
              <a:defRPr sz="700"/>
            </a:lvl7pPr>
            <a:lvl8pPr marL="2393950" indent="0">
              <a:buNone/>
              <a:defRPr sz="700"/>
            </a:lvl8pPr>
            <a:lvl9pPr marL="2735580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B1CDC-B5CC-4676-934E-B119AC4C601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44E55-B196-4252-9E33-95BF0968CE4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023" y="205979"/>
            <a:ext cx="2056244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733" y="205979"/>
            <a:ext cx="6058449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02E4D-9904-4DAE-A2CE-FB54B8DFFC9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CE68C-CD5F-4B3A-94DE-1D8EED46B0E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176" y="3305176"/>
            <a:ext cx="7771985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176" y="2180035"/>
            <a:ext cx="7771985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265" indent="0">
              <a:buNone/>
              <a:defRPr sz="1300"/>
            </a:lvl2pPr>
            <a:lvl3pPr marL="683895" indent="0">
              <a:buNone/>
              <a:defRPr sz="1200"/>
            </a:lvl3pPr>
            <a:lvl4pPr marL="1026160" indent="0">
              <a:buNone/>
              <a:defRPr sz="1000"/>
            </a:lvl4pPr>
            <a:lvl5pPr marL="1367790" indent="0">
              <a:buNone/>
              <a:defRPr sz="1000"/>
            </a:lvl5pPr>
            <a:lvl6pPr marL="1710055" indent="0">
              <a:buNone/>
              <a:defRPr sz="1000"/>
            </a:lvl6pPr>
            <a:lvl7pPr marL="2051685" indent="0">
              <a:buNone/>
              <a:defRPr sz="1000"/>
            </a:lvl7pPr>
            <a:lvl8pPr marL="2393950" indent="0">
              <a:buNone/>
              <a:defRPr sz="1000"/>
            </a:lvl8pPr>
            <a:lvl9pPr marL="273558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43A4D-78A5-473D-A0EA-133B7C04AF6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734" y="1200151"/>
            <a:ext cx="4056753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328" y="1200151"/>
            <a:ext cx="4057939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A5912-E611-4A72-99B1-5D048D7E85C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734" y="1151335"/>
            <a:ext cx="404015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265" indent="0">
              <a:buNone/>
              <a:defRPr sz="1500" b="1"/>
            </a:lvl2pPr>
            <a:lvl3pPr marL="683895" indent="0">
              <a:buNone/>
              <a:defRPr sz="1300" b="1"/>
            </a:lvl3pPr>
            <a:lvl4pPr marL="1026160" indent="0">
              <a:buNone/>
              <a:defRPr sz="1200" b="1"/>
            </a:lvl4pPr>
            <a:lvl5pPr marL="1367790" indent="0">
              <a:buNone/>
              <a:defRPr sz="1200" b="1"/>
            </a:lvl5pPr>
            <a:lvl6pPr marL="1710055" indent="0">
              <a:buNone/>
              <a:defRPr sz="1200" b="1"/>
            </a:lvl6pPr>
            <a:lvl7pPr marL="2051685" indent="0">
              <a:buNone/>
              <a:defRPr sz="1200" b="1"/>
            </a:lvl7pPr>
            <a:lvl8pPr marL="2393950" indent="0">
              <a:buNone/>
              <a:defRPr sz="1200" b="1"/>
            </a:lvl8pPr>
            <a:lvl9pPr marL="273558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734" y="1631156"/>
            <a:ext cx="404015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929" y="1151335"/>
            <a:ext cx="4041337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265" indent="0">
              <a:buNone/>
              <a:defRPr sz="1500" b="1"/>
            </a:lvl2pPr>
            <a:lvl3pPr marL="683895" indent="0">
              <a:buNone/>
              <a:defRPr sz="1300" b="1"/>
            </a:lvl3pPr>
            <a:lvl4pPr marL="1026160" indent="0">
              <a:buNone/>
              <a:defRPr sz="1200" b="1"/>
            </a:lvl4pPr>
            <a:lvl5pPr marL="1367790" indent="0">
              <a:buNone/>
              <a:defRPr sz="1200" b="1"/>
            </a:lvl5pPr>
            <a:lvl6pPr marL="1710055" indent="0">
              <a:buNone/>
              <a:defRPr sz="1200" b="1"/>
            </a:lvl6pPr>
            <a:lvl7pPr marL="2051685" indent="0">
              <a:buNone/>
              <a:defRPr sz="1200" b="1"/>
            </a:lvl7pPr>
            <a:lvl8pPr marL="2393950" indent="0">
              <a:buNone/>
              <a:defRPr sz="1200" b="1"/>
            </a:lvl8pPr>
            <a:lvl9pPr marL="273558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929" y="1631156"/>
            <a:ext cx="4041337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31CD0-F026-4536-9B3E-E6EECAD5A99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DE3E8-BF61-42A8-9409-C1BB358BE73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C856E-9287-469E-85DE-C5044E4BE73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734" y="204787"/>
            <a:ext cx="3007286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304" y="204788"/>
            <a:ext cx="511096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734" y="1076326"/>
            <a:ext cx="3007286" cy="3518297"/>
          </a:xfrm>
        </p:spPr>
        <p:txBody>
          <a:bodyPr/>
          <a:lstStyle>
            <a:lvl1pPr marL="0" indent="0">
              <a:buNone/>
              <a:defRPr sz="1000"/>
            </a:lvl1pPr>
            <a:lvl2pPr marL="342265" indent="0">
              <a:buNone/>
              <a:defRPr sz="900"/>
            </a:lvl2pPr>
            <a:lvl3pPr marL="683895" indent="0">
              <a:buNone/>
              <a:defRPr sz="700"/>
            </a:lvl3pPr>
            <a:lvl4pPr marL="1026160" indent="0">
              <a:buNone/>
              <a:defRPr sz="700"/>
            </a:lvl4pPr>
            <a:lvl5pPr marL="1367790" indent="0">
              <a:buNone/>
              <a:defRPr sz="700"/>
            </a:lvl5pPr>
            <a:lvl6pPr marL="1710055" indent="0">
              <a:buNone/>
              <a:defRPr sz="700"/>
            </a:lvl6pPr>
            <a:lvl7pPr marL="2051685" indent="0">
              <a:buNone/>
              <a:defRPr sz="700"/>
            </a:lvl7pPr>
            <a:lvl8pPr marL="2393950" indent="0">
              <a:buNone/>
              <a:defRPr sz="700"/>
            </a:lvl8pPr>
            <a:lvl9pPr marL="2735580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629CA-4400-4E15-AED5-4347737185D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34" y="205979"/>
            <a:ext cx="822853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397" tIns="34199" rIns="68397" bIns="34199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34" y="1200151"/>
            <a:ext cx="8228533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397" tIns="34199" rIns="68397" bIns="34199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34" y="4683919"/>
            <a:ext cx="2133324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397" tIns="34199" rIns="68397" bIns="34199" numCol="1" anchor="t" anchorCtr="0" compatLnSpc="1"/>
          <a:lstStyle>
            <a:lvl1pPr>
              <a:defRPr sz="10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85" y="4683919"/>
            <a:ext cx="2894631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397" tIns="34199" rIns="68397" bIns="34199" numCol="1" anchor="t" anchorCtr="0" compatLnSpc="1"/>
          <a:lstStyle>
            <a:lvl1pPr algn="ctr">
              <a:defRPr sz="10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943" y="4683919"/>
            <a:ext cx="2133324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397" tIns="34199" rIns="68397" bIns="34199" numCol="1" anchor="t" anchorCtr="0" compatLnSpc="1"/>
          <a:lstStyle>
            <a:lvl1pPr algn="r">
              <a:defRPr sz="1000"/>
            </a:lvl1pPr>
          </a:lstStyle>
          <a:p>
            <a:fld id="{E1A6C034-A14B-45F6-BDB0-55E2A88F89B3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2265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83895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2616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6779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6540" indent="-25654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5625" indent="-213995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4710" indent="-170815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196975" indent="-170815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39240" indent="-17081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0870" indent="-17081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3135" indent="-17081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64765" indent="-17081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07030" indent="-17081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38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265" algn="l" defTabSz="6838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3895" algn="l" defTabSz="6838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160" algn="l" defTabSz="6838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7790" algn="l" defTabSz="6838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055" algn="l" defTabSz="6838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1685" algn="l" defTabSz="6838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3950" algn="l" defTabSz="6838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5580" algn="l" defTabSz="68389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E:\&#24352;&#26195;&#26379;\&#33521;&#35821;&#19971;&#19978;&#38656;&#20570;&#35838;&#21518;&#20316;&#19994;&#25991;&#20214;\&#19971;&#19978;&#25991;&#20214;\&#22806;&#30740;\&#20856;&#20013;&#28857;\SM4-1.t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 descr="5991979_HNk8YbCmGFp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459918" y="2400300"/>
            <a:ext cx="5350503" cy="161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8649" tIns="44325" rIns="88649" bIns="44325">
            <a:spAutoFit/>
          </a:bodyPr>
          <a:lstStyle/>
          <a:p>
            <a:pPr algn="r" defTabSz="682625"/>
            <a:r>
              <a:rPr lang="en-US" altLang="zh-CN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Starter Module 4 </a:t>
            </a:r>
          </a:p>
          <a:p>
            <a:pPr algn="r" defTabSz="682625"/>
            <a:r>
              <a:rPr lang="en-US" altLang="zh-CN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My everyday life </a:t>
            </a:r>
          </a:p>
          <a:p>
            <a:pPr algn="r" defTabSz="682625"/>
            <a:r>
              <a:rPr lang="en-US" altLang="zh-CN" sz="3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Unit 1  What day is it today?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40055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>
    <p:push dir="d"/>
    <p:sndAc>
      <p:stSnd>
        <p:snd r:embed="rId2" name="wav_main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1328139" y="685800"/>
            <a:ext cx="6482979" cy="628650"/>
          </a:xfrm>
          <a:prstGeom prst="rect">
            <a:avLst/>
          </a:prstGeom>
        </p:spPr>
        <p:txBody>
          <a:bodyPr wrap="none" lIns="68397" tIns="34199" rIns="68397" bIns="341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700" kern="10">
                <a:ln w="9525">
                  <a:solidFill>
                    <a:srgbClr val="FF0000"/>
                  </a:solidFill>
                  <a:round/>
                </a:ln>
                <a:effectLst>
                  <a:outerShdw dist="45791" dir="2021404" algn="ctr" rotWithShape="0">
                    <a:srgbClr val="C0C0C0"/>
                  </a:outerShdw>
                </a:effectLst>
                <a:latin typeface="Arial" panose="020B0604020202020204"/>
                <a:cs typeface="Arial" panose="020B0604020202020204"/>
              </a:rPr>
              <a:t>What do you do on different days?</a:t>
            </a:r>
            <a:endParaRPr lang="zh-CN" altLang="en-US" sz="2700" kern="10">
              <a:ln w="9525">
                <a:solidFill>
                  <a:srgbClr val="FF0000"/>
                </a:solidFill>
                <a:round/>
              </a:ln>
              <a:effectLst>
                <a:outerShdw dist="45791" dir="2021404" algn="ctr" rotWithShape="0">
                  <a:srgbClr val="C0C0C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740473" y="1719262"/>
            <a:ext cx="3425887" cy="268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kumimoji="1" lang="en-US" altLang="zh-CN" sz="3600" b="1">
                <a:latin typeface="Times New Roman" panose="02020603050405020304" pitchFamily="18" charset="0"/>
              </a:rPr>
              <a:t>Hello, everyone.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kumimoji="1" lang="en-US" altLang="zh-CN" sz="3600" b="1">
                <a:latin typeface="Times New Roman" panose="02020603050405020304" pitchFamily="18" charset="0"/>
              </a:rPr>
              <a:t>Today is …. 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kumimoji="1" lang="en-US" altLang="zh-CN" sz="3600" b="1">
                <a:latin typeface="Times New Roman" panose="02020603050405020304" pitchFamily="18" charset="0"/>
              </a:rPr>
              <a:t>I …..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kumimoji="1" lang="en-US" altLang="zh-CN" sz="3600" b="1">
                <a:latin typeface="Times New Roman" panose="02020603050405020304" pitchFamily="18" charset="0"/>
              </a:rPr>
              <a:t>Tomorrow is… 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kumimoji="1" lang="en-US" altLang="zh-CN" sz="3600" b="1">
                <a:latin typeface="Times New Roman" panose="02020603050405020304" pitchFamily="18" charset="0"/>
              </a:rPr>
              <a:t>I’ll do….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 descr="纸莎草纸"/>
          <p:cNvSpPr txBox="1">
            <a:spLocks noChangeArrowheads="1"/>
          </p:cNvSpPr>
          <p:nvPr/>
        </p:nvSpPr>
        <p:spPr bwMode="auto">
          <a:xfrm>
            <a:off x="1214298" y="991791"/>
            <a:ext cx="6545828" cy="1003697"/>
          </a:xfrm>
          <a:prstGeom prst="rect">
            <a:avLst/>
          </a:prstGeom>
          <a:blipFill dpi="0" rotWithShape="1">
            <a:blip r:embed="rId2">
              <a:alphaModFix amt="29000"/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rgbClr val="9900CC"/>
                </a:solidFill>
                <a:latin typeface="Times New Roman" panose="02020603050405020304" pitchFamily="18" charset="0"/>
              </a:rPr>
              <a:t>  </a:t>
            </a:r>
            <a:r>
              <a:rPr lang="en-US" sz="3600" b="1">
                <a:solidFill>
                  <a:srgbClr val="9900CC"/>
                </a:solidFill>
                <a:latin typeface="Times New Roman" panose="02020603050405020304" pitchFamily="18" charset="0"/>
              </a:rPr>
              <a:t>today     tomorrow     yesterday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3600" b="1">
                <a:solidFill>
                  <a:srgbClr val="9900CC"/>
                </a:solidFill>
                <a:latin typeface="Times New Roman" panose="02020603050405020304" pitchFamily="18" charset="0"/>
              </a:rPr>
              <a:t>  the day after tomorrow(</a:t>
            </a:r>
            <a:r>
              <a:rPr lang="zh-CN" altLang="en-US" sz="3600" b="1">
                <a:solidFill>
                  <a:srgbClr val="9900CC"/>
                </a:solidFill>
                <a:latin typeface="Times New Roman" panose="02020603050405020304" pitchFamily="18" charset="0"/>
              </a:rPr>
              <a:t>后天）</a:t>
            </a: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985432" y="4286250"/>
            <a:ext cx="7457737" cy="285750"/>
          </a:xfrm>
          <a:prstGeom prst="rightArrow">
            <a:avLst>
              <a:gd name="adj1" fmla="val 50000"/>
              <a:gd name="adj2" fmla="val 65510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97" tIns="34199" rIns="68397" bIns="34199" anchor="ctr"/>
          <a:lstStyle/>
          <a:p>
            <a:endParaRPr lang="zh-CN" altLang="en-US"/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1714723" y="3200400"/>
            <a:ext cx="1321024" cy="676275"/>
          </a:xfrm>
          <a:prstGeom prst="wedgeEllipseCallout">
            <a:avLst>
              <a:gd name="adj1" fmla="val -6282"/>
              <a:gd name="adj2" fmla="val 11496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/>
          <a:lstStyle/>
          <a:p>
            <a:pPr algn="ctr"/>
            <a:endParaRPr lang="zh-CN" altLang="zh-CN" sz="3300">
              <a:latin typeface="Times New Roman" panose="02020603050405020304" pitchFamily="18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879554" y="3325416"/>
            <a:ext cx="1099272" cy="4464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>
            <a:spAutoFit/>
          </a:bodyPr>
          <a:lstStyle/>
          <a:p>
            <a:pPr>
              <a:lnSpc>
                <a:spcPct val="75000"/>
              </a:lnSpc>
            </a:pPr>
            <a:r>
              <a:rPr lang="en-US" sz="3300">
                <a:latin typeface="Times New Roman" panose="02020603050405020304" pitchFamily="18" charset="0"/>
              </a:rPr>
              <a:t>today</a:t>
            </a: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755379" y="2571750"/>
            <a:ext cx="1881925" cy="514350"/>
          </a:xfrm>
          <a:prstGeom prst="wedgeRectCallout">
            <a:avLst>
              <a:gd name="adj1" fmla="val -45968"/>
              <a:gd name="adj2" fmla="val 30347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/>
          <a:lstStyle/>
          <a:p>
            <a:pPr algn="ctr"/>
            <a:endParaRPr lang="zh-CN" altLang="zh-CN" sz="3300">
              <a:latin typeface="Times New Roman" panose="02020603050405020304" pitchFamily="18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819415" y="2582466"/>
            <a:ext cx="1817890" cy="4464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300">
                <a:latin typeface="Times New Roman" panose="02020603050405020304" pitchFamily="18" charset="0"/>
              </a:rPr>
              <a:t>yesterday</a:t>
            </a:r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3105711" y="2514601"/>
            <a:ext cx="1808403" cy="632222"/>
          </a:xfrm>
          <a:prstGeom prst="wedgeRoundRectCallout">
            <a:avLst>
              <a:gd name="adj1" fmla="val -4556"/>
              <a:gd name="adj2" fmla="val 24604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/>
          <a:lstStyle/>
          <a:p>
            <a:pPr algn="ctr"/>
            <a:endParaRPr lang="zh-CN" altLang="zh-CN" sz="3300">
              <a:latin typeface="Times New Roman" panose="02020603050405020304" pitchFamily="18" charset="0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3104525" y="2618185"/>
            <a:ext cx="1806856" cy="4499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97" tIns="34199" rIns="68397" bIns="34199">
            <a:spAutoFit/>
          </a:bodyPr>
          <a:lstStyle/>
          <a:p>
            <a:pPr>
              <a:lnSpc>
                <a:spcPct val="75000"/>
              </a:lnSpc>
            </a:pPr>
            <a:r>
              <a:rPr lang="en-US" sz="3300">
                <a:latin typeface="Times New Roman" panose="02020603050405020304" pitchFamily="18" charset="0"/>
              </a:rPr>
              <a:t>tomorrow</a:t>
            </a:r>
          </a:p>
        </p:txBody>
      </p:sp>
      <p:sp>
        <p:nvSpPr>
          <p:cNvPr id="36877" name="AutoShape 13"/>
          <p:cNvSpPr>
            <a:spLocks noChangeArrowheads="1"/>
          </p:cNvSpPr>
          <p:nvPr/>
        </p:nvSpPr>
        <p:spPr bwMode="auto">
          <a:xfrm>
            <a:off x="5420468" y="2571750"/>
            <a:ext cx="2851941" cy="914400"/>
          </a:xfrm>
          <a:prstGeom prst="wedgeRectCallout">
            <a:avLst>
              <a:gd name="adj1" fmla="val 28046"/>
              <a:gd name="adj2" fmla="val 14231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/>
          <a:lstStyle/>
          <a:p>
            <a:pPr algn="ctr"/>
            <a:endParaRPr lang="zh-CN" altLang="zh-CN" sz="3300">
              <a:latin typeface="Times New Roman" panose="02020603050405020304" pitchFamily="18" charset="0"/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5597157" y="2657475"/>
            <a:ext cx="2467730" cy="780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3300">
                <a:latin typeface="Times New Roman" panose="02020603050405020304" pitchFamily="18" charset="0"/>
              </a:rPr>
              <a:t>the day after tomorrow</a:t>
            </a:r>
          </a:p>
        </p:txBody>
      </p:sp>
      <p:sp>
        <p:nvSpPr>
          <p:cNvPr id="36880" name="WordArt 16"/>
          <p:cNvSpPr>
            <a:spLocks noChangeArrowheads="1" noChangeShapeType="1" noTextEdit="1"/>
          </p:cNvSpPr>
          <p:nvPr/>
        </p:nvSpPr>
        <p:spPr bwMode="auto">
          <a:xfrm>
            <a:off x="3946471" y="285750"/>
            <a:ext cx="1393360" cy="510779"/>
          </a:xfrm>
          <a:prstGeom prst="rect">
            <a:avLst/>
          </a:prstGeom>
        </p:spPr>
        <p:txBody>
          <a:bodyPr wrap="none" lIns="68397" tIns="34199" rIns="68397" bIns="341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700" kern="10">
                <a:ln w="9525">
                  <a:solidFill>
                    <a:srgbClr val="CC99FF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Recite</a:t>
            </a:r>
            <a:endParaRPr lang="zh-CN" altLang="en-US" sz="2700" kern="10">
              <a:ln w="9525">
                <a:solidFill>
                  <a:srgbClr val="CC99FF"/>
                </a:solidFill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animBg="1" autoUpdateAnimBg="0"/>
      <p:bldP spid="36874" grpId="0" animBg="1" autoUpdateAnimBg="0"/>
      <p:bldP spid="3687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295783" y="1200151"/>
            <a:ext cx="1802474" cy="352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>
            <a:spAutoFit/>
          </a:bodyPr>
          <a:lstStyle/>
          <a:p>
            <a:pPr algn="r">
              <a:lnSpc>
                <a:spcPct val="9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一年</a:t>
            </a:r>
          </a:p>
          <a:p>
            <a:pPr algn="r">
              <a:lnSpc>
                <a:spcPct val="9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一个月</a:t>
            </a:r>
          </a:p>
          <a:p>
            <a:pPr algn="r">
              <a:lnSpc>
                <a:spcPct val="9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一周</a:t>
            </a:r>
          </a:p>
          <a:p>
            <a:pPr algn="r">
              <a:lnSpc>
                <a:spcPct val="9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一天</a:t>
            </a:r>
          </a:p>
          <a:p>
            <a:pPr algn="r">
              <a:lnSpc>
                <a:spcPct val="9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一小时</a:t>
            </a:r>
          </a:p>
          <a:p>
            <a:pPr algn="r">
              <a:lnSpc>
                <a:spcPct val="9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一分钟</a:t>
            </a:r>
          </a:p>
          <a:p>
            <a:pPr algn="r">
              <a:lnSpc>
                <a:spcPct val="90000"/>
              </a:lnSpc>
            </a:pPr>
            <a:r>
              <a:rPr lang="zh-CN" altLang="en-US" sz="3600" b="1">
                <a:latin typeface="Times New Roman" panose="02020603050405020304" pitchFamily="18" charset="0"/>
              </a:rPr>
              <a:t>一秒钟</a:t>
            </a:r>
            <a:endParaRPr lang="zh-CN" altLang="en-US" sz="3600">
              <a:latin typeface="Times New Roman" panose="02020603050405020304" pitchFamily="18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344912" y="1158478"/>
            <a:ext cx="2162969" cy="352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9900CC"/>
                </a:solidFill>
                <a:latin typeface="Times New Roman" panose="02020603050405020304" pitchFamily="18" charset="0"/>
              </a:rPr>
              <a:t>a year</a:t>
            </a:r>
            <a:endParaRPr lang="en-US" altLang="zh-CN" sz="3600">
              <a:solidFill>
                <a:srgbClr val="9900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600">
                <a:solidFill>
                  <a:srgbClr val="9900CC"/>
                </a:solidFill>
                <a:latin typeface="Times New Roman" panose="02020603050405020304" pitchFamily="18" charset="0"/>
              </a:rPr>
              <a:t>a month</a:t>
            </a:r>
          </a:p>
          <a:p>
            <a:pPr>
              <a:lnSpc>
                <a:spcPct val="90000"/>
              </a:lnSpc>
            </a:pPr>
            <a:r>
              <a:rPr lang="en-US" sz="3600">
                <a:solidFill>
                  <a:srgbClr val="9900CC"/>
                </a:solidFill>
                <a:latin typeface="Times New Roman" panose="02020603050405020304" pitchFamily="18" charset="0"/>
              </a:rPr>
              <a:t>a week</a:t>
            </a:r>
          </a:p>
          <a:p>
            <a:pPr>
              <a:lnSpc>
                <a:spcPct val="90000"/>
              </a:lnSpc>
            </a:pPr>
            <a:r>
              <a:rPr lang="en-US" sz="3600">
                <a:solidFill>
                  <a:srgbClr val="9900CC"/>
                </a:solidFill>
                <a:latin typeface="Times New Roman" panose="02020603050405020304" pitchFamily="18" charset="0"/>
              </a:rPr>
              <a:t>a day</a:t>
            </a:r>
          </a:p>
          <a:p>
            <a:pPr>
              <a:lnSpc>
                <a:spcPct val="90000"/>
              </a:lnSpc>
            </a:pPr>
            <a:r>
              <a:rPr lang="en-US" sz="3600">
                <a:solidFill>
                  <a:srgbClr val="9900CC"/>
                </a:solidFill>
                <a:latin typeface="Times New Roman" panose="02020603050405020304" pitchFamily="18" charset="0"/>
              </a:rPr>
              <a:t>an hour</a:t>
            </a:r>
          </a:p>
          <a:p>
            <a:pPr>
              <a:lnSpc>
                <a:spcPct val="90000"/>
              </a:lnSpc>
            </a:pPr>
            <a:r>
              <a:rPr lang="en-US" sz="3600">
                <a:solidFill>
                  <a:srgbClr val="9900CC"/>
                </a:solidFill>
                <a:latin typeface="Times New Roman" panose="02020603050405020304" pitchFamily="18" charset="0"/>
              </a:rPr>
              <a:t>a minute</a:t>
            </a:r>
          </a:p>
          <a:p>
            <a:pPr>
              <a:lnSpc>
                <a:spcPct val="90000"/>
              </a:lnSpc>
            </a:pPr>
            <a:r>
              <a:rPr lang="en-US" sz="3600">
                <a:solidFill>
                  <a:srgbClr val="9900CC"/>
                </a:solidFill>
                <a:latin typeface="Times New Roman" panose="02020603050405020304" pitchFamily="18" charset="0"/>
              </a:rPr>
              <a:t>a second</a:t>
            </a:r>
            <a:endParaRPr lang="en-US" altLang="zh-CN" sz="3600">
              <a:solidFill>
                <a:srgbClr val="99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3" name="WordArt 7"/>
          <p:cNvSpPr>
            <a:spLocks noChangeArrowheads="1" noChangeShapeType="1" noTextEdit="1"/>
          </p:cNvSpPr>
          <p:nvPr/>
        </p:nvSpPr>
        <p:spPr bwMode="auto">
          <a:xfrm>
            <a:off x="3946471" y="403623"/>
            <a:ext cx="1393360" cy="510778"/>
          </a:xfrm>
          <a:prstGeom prst="rect">
            <a:avLst/>
          </a:prstGeom>
        </p:spPr>
        <p:txBody>
          <a:bodyPr wrap="none" lIns="68397" tIns="34199" rIns="68397" bIns="341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700" kern="10">
                <a:ln w="9525">
                  <a:solidFill>
                    <a:srgbClr val="CC99FF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Recite</a:t>
            </a:r>
            <a:endParaRPr lang="zh-CN" altLang="en-US" sz="2700" kern="10">
              <a:ln w="9525">
                <a:solidFill>
                  <a:srgbClr val="CC99FF"/>
                </a:solidFill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7378" y="1485900"/>
            <a:ext cx="6830429" cy="2857500"/>
          </a:xfr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en-US" sz="3300" dirty="0">
                <a:latin typeface="Times New Roman" panose="02020603050405020304" pitchFamily="18" charset="0"/>
              </a:rPr>
              <a:t>How many months are there </a:t>
            </a:r>
            <a:r>
              <a:rPr lang="en-US" sz="33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in a year</a:t>
            </a:r>
            <a:r>
              <a:rPr lang="en-US" sz="3300" u="sng" dirty="0">
                <a:latin typeface="Times New Roman" panose="02020603050405020304" pitchFamily="18" charset="0"/>
              </a:rPr>
              <a:t>?</a:t>
            </a:r>
            <a:r>
              <a:rPr lang="en-US" sz="3300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US" sz="3300" dirty="0">
                <a:latin typeface="Times New Roman" panose="02020603050405020304" pitchFamily="18" charset="0"/>
              </a:rPr>
              <a:t>There are </a:t>
            </a:r>
            <a:r>
              <a:rPr lang="en-US" sz="3300" dirty="0">
                <a:solidFill>
                  <a:schemeClr val="accent2"/>
                </a:solidFill>
                <a:latin typeface="Times New Roman" panose="02020603050405020304" pitchFamily="18" charset="0"/>
              </a:rPr>
              <a:t>12</a:t>
            </a:r>
            <a:r>
              <a:rPr lang="en-US" sz="3300" dirty="0">
                <a:latin typeface="Times New Roman" panose="02020603050405020304" pitchFamily="18" charset="0"/>
              </a:rPr>
              <a:t> months in a year.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US" sz="3300" dirty="0">
                <a:latin typeface="Times New Roman" panose="02020603050405020304" pitchFamily="18" charset="0"/>
              </a:rPr>
              <a:t>How many weeks are there </a:t>
            </a:r>
            <a:r>
              <a:rPr lang="en-US" sz="33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in a month</a:t>
            </a:r>
            <a:r>
              <a:rPr lang="en-US" sz="3300" dirty="0">
                <a:latin typeface="Times New Roman" panose="02020603050405020304" pitchFamily="18" charset="0"/>
              </a:rPr>
              <a:t>?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US" sz="3300" dirty="0">
                <a:latin typeface="Times New Roman" panose="02020603050405020304" pitchFamily="18" charset="0"/>
              </a:rPr>
              <a:t>There are</a:t>
            </a:r>
            <a:r>
              <a:rPr lang="en-US" sz="3300" dirty="0">
                <a:solidFill>
                  <a:schemeClr val="accent2"/>
                </a:solidFill>
                <a:latin typeface="Times New Roman" panose="02020603050405020304" pitchFamily="18" charset="0"/>
              </a:rPr>
              <a:t> 4</a:t>
            </a:r>
            <a:r>
              <a:rPr lang="en-US" sz="3300" dirty="0">
                <a:latin typeface="Times New Roman" panose="02020603050405020304" pitchFamily="18" charset="0"/>
              </a:rPr>
              <a:t> weeks in a month.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US" sz="3300" dirty="0">
                <a:latin typeface="Times New Roman" panose="02020603050405020304" pitchFamily="18" charset="0"/>
              </a:rPr>
              <a:t>How many days are there </a:t>
            </a:r>
            <a:r>
              <a:rPr lang="en-US" sz="33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in a week</a:t>
            </a:r>
            <a:r>
              <a:rPr lang="en-US" sz="3300" dirty="0">
                <a:latin typeface="Times New Roman" panose="02020603050405020304" pitchFamily="18" charset="0"/>
              </a:rPr>
              <a:t>?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US" sz="3300" dirty="0">
                <a:latin typeface="Times New Roman" panose="02020603050405020304" pitchFamily="18" charset="0"/>
              </a:rPr>
              <a:t>There are </a:t>
            </a:r>
            <a:r>
              <a:rPr lang="en-US" sz="3300" dirty="0">
                <a:solidFill>
                  <a:schemeClr val="accent2"/>
                </a:solidFill>
                <a:latin typeface="Times New Roman" panose="02020603050405020304" pitchFamily="18" charset="0"/>
              </a:rPr>
              <a:t>7 </a:t>
            </a:r>
            <a:r>
              <a:rPr lang="en-US" sz="3300" dirty="0">
                <a:latin typeface="Times New Roman" panose="02020603050405020304" pitchFamily="18" charset="0"/>
              </a:rPr>
              <a:t>days in a week.</a:t>
            </a:r>
            <a:endParaRPr lang="en-US" altLang="zh-CN" sz="3300" dirty="0">
              <a:latin typeface="Times New Roman" panose="02020603050405020304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694225" y="402432"/>
            <a:ext cx="3651912" cy="62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97" tIns="34199" rIns="68397" bIns="34199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</a:rPr>
              <a:t>Ask and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53414" y="1543050"/>
            <a:ext cx="7205154" cy="2800350"/>
          </a:xfr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en-US" sz="3300">
                <a:latin typeface="Times New Roman" panose="02020603050405020304" pitchFamily="18" charset="0"/>
              </a:rPr>
              <a:t>How many hours are there </a:t>
            </a:r>
            <a:r>
              <a:rPr lang="en-US" sz="3300" u="sng">
                <a:solidFill>
                  <a:srgbClr val="FF0000"/>
                </a:solidFill>
                <a:latin typeface="Times New Roman" panose="02020603050405020304" pitchFamily="18" charset="0"/>
              </a:rPr>
              <a:t>in a day</a:t>
            </a:r>
            <a:r>
              <a:rPr lang="en-US" sz="3300">
                <a:latin typeface="Times New Roman" panose="02020603050405020304" pitchFamily="18" charset="0"/>
              </a:rPr>
              <a:t>?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US" sz="3300">
                <a:latin typeface="Times New Roman" panose="02020603050405020304" pitchFamily="18" charset="0"/>
              </a:rPr>
              <a:t>There are </a:t>
            </a:r>
            <a:r>
              <a:rPr lang="en-US" sz="3300">
                <a:solidFill>
                  <a:schemeClr val="tx2"/>
                </a:solidFill>
                <a:latin typeface="Times New Roman" panose="02020603050405020304" pitchFamily="18" charset="0"/>
              </a:rPr>
              <a:t>24</a:t>
            </a:r>
            <a:r>
              <a:rPr lang="en-US" sz="33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3300">
                <a:latin typeface="Times New Roman" panose="02020603050405020304" pitchFamily="18" charset="0"/>
              </a:rPr>
              <a:t>hours in a day.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US" sz="3300">
                <a:latin typeface="Times New Roman" panose="02020603050405020304" pitchFamily="18" charset="0"/>
              </a:rPr>
              <a:t>How many minutes are there </a:t>
            </a:r>
            <a:r>
              <a:rPr lang="en-US" sz="3300" u="sng">
                <a:solidFill>
                  <a:srgbClr val="FF0000"/>
                </a:solidFill>
                <a:latin typeface="Times New Roman" panose="02020603050405020304" pitchFamily="18" charset="0"/>
              </a:rPr>
              <a:t>in an hour</a:t>
            </a:r>
            <a:r>
              <a:rPr lang="en-US" sz="3300">
                <a:latin typeface="Times New Roman" panose="02020603050405020304" pitchFamily="18" charset="0"/>
              </a:rPr>
              <a:t>?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US" sz="3300">
                <a:latin typeface="Times New Roman" panose="02020603050405020304" pitchFamily="18" charset="0"/>
              </a:rPr>
              <a:t>There are </a:t>
            </a:r>
            <a:r>
              <a:rPr lang="en-US" sz="3300">
                <a:solidFill>
                  <a:schemeClr val="tx2"/>
                </a:solidFill>
                <a:latin typeface="Times New Roman" panose="02020603050405020304" pitchFamily="18" charset="0"/>
              </a:rPr>
              <a:t>60 </a:t>
            </a:r>
            <a:r>
              <a:rPr lang="en-US" sz="3300">
                <a:latin typeface="Times New Roman" panose="02020603050405020304" pitchFamily="18" charset="0"/>
              </a:rPr>
              <a:t>minutes in an hour.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US" sz="3300">
                <a:latin typeface="Times New Roman" panose="02020603050405020304" pitchFamily="18" charset="0"/>
              </a:rPr>
              <a:t>How many seconds are there </a:t>
            </a:r>
            <a:r>
              <a:rPr lang="en-US" sz="3300" u="sng">
                <a:solidFill>
                  <a:srgbClr val="FF0000"/>
                </a:solidFill>
                <a:latin typeface="Times New Roman" panose="02020603050405020304" pitchFamily="18" charset="0"/>
              </a:rPr>
              <a:t>in a minute</a:t>
            </a:r>
            <a:r>
              <a:rPr lang="en-US" sz="3300">
                <a:latin typeface="Times New Roman" panose="02020603050405020304" pitchFamily="18" charset="0"/>
              </a:rPr>
              <a:t>?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US" sz="3300">
                <a:latin typeface="Times New Roman" panose="02020603050405020304" pitchFamily="18" charset="0"/>
              </a:rPr>
              <a:t>There are </a:t>
            </a:r>
            <a:r>
              <a:rPr lang="en-US" sz="3300">
                <a:solidFill>
                  <a:schemeClr val="tx2"/>
                </a:solidFill>
                <a:latin typeface="Times New Roman" panose="02020603050405020304" pitchFamily="18" charset="0"/>
              </a:rPr>
              <a:t>60</a:t>
            </a:r>
            <a:r>
              <a:rPr lang="en-US" sz="3300">
                <a:latin typeface="Times New Roman" panose="02020603050405020304" pitchFamily="18" charset="0"/>
              </a:rPr>
              <a:t> seconds in a minute.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694225" y="402432"/>
            <a:ext cx="3651912" cy="62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97" tIns="34199" rIns="68397" bIns="34199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</a:rPr>
              <a:t>Ask and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4299" y="857250"/>
            <a:ext cx="6716588" cy="4086225"/>
          </a:xfrm>
          <a:noFill/>
        </p:spPr>
        <p:txBody>
          <a:bodyPr lIns="81628" tIns="40814" rIns="81628" bIns="40814"/>
          <a:lstStyle/>
          <a:p>
            <a:pPr>
              <a:lnSpc>
                <a:spcPct val="70000"/>
              </a:lnSpc>
              <a:buFontTx/>
              <a:buNone/>
            </a:pPr>
            <a:r>
              <a:rPr lang="en-US" altLang="zh-CN" sz="3300">
                <a:latin typeface="Times New Roman" panose="02020603050405020304" pitchFamily="18" charset="0"/>
              </a:rPr>
              <a:t>Miss Zhou: Good morning, class.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zh-CN" sz="3300">
                <a:latin typeface="Times New Roman" panose="02020603050405020304" pitchFamily="18" charset="0"/>
              </a:rPr>
              <a:t>                   What day is it today?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zh-CN" sz="3300">
                <a:latin typeface="Times New Roman" panose="02020603050405020304" pitchFamily="18" charset="0"/>
              </a:rPr>
              <a:t>   Students: It’s Monday.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zh-CN" sz="3300">
                <a:latin typeface="Times New Roman" panose="02020603050405020304" pitchFamily="18" charset="0"/>
              </a:rPr>
              <a:t>Miss Zhou: Yes, It’s Monday.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zh-CN" sz="3300">
                <a:latin typeface="Times New Roman" panose="02020603050405020304" pitchFamily="18" charset="0"/>
              </a:rPr>
              <a:t>                   Write it in your book.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zh-CN" sz="3300">
                <a:latin typeface="Times New Roman" panose="02020603050405020304" pitchFamily="18" charset="0"/>
              </a:rPr>
              <a:t>   Students: M-O-N-D-A-Y, Monday.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zh-CN" sz="3300">
                <a:latin typeface="Times New Roman" panose="02020603050405020304" pitchFamily="18" charset="0"/>
              </a:rPr>
              <a:t>Miss Zhou: What day is it tomorrow?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zh-CN" sz="3300">
                <a:latin typeface="Times New Roman" panose="02020603050405020304" pitchFamily="18" charset="0"/>
              </a:rPr>
              <a:t>   Students: Tuesday.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zh-CN" sz="3300">
                <a:latin typeface="Times New Roman" panose="02020603050405020304" pitchFamily="18" charset="0"/>
              </a:rPr>
              <a:t>Miss Zhou: Yes, tomorrow is Tuesday</a:t>
            </a:r>
            <a:r>
              <a:rPr lang="en-US" altLang="zh-CN" sz="3300"/>
              <a:t>.</a:t>
            </a:r>
            <a:endParaRPr lang="en-US" altLang="zh-CN" sz="3300">
              <a:latin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23464" y="228600"/>
            <a:ext cx="392749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97" tIns="34199" rIns="68397" bIns="3419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300" b="1">
                <a:solidFill>
                  <a:srgbClr val="006600"/>
                </a:solidFill>
                <a:latin typeface="Arial Black" panose="020B0A04020102020204" pitchFamily="34" charset="0"/>
              </a:rPr>
              <a:t>Listen and read.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74" name="Group 82"/>
          <p:cNvGraphicFramePr>
            <a:graphicFrameLocks noGrp="1"/>
          </p:cNvGraphicFramePr>
          <p:nvPr/>
        </p:nvGraphicFramePr>
        <p:xfrm>
          <a:off x="530070" y="1643063"/>
          <a:ext cx="8083861" cy="3219264"/>
        </p:xfrm>
        <a:graphic>
          <a:graphicData uri="http://schemas.openxmlformats.org/drawingml/2006/table">
            <a:tbl>
              <a:tblPr/>
              <a:tblGrid>
                <a:gridCol w="1138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7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6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99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65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5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5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5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13</a:t>
                      </a: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14</a:t>
                      </a: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16</a:t>
                      </a: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17</a:t>
                      </a: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19</a:t>
                      </a: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5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21</a:t>
                      </a: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23</a:t>
                      </a: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24</a:t>
                      </a: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25</a:t>
                      </a: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26</a:t>
                      </a: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5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27</a:t>
                      </a: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28</a:t>
                      </a: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29</a:t>
                      </a: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7229" marR="67229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Group 378"/>
          <p:cNvGrpSpPr/>
          <p:nvPr/>
        </p:nvGrpSpPr>
        <p:grpSpPr bwMode="auto">
          <a:xfrm>
            <a:off x="531256" y="1693069"/>
            <a:ext cx="8082674" cy="448866"/>
            <a:chOff x="533" y="715"/>
            <a:chExt cx="5302" cy="288"/>
          </a:xfrm>
        </p:grpSpPr>
        <p:sp>
          <p:nvSpPr>
            <p:cNvPr id="8253" name="WordArt 370"/>
            <p:cNvSpPr>
              <a:spLocks noChangeArrowheads="1" noChangeShapeType="1" noTextEdit="1"/>
            </p:cNvSpPr>
            <p:nvPr/>
          </p:nvSpPr>
          <p:spPr bwMode="auto">
            <a:xfrm>
              <a:off x="533" y="715"/>
              <a:ext cx="648" cy="2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700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Calibri" panose="020F0502020204030204"/>
                </a:rPr>
                <a:t>Sunday</a:t>
              </a:r>
              <a:endParaRPr lang="zh-CN" alt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8254" name="WordArt 372"/>
            <p:cNvSpPr>
              <a:spLocks noChangeArrowheads="1" noChangeShapeType="1" noTextEdit="1"/>
            </p:cNvSpPr>
            <p:nvPr/>
          </p:nvSpPr>
          <p:spPr bwMode="auto">
            <a:xfrm>
              <a:off x="1281" y="715"/>
              <a:ext cx="726" cy="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700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Calibri" panose="020F0502020204030204"/>
                </a:rPr>
                <a:t>Monday</a:t>
              </a:r>
              <a:endParaRPr lang="zh-CN" alt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8255" name="WordArt 373"/>
            <p:cNvSpPr>
              <a:spLocks noChangeArrowheads="1" noChangeShapeType="1" noTextEdit="1"/>
            </p:cNvSpPr>
            <p:nvPr/>
          </p:nvSpPr>
          <p:spPr bwMode="auto">
            <a:xfrm>
              <a:off x="2029" y="715"/>
              <a:ext cx="726" cy="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700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Calibri" panose="020F0502020204030204"/>
                </a:rPr>
                <a:t>Tuesday</a:t>
              </a:r>
              <a:endParaRPr lang="zh-CN" alt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8256" name="WordArt 374"/>
            <p:cNvSpPr>
              <a:spLocks noChangeArrowheads="1" noChangeShapeType="1" noTextEdit="1"/>
            </p:cNvSpPr>
            <p:nvPr/>
          </p:nvSpPr>
          <p:spPr bwMode="auto">
            <a:xfrm>
              <a:off x="2778" y="738"/>
              <a:ext cx="726" cy="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700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Calibri" panose="020F0502020204030204"/>
                </a:rPr>
                <a:t>Wednesday</a:t>
              </a:r>
              <a:endParaRPr lang="zh-CN" alt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8257" name="WordArt 375"/>
            <p:cNvSpPr>
              <a:spLocks noChangeArrowheads="1" noChangeShapeType="1" noTextEdit="1"/>
            </p:cNvSpPr>
            <p:nvPr/>
          </p:nvSpPr>
          <p:spPr bwMode="auto">
            <a:xfrm>
              <a:off x="3549" y="760"/>
              <a:ext cx="736" cy="2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700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Calibri" panose="020F0502020204030204"/>
                </a:rPr>
                <a:t>Thursday</a:t>
              </a:r>
              <a:endParaRPr lang="zh-CN" alt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8258" name="WordArt 376"/>
            <p:cNvSpPr>
              <a:spLocks noChangeArrowheads="1" noChangeShapeType="1" noTextEdit="1"/>
            </p:cNvSpPr>
            <p:nvPr/>
          </p:nvSpPr>
          <p:spPr bwMode="auto">
            <a:xfrm>
              <a:off x="4320" y="738"/>
              <a:ext cx="658" cy="2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700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Calibri" panose="020F0502020204030204"/>
                </a:rPr>
                <a:t>Friday</a:t>
              </a:r>
              <a:endParaRPr lang="zh-CN" alt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8259" name="WordArt 377"/>
            <p:cNvSpPr>
              <a:spLocks noChangeArrowheads="1" noChangeShapeType="1" noTextEdit="1"/>
            </p:cNvSpPr>
            <p:nvPr/>
          </p:nvSpPr>
          <p:spPr bwMode="auto">
            <a:xfrm>
              <a:off x="5023" y="760"/>
              <a:ext cx="812" cy="2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2700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Calibri" panose="020F0502020204030204"/>
                </a:rPr>
                <a:t>Saturday</a:t>
              </a:r>
              <a:endParaRPr lang="zh-CN" alt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/>
              </a:endParaRPr>
            </a:p>
          </p:txBody>
        </p:sp>
      </p:grpSp>
      <p:sp>
        <p:nvSpPr>
          <p:cNvPr id="567104" name="WordArt 832"/>
          <p:cNvSpPr>
            <a:spLocks noChangeArrowheads="1" noChangeShapeType="1" noTextEdit="1"/>
          </p:cNvSpPr>
          <p:nvPr/>
        </p:nvSpPr>
        <p:spPr bwMode="auto">
          <a:xfrm>
            <a:off x="2114350" y="342900"/>
            <a:ext cx="5076574" cy="400050"/>
          </a:xfrm>
          <a:prstGeom prst="rect">
            <a:avLst/>
          </a:prstGeom>
        </p:spPr>
        <p:txBody>
          <a:bodyPr wrap="none" lIns="68397" tIns="34199" rIns="68397" bIns="341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700" b="1" kern="10">
                <a:ln w="12700">
                  <a:solidFill>
                    <a:schemeClr val="tx1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Listen and repeat.</a:t>
            </a:r>
            <a:endParaRPr lang="zh-CN" altLang="en-US" sz="2700" b="1" kern="10">
              <a:ln w="12700">
                <a:solidFill>
                  <a:schemeClr val="tx1"/>
                </a:solidFill>
                <a:rou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8265" name="Text Box 73"/>
          <p:cNvSpPr txBox="1">
            <a:spLocks noChangeArrowheads="1"/>
          </p:cNvSpPr>
          <p:nvPr/>
        </p:nvSpPr>
        <p:spPr bwMode="auto">
          <a:xfrm>
            <a:off x="2238863" y="857250"/>
            <a:ext cx="4724380" cy="108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>
                <a:solidFill>
                  <a:schemeClr val="accent2"/>
                </a:solidFill>
              </a:rPr>
              <a:t>a calendar</a:t>
            </a:r>
            <a:r>
              <a:rPr lang="en-US" sz="3300"/>
              <a:t>[‘kælində]</a:t>
            </a:r>
            <a:r>
              <a:rPr lang="zh-CN" altLang="en-US" sz="3300"/>
              <a:t>日历 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1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89" name="Text Box 13"/>
          <p:cNvSpPr txBox="1">
            <a:spLocks noChangeArrowheads="1"/>
          </p:cNvSpPr>
          <p:nvPr/>
        </p:nvSpPr>
        <p:spPr bwMode="auto">
          <a:xfrm>
            <a:off x="702017" y="878682"/>
            <a:ext cx="4098257" cy="326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97" tIns="34199" rIns="68397" bIns="3419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3300">
                <a:latin typeface="Times New Roman" panose="02020603050405020304" pitchFamily="18" charset="0"/>
              </a:rPr>
              <a:t>1. Today is Wednesday. </a:t>
            </a:r>
          </a:p>
          <a:p>
            <a:pPr>
              <a:lnSpc>
                <a:spcPct val="90000"/>
              </a:lnSpc>
            </a:pPr>
            <a:r>
              <a:rPr lang="en-US" altLang="zh-CN" sz="3300">
                <a:latin typeface="Times New Roman" panose="02020603050405020304" pitchFamily="18" charset="0"/>
              </a:rPr>
              <a:t>    What day is it</a:t>
            </a:r>
          </a:p>
          <a:p>
            <a:pPr>
              <a:lnSpc>
                <a:spcPct val="90000"/>
              </a:lnSpc>
            </a:pPr>
            <a:r>
              <a:rPr lang="en-US" altLang="zh-CN" sz="3300">
                <a:latin typeface="Times New Roman" panose="02020603050405020304" pitchFamily="18" charset="0"/>
              </a:rPr>
              <a:t>    tomorrow?</a:t>
            </a:r>
          </a:p>
          <a:p>
            <a:pPr>
              <a:lnSpc>
                <a:spcPct val="90000"/>
              </a:lnSpc>
            </a:pPr>
            <a:endParaRPr lang="en-US" altLang="zh-CN" sz="33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300">
                <a:latin typeface="Times New Roman" panose="02020603050405020304" pitchFamily="18" charset="0"/>
              </a:rPr>
              <a:t>2. Today is Friday. </a:t>
            </a:r>
          </a:p>
          <a:p>
            <a:pPr>
              <a:lnSpc>
                <a:spcPct val="90000"/>
              </a:lnSpc>
            </a:pPr>
            <a:r>
              <a:rPr lang="en-US" altLang="zh-CN" sz="3300">
                <a:latin typeface="Times New Roman" panose="02020603050405020304" pitchFamily="18" charset="0"/>
              </a:rPr>
              <a:t>    What day is it  </a:t>
            </a:r>
          </a:p>
          <a:p>
            <a:pPr>
              <a:lnSpc>
                <a:spcPct val="90000"/>
              </a:lnSpc>
            </a:pPr>
            <a:r>
              <a:rPr lang="en-US" altLang="zh-CN" sz="3300">
                <a:latin typeface="Times New Roman" panose="02020603050405020304" pitchFamily="18" charset="0"/>
              </a:rPr>
              <a:t>    tomorrow?</a:t>
            </a:r>
          </a:p>
        </p:txBody>
      </p:sp>
      <p:sp>
        <p:nvSpPr>
          <p:cNvPr id="536590" name="Rectangle 14"/>
          <p:cNvSpPr>
            <a:spLocks noChangeArrowheads="1"/>
          </p:cNvSpPr>
          <p:nvPr/>
        </p:nvSpPr>
        <p:spPr bwMode="auto">
          <a:xfrm>
            <a:off x="1188210" y="2183606"/>
            <a:ext cx="224597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397" tIns="34199" rIns="68397" bIns="34199" anchor="ctr">
            <a:spAutoFit/>
          </a:bodyPr>
          <a:lstStyle/>
          <a:p>
            <a:r>
              <a:rPr lang="en-US" altLang="zh-CN" sz="3300">
                <a:solidFill>
                  <a:srgbClr val="FF0000"/>
                </a:solidFill>
                <a:latin typeface="Times New Roman" panose="02020603050405020304" pitchFamily="18" charset="0"/>
              </a:rPr>
              <a:t>c) Thursday.</a:t>
            </a:r>
          </a:p>
        </p:txBody>
      </p:sp>
      <p:sp>
        <p:nvSpPr>
          <p:cNvPr id="536591" name="Rectangle 15"/>
          <p:cNvSpPr>
            <a:spLocks noChangeArrowheads="1"/>
          </p:cNvSpPr>
          <p:nvPr/>
        </p:nvSpPr>
        <p:spPr bwMode="auto">
          <a:xfrm>
            <a:off x="1157378" y="4000500"/>
            <a:ext cx="217719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397" tIns="34199" rIns="68397" bIns="34199" anchor="ctr">
            <a:spAutoFit/>
          </a:bodyPr>
          <a:lstStyle/>
          <a:p>
            <a:r>
              <a:rPr lang="en-US" altLang="zh-CN" sz="3300">
                <a:solidFill>
                  <a:srgbClr val="FF0000"/>
                </a:solidFill>
                <a:latin typeface="Times New Roman" panose="02020603050405020304" pitchFamily="18" charset="0"/>
              </a:rPr>
              <a:t>d) Saturday.</a:t>
            </a:r>
          </a:p>
        </p:txBody>
      </p:sp>
      <p:sp>
        <p:nvSpPr>
          <p:cNvPr id="10246" name="WordArt 16"/>
          <p:cNvSpPr>
            <a:spLocks noChangeArrowheads="1" noChangeShapeType="1" noTextEdit="1"/>
          </p:cNvSpPr>
          <p:nvPr/>
        </p:nvSpPr>
        <p:spPr bwMode="auto">
          <a:xfrm>
            <a:off x="2694225" y="228600"/>
            <a:ext cx="3755550" cy="400050"/>
          </a:xfrm>
          <a:prstGeom prst="rect">
            <a:avLst/>
          </a:prstGeom>
        </p:spPr>
        <p:txBody>
          <a:bodyPr wrap="none" lIns="68397" tIns="34199" rIns="68397" bIns="341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7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alibri" panose="020F0502020204030204"/>
              </a:rPr>
              <a:t>Read and match.</a:t>
            </a:r>
            <a:endParaRPr lang="zh-CN" altLang="en-US" sz="27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501778" name="Text Box 18"/>
          <p:cNvSpPr txBox="1">
            <a:spLocks noChangeArrowheads="1"/>
          </p:cNvSpPr>
          <p:nvPr/>
        </p:nvSpPr>
        <p:spPr bwMode="auto">
          <a:xfrm>
            <a:off x="4800274" y="878682"/>
            <a:ext cx="3600205" cy="326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97" tIns="34199" rIns="68397" bIns="3419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3300">
                <a:latin typeface="Times New Roman" panose="02020603050405020304" pitchFamily="18" charset="0"/>
              </a:rPr>
              <a:t>3. Today is Monday. </a:t>
            </a:r>
          </a:p>
          <a:p>
            <a:pPr>
              <a:lnSpc>
                <a:spcPct val="90000"/>
              </a:lnSpc>
            </a:pPr>
            <a:r>
              <a:rPr lang="en-US" altLang="zh-CN" sz="3300">
                <a:latin typeface="Times New Roman" panose="02020603050405020304" pitchFamily="18" charset="0"/>
              </a:rPr>
              <a:t>    What day is it </a:t>
            </a:r>
          </a:p>
          <a:p>
            <a:pPr>
              <a:lnSpc>
                <a:spcPct val="90000"/>
              </a:lnSpc>
            </a:pPr>
            <a:r>
              <a:rPr lang="en-US" altLang="zh-CN" sz="3300">
                <a:latin typeface="Times New Roman" panose="02020603050405020304" pitchFamily="18" charset="0"/>
              </a:rPr>
              <a:t>    tomorrow?</a:t>
            </a:r>
          </a:p>
          <a:p>
            <a:pPr>
              <a:lnSpc>
                <a:spcPct val="90000"/>
              </a:lnSpc>
            </a:pPr>
            <a:endParaRPr lang="en-US" altLang="zh-CN" sz="33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300">
                <a:latin typeface="Times New Roman" panose="02020603050405020304" pitchFamily="18" charset="0"/>
              </a:rPr>
              <a:t>4. Today is Saturday. </a:t>
            </a:r>
          </a:p>
          <a:p>
            <a:pPr>
              <a:lnSpc>
                <a:spcPct val="90000"/>
              </a:lnSpc>
            </a:pPr>
            <a:r>
              <a:rPr lang="en-US" altLang="zh-CN" sz="3300">
                <a:latin typeface="Times New Roman" panose="02020603050405020304" pitchFamily="18" charset="0"/>
              </a:rPr>
              <a:t>    What day is it </a:t>
            </a:r>
          </a:p>
          <a:p>
            <a:pPr>
              <a:lnSpc>
                <a:spcPct val="90000"/>
              </a:lnSpc>
            </a:pPr>
            <a:r>
              <a:rPr lang="en-US" altLang="zh-CN" sz="3300">
                <a:latin typeface="Times New Roman" panose="02020603050405020304" pitchFamily="18" charset="0"/>
              </a:rPr>
              <a:t>    tomorrow?</a:t>
            </a:r>
          </a:p>
        </p:txBody>
      </p:sp>
      <p:sp>
        <p:nvSpPr>
          <p:cNvPr id="501779" name="Rectangle 19"/>
          <p:cNvSpPr>
            <a:spLocks noChangeArrowheads="1"/>
          </p:cNvSpPr>
          <p:nvPr/>
        </p:nvSpPr>
        <p:spPr bwMode="auto">
          <a:xfrm>
            <a:off x="5198715" y="2183606"/>
            <a:ext cx="210723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397" tIns="34199" rIns="68397" bIns="34199" anchor="ctr">
            <a:spAutoFit/>
          </a:bodyPr>
          <a:lstStyle/>
          <a:p>
            <a:r>
              <a:rPr lang="en-US" altLang="zh-CN" sz="3300">
                <a:solidFill>
                  <a:srgbClr val="FF0000"/>
                </a:solidFill>
                <a:latin typeface="Times New Roman" panose="02020603050405020304" pitchFamily="18" charset="0"/>
              </a:rPr>
              <a:t>b) Tuesday.</a:t>
            </a:r>
          </a:p>
        </p:txBody>
      </p:sp>
      <p:sp>
        <p:nvSpPr>
          <p:cNvPr id="501780" name="Rectangle 20"/>
          <p:cNvSpPr>
            <a:spLocks noChangeArrowheads="1"/>
          </p:cNvSpPr>
          <p:nvPr/>
        </p:nvSpPr>
        <p:spPr bwMode="auto">
          <a:xfrm>
            <a:off x="5198716" y="3943350"/>
            <a:ext cx="192224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397" tIns="34199" rIns="68397" bIns="34199" anchor="ctr">
            <a:spAutoFit/>
          </a:bodyPr>
          <a:lstStyle/>
          <a:p>
            <a:r>
              <a:rPr lang="en-US" altLang="zh-CN" sz="3300">
                <a:solidFill>
                  <a:srgbClr val="FF0000"/>
                </a:solidFill>
                <a:latin typeface="Times New Roman" panose="02020603050405020304" pitchFamily="18" charset="0"/>
              </a:rPr>
              <a:t>a) Sunday.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6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6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6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6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3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6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6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6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6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3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0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1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1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1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1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0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1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1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0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90" grpId="0"/>
      <p:bldP spid="536591" grpId="0"/>
      <p:bldP spid="501778" grpId="0"/>
      <p:bldP spid="501779" grpId="0"/>
      <p:bldP spid="5017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7" descr="Image00001"/>
          <p:cNvPicPr>
            <a:picLocks noChangeAspect="1" noChangeArrowheads="1"/>
          </p:cNvPicPr>
          <p:nvPr/>
        </p:nvPicPr>
        <p:blipFill>
          <a:blip r:embed="rId2" cstate="email"/>
          <a:srcRect l="6895" t="4103" r="5762"/>
          <a:stretch>
            <a:fillRect/>
          </a:stretch>
        </p:blipFill>
        <p:spPr bwMode="auto">
          <a:xfrm>
            <a:off x="1328139" y="1143000"/>
            <a:ext cx="6488908" cy="400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9349" name="AutoShape 5"/>
          <p:cNvSpPr>
            <a:spLocks noChangeArrowheads="1"/>
          </p:cNvSpPr>
          <p:nvPr/>
        </p:nvSpPr>
        <p:spPr bwMode="auto">
          <a:xfrm>
            <a:off x="6450961" y="972741"/>
            <a:ext cx="1872439" cy="513159"/>
          </a:xfrm>
          <a:prstGeom prst="wedgeRoundRectCallout">
            <a:avLst>
              <a:gd name="adj1" fmla="val -98639"/>
              <a:gd name="adj2" fmla="val 19153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lIns="68397" tIns="34199" rIns="68397" bIns="34199"/>
          <a:lstStyle/>
          <a:p>
            <a:pPr algn="ctr"/>
            <a:r>
              <a:rPr lang="en-US" altLang="zh-CN" sz="3300">
                <a:latin typeface="Calibri" panose="020F0502020204030204" pitchFamily="34" charset="0"/>
              </a:rPr>
              <a:t>It’s … </a:t>
            </a:r>
          </a:p>
        </p:txBody>
      </p:sp>
      <p:sp>
        <p:nvSpPr>
          <p:cNvPr id="569350" name="WordArt 6"/>
          <p:cNvSpPr>
            <a:spLocks noChangeArrowheads="1" noChangeShapeType="1" noTextEdit="1"/>
          </p:cNvSpPr>
          <p:nvPr/>
        </p:nvSpPr>
        <p:spPr bwMode="auto">
          <a:xfrm>
            <a:off x="2238863" y="228600"/>
            <a:ext cx="5293582" cy="571500"/>
          </a:xfrm>
          <a:prstGeom prst="rect">
            <a:avLst/>
          </a:prstGeom>
        </p:spPr>
        <p:txBody>
          <a:bodyPr wrap="none" lIns="68397" tIns="34199" rIns="68397" bIns="341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700" kern="10">
                <a:ln w="9525">
                  <a:solidFill>
                    <a:schemeClr val="tx1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Calibri" panose="020F0502020204030204"/>
              </a:rPr>
              <a:t>Work in pairs. Ask and answer.</a:t>
            </a:r>
            <a:endParaRPr lang="zh-CN" altLang="en-US" sz="2700" kern="10">
              <a:ln w="9525">
                <a:solidFill>
                  <a:schemeClr val="tx1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3263427" y="3200400"/>
            <a:ext cx="2562597" cy="1657350"/>
          </a:xfrm>
          <a:prstGeom prst="wedgeRoundRectCallout">
            <a:avLst>
              <a:gd name="adj1" fmla="val -74065"/>
              <a:gd name="adj2" fmla="val -1961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lIns="68397" tIns="34199" rIns="68397" bIns="34199"/>
          <a:lstStyle/>
          <a:p>
            <a:r>
              <a:rPr lang="en-US" altLang="zh-CN" sz="3300"/>
              <a:t>Today is … </a:t>
            </a:r>
          </a:p>
          <a:p>
            <a:r>
              <a:rPr lang="en-US" altLang="zh-CN" sz="3300"/>
              <a:t>What day is </a:t>
            </a:r>
          </a:p>
          <a:p>
            <a:r>
              <a:rPr lang="en-US" altLang="zh-CN" sz="3300"/>
              <a:t>it tomorrow?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69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69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69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69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9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9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56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9" grpId="0" animBg="1"/>
      <p:bldP spid="569350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69965" y="1938745"/>
            <a:ext cx="138195" cy="34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397" tIns="34199" rIns="68397" bIns="34199" anchor="b">
            <a:spAutoFit/>
          </a:bodyPr>
          <a:lstStyle/>
          <a:p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573447" name="Rectangle 7"/>
          <p:cNvSpPr>
            <a:spLocks noChangeArrowheads="1"/>
          </p:cNvSpPr>
          <p:nvPr/>
        </p:nvSpPr>
        <p:spPr bwMode="auto">
          <a:xfrm>
            <a:off x="1286635" y="847725"/>
            <a:ext cx="3719975" cy="685800"/>
          </a:xfrm>
          <a:prstGeom prst="rect">
            <a:avLst/>
          </a:prstGeom>
          <a:solidFill>
            <a:srgbClr val="CC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397" tIns="34199" rIns="68397" bIns="34199" anchor="ctr">
            <a:spAutoFit/>
          </a:bodyPr>
          <a:lstStyle/>
          <a:p>
            <a:r>
              <a:rPr lang="en-US" altLang="zh-CN" sz="4000">
                <a:solidFill>
                  <a:schemeClr val="bg1"/>
                </a:solidFill>
                <a:latin typeface="Calibri" panose="020F0502020204030204" pitchFamily="34" charset="0"/>
              </a:rPr>
              <a:t>Listen and write.</a:t>
            </a:r>
            <a:r>
              <a:rPr lang="en-US" altLang="zh-CN" sz="400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73449" name="Text Box 9"/>
          <p:cNvSpPr txBox="1">
            <a:spLocks noChangeArrowheads="1"/>
          </p:cNvSpPr>
          <p:nvPr/>
        </p:nvSpPr>
        <p:spPr bwMode="auto">
          <a:xfrm>
            <a:off x="1234458" y="1781176"/>
            <a:ext cx="756565" cy="258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97" tIns="34199" rIns="68397" bIns="34199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000">
                <a:latin typeface="Calibri" panose="020F0502020204030204" pitchFamily="34" charset="0"/>
              </a:rPr>
              <a:t>1.  </a:t>
            </a:r>
          </a:p>
          <a:p>
            <a:pPr>
              <a:spcBef>
                <a:spcPct val="50000"/>
              </a:spcBef>
            </a:pPr>
            <a:r>
              <a:rPr lang="en-US" altLang="zh-CN" sz="3000">
                <a:latin typeface="Calibri" panose="020F0502020204030204" pitchFamily="34" charset="0"/>
              </a:rPr>
              <a:t>2.  </a:t>
            </a:r>
          </a:p>
          <a:p>
            <a:pPr>
              <a:spcBef>
                <a:spcPct val="50000"/>
              </a:spcBef>
            </a:pPr>
            <a:r>
              <a:rPr lang="en-US" altLang="zh-CN" sz="3000">
                <a:latin typeface="Calibri" panose="020F0502020204030204" pitchFamily="34" charset="0"/>
              </a:rPr>
              <a:t>3. </a:t>
            </a:r>
          </a:p>
          <a:p>
            <a:pPr>
              <a:spcBef>
                <a:spcPct val="50000"/>
              </a:spcBef>
            </a:pPr>
            <a:r>
              <a:rPr lang="en-US" altLang="zh-CN" sz="3000">
                <a:latin typeface="Calibri" panose="020F0502020204030204" pitchFamily="34" charset="0"/>
              </a:rPr>
              <a:t>4.          </a:t>
            </a:r>
          </a:p>
        </p:txBody>
      </p:sp>
      <p:sp>
        <p:nvSpPr>
          <p:cNvPr id="573451" name="WordArt 11"/>
          <p:cNvSpPr>
            <a:spLocks noChangeArrowheads="1" noChangeShapeType="1" noTextEdit="1"/>
          </p:cNvSpPr>
          <p:nvPr/>
        </p:nvSpPr>
        <p:spPr bwMode="auto">
          <a:xfrm>
            <a:off x="5803493" y="3320654"/>
            <a:ext cx="1873625" cy="406003"/>
          </a:xfrm>
          <a:prstGeom prst="rect">
            <a:avLst/>
          </a:prstGeom>
        </p:spPr>
        <p:txBody>
          <a:bodyPr wrap="none" lIns="68397" tIns="34199" rIns="68397" bIns="341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/>
              </a:rPr>
              <a:t>Sunday</a:t>
            </a:r>
            <a:endParaRPr lang="zh-CN" alt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alibri" panose="020F0502020204030204"/>
            </a:endParaRPr>
          </a:p>
        </p:txBody>
      </p:sp>
      <p:sp>
        <p:nvSpPr>
          <p:cNvPr id="573452" name="WordArt 12"/>
          <p:cNvSpPr>
            <a:spLocks noChangeArrowheads="1" noChangeShapeType="1" noTextEdit="1"/>
          </p:cNvSpPr>
          <p:nvPr/>
        </p:nvSpPr>
        <p:spPr bwMode="auto">
          <a:xfrm>
            <a:off x="2026599" y="1835944"/>
            <a:ext cx="2051500" cy="432197"/>
          </a:xfrm>
          <a:prstGeom prst="rect">
            <a:avLst/>
          </a:prstGeom>
        </p:spPr>
        <p:txBody>
          <a:bodyPr wrap="none" lIns="68397" tIns="34199" rIns="68397" bIns="341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/>
              </a:rPr>
              <a:t>Monday</a:t>
            </a:r>
            <a:endParaRPr lang="zh-CN" alt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alibri" panose="020F0502020204030204"/>
            </a:endParaRPr>
          </a:p>
        </p:txBody>
      </p:sp>
      <p:sp>
        <p:nvSpPr>
          <p:cNvPr id="573453" name="WordArt 13"/>
          <p:cNvSpPr>
            <a:spLocks noChangeArrowheads="1" noChangeShapeType="1" noTextEdit="1"/>
          </p:cNvSpPr>
          <p:nvPr/>
        </p:nvSpPr>
        <p:spPr bwMode="auto">
          <a:xfrm>
            <a:off x="1991024" y="2537222"/>
            <a:ext cx="2051500" cy="432197"/>
          </a:xfrm>
          <a:prstGeom prst="rect">
            <a:avLst/>
          </a:prstGeom>
        </p:spPr>
        <p:txBody>
          <a:bodyPr wrap="none" lIns="68397" tIns="34199" rIns="68397" bIns="341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/>
              </a:rPr>
              <a:t>Tuesday</a:t>
            </a:r>
            <a:endParaRPr lang="zh-CN" alt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alibri" panose="020F0502020204030204"/>
            </a:endParaRPr>
          </a:p>
        </p:txBody>
      </p:sp>
      <p:sp>
        <p:nvSpPr>
          <p:cNvPr id="573454" name="WordArt 14"/>
          <p:cNvSpPr>
            <a:spLocks noChangeArrowheads="1" noChangeShapeType="1" noTextEdit="1"/>
          </p:cNvSpPr>
          <p:nvPr/>
        </p:nvSpPr>
        <p:spPr bwMode="auto">
          <a:xfrm>
            <a:off x="1991023" y="3239691"/>
            <a:ext cx="2484331" cy="486965"/>
          </a:xfrm>
          <a:prstGeom prst="rect">
            <a:avLst/>
          </a:prstGeom>
        </p:spPr>
        <p:txBody>
          <a:bodyPr wrap="none" lIns="68397" tIns="34199" rIns="68397" bIns="341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/>
              </a:rPr>
              <a:t>Wednesday</a:t>
            </a:r>
            <a:endParaRPr lang="zh-CN" alt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alibri" panose="020F0502020204030204"/>
            </a:endParaRPr>
          </a:p>
        </p:txBody>
      </p:sp>
      <p:sp>
        <p:nvSpPr>
          <p:cNvPr id="573455" name="WordArt 15"/>
          <p:cNvSpPr>
            <a:spLocks noChangeArrowheads="1" noChangeShapeType="1" noTextEdit="1"/>
          </p:cNvSpPr>
          <p:nvPr/>
        </p:nvSpPr>
        <p:spPr bwMode="auto">
          <a:xfrm>
            <a:off x="1991023" y="3942160"/>
            <a:ext cx="2376420" cy="458390"/>
          </a:xfrm>
          <a:prstGeom prst="rect">
            <a:avLst/>
          </a:prstGeom>
        </p:spPr>
        <p:txBody>
          <a:bodyPr wrap="none" lIns="68397" tIns="34199" rIns="68397" bIns="341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/>
              </a:rPr>
              <a:t>Thursday</a:t>
            </a:r>
            <a:endParaRPr lang="zh-CN" alt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alibri" panose="020F0502020204030204"/>
            </a:endParaRPr>
          </a:p>
        </p:txBody>
      </p:sp>
      <p:sp>
        <p:nvSpPr>
          <p:cNvPr id="573456" name="WordArt 16"/>
          <p:cNvSpPr>
            <a:spLocks noChangeArrowheads="1" noChangeShapeType="1" noTextEdit="1"/>
          </p:cNvSpPr>
          <p:nvPr/>
        </p:nvSpPr>
        <p:spPr bwMode="auto">
          <a:xfrm>
            <a:off x="5879387" y="1943101"/>
            <a:ext cx="1909200" cy="432197"/>
          </a:xfrm>
          <a:prstGeom prst="rect">
            <a:avLst/>
          </a:prstGeom>
        </p:spPr>
        <p:txBody>
          <a:bodyPr wrap="none" lIns="68397" tIns="34199" rIns="68397" bIns="341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/>
              </a:rPr>
              <a:t>Friday</a:t>
            </a:r>
            <a:endParaRPr lang="zh-CN" alt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alibri" panose="020F0502020204030204"/>
            </a:endParaRPr>
          </a:p>
        </p:txBody>
      </p:sp>
      <p:sp>
        <p:nvSpPr>
          <p:cNvPr id="573457" name="WordArt 17"/>
          <p:cNvSpPr>
            <a:spLocks noChangeArrowheads="1" noChangeShapeType="1" noTextEdit="1"/>
          </p:cNvSpPr>
          <p:nvPr/>
        </p:nvSpPr>
        <p:spPr bwMode="auto">
          <a:xfrm>
            <a:off x="5807051" y="2645569"/>
            <a:ext cx="2123836" cy="432197"/>
          </a:xfrm>
          <a:prstGeom prst="rect">
            <a:avLst/>
          </a:prstGeom>
        </p:spPr>
        <p:txBody>
          <a:bodyPr wrap="none" lIns="68397" tIns="34199" rIns="68397" bIns="341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alibri" panose="020F0502020204030204"/>
              </a:rPr>
              <a:t>Saturday</a:t>
            </a:r>
            <a:endParaRPr lang="zh-CN" alt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alibri" panose="020F0502020204030204"/>
            </a:endParaRPr>
          </a:p>
        </p:txBody>
      </p:sp>
      <p:sp>
        <p:nvSpPr>
          <p:cNvPr id="573458" name="Text Box 18"/>
          <p:cNvSpPr txBox="1">
            <a:spLocks noChangeArrowheads="1"/>
          </p:cNvSpPr>
          <p:nvPr/>
        </p:nvSpPr>
        <p:spPr bwMode="auto">
          <a:xfrm>
            <a:off x="5087247" y="1862138"/>
            <a:ext cx="827715" cy="189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97" tIns="34199" rIns="68397" bIns="3419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000">
                <a:latin typeface="Calibri" panose="020F0502020204030204" pitchFamily="34" charset="0"/>
              </a:rPr>
              <a:t>5. </a:t>
            </a:r>
          </a:p>
          <a:p>
            <a:pPr>
              <a:spcBef>
                <a:spcPct val="50000"/>
              </a:spcBef>
            </a:pPr>
            <a:r>
              <a:rPr lang="en-US" altLang="zh-CN" sz="3000">
                <a:latin typeface="Calibri" panose="020F0502020204030204" pitchFamily="34" charset="0"/>
              </a:rPr>
              <a:t>6.            </a:t>
            </a:r>
          </a:p>
          <a:p>
            <a:pPr>
              <a:spcBef>
                <a:spcPct val="50000"/>
              </a:spcBef>
            </a:pPr>
            <a:r>
              <a:rPr lang="en-US" altLang="zh-CN" sz="3000">
                <a:latin typeface="Calibri" panose="020F0502020204030204" pitchFamily="34" charset="0"/>
              </a:rPr>
              <a:t>7.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3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3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3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3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3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3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3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3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1" grpId="0" animBg="1"/>
      <p:bldP spid="573452" grpId="0" animBg="1"/>
      <p:bldP spid="573453" grpId="0" animBg="1"/>
      <p:bldP spid="573454" grpId="0" animBg="1"/>
      <p:bldP spid="573455" grpId="0" animBg="1"/>
      <p:bldP spid="573456" grpId="0" animBg="1"/>
      <p:bldP spid="5734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271219" y="1828801"/>
            <a:ext cx="7228278" cy="21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397" tIns="34199" rIns="68397" bIns="34199">
            <a:spAutoFit/>
          </a:bodyPr>
          <a:lstStyle/>
          <a:p>
            <a:r>
              <a:rPr lang="en-US" altLang="zh-CN" sz="3300" dirty="0">
                <a:latin typeface="Times New Roman" panose="02020603050405020304" pitchFamily="18" charset="0"/>
              </a:rPr>
              <a:t>1. To learn days of the week.</a:t>
            </a:r>
          </a:p>
          <a:p>
            <a:r>
              <a:rPr lang="en-US" altLang="zh-CN" sz="3300" dirty="0">
                <a:latin typeface="Times New Roman" panose="02020603050405020304" pitchFamily="18" charset="0"/>
              </a:rPr>
              <a:t>2. To learn: What day is it today?</a:t>
            </a:r>
          </a:p>
          <a:p>
            <a:r>
              <a:rPr lang="en-US" altLang="zh-CN" sz="3300" dirty="0"/>
              <a:t>                 </a:t>
            </a:r>
            <a:r>
              <a:rPr lang="en-US" altLang="zh-CN" sz="3300" dirty="0">
                <a:latin typeface="Times New Roman" panose="02020603050405020304" pitchFamily="18" charset="0"/>
              </a:rPr>
              <a:t>What day is it tomorrow?</a:t>
            </a:r>
          </a:p>
          <a:p>
            <a:r>
              <a:rPr lang="en-US" altLang="zh-CN" sz="3300" dirty="0">
                <a:latin typeface="Times New Roman" panose="02020603050405020304" pitchFamily="18" charset="0"/>
              </a:rPr>
              <a:t>3. To learn how to answer the questions.</a:t>
            </a:r>
          </a:p>
        </p:txBody>
      </p:sp>
      <p:sp>
        <p:nvSpPr>
          <p:cNvPr id="60419" name="AutoShape 3" descr="90%"/>
          <p:cNvSpPr>
            <a:spLocks noChangeArrowheads="1"/>
          </p:cNvSpPr>
          <p:nvPr/>
        </p:nvSpPr>
        <p:spPr bwMode="auto">
          <a:xfrm>
            <a:off x="2181943" y="857250"/>
            <a:ext cx="4724380" cy="514350"/>
          </a:xfrm>
          <a:prstGeom prst="roundRect">
            <a:avLst>
              <a:gd name="adj" fmla="val 16667"/>
            </a:avLst>
          </a:prstGeom>
          <a:pattFill prst="pct90">
            <a:fgClr>
              <a:srgbClr val="9900CC"/>
            </a:fgClr>
            <a:bgClr>
              <a:srgbClr val="FF33CC"/>
            </a:bgClr>
          </a:pattFill>
          <a:ln w="25400">
            <a:solidFill>
              <a:srgbClr val="80008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97" tIns="34199" rIns="68397" bIns="34199" anchor="ctr"/>
          <a:lstStyle/>
          <a:p>
            <a:pPr algn="ctr"/>
            <a:r>
              <a:rPr lang="en-US" altLang="zh-CN" sz="3000" dirty="0">
                <a:solidFill>
                  <a:srgbClr val="FFFF00"/>
                </a:solidFill>
              </a:rPr>
              <a:t>Teaching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400" name="Group 128"/>
          <p:cNvGraphicFramePr>
            <a:graphicFrameLocks noGrp="1"/>
          </p:cNvGraphicFramePr>
          <p:nvPr/>
        </p:nvGraphicFramePr>
        <p:xfrm>
          <a:off x="2181943" y="1102519"/>
          <a:ext cx="4590381" cy="3664792"/>
        </p:xfrm>
        <a:graphic>
          <a:graphicData uri="http://schemas.openxmlformats.org/drawingml/2006/table">
            <a:tbl>
              <a:tblPr/>
              <a:tblGrid>
                <a:gridCol w="1423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4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[u] </a:t>
                      </a:r>
                      <a:endParaRPr kumimoji="0" lang="en-US" altLang="zh-CN" sz="4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304" marR="68304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[u:]</a:t>
                      </a:r>
                    </a:p>
                  </a:txBody>
                  <a:tcPr marL="68304" marR="68304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zh-CN" altLang="zh-CN" sz="4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kumimoji="0" lang="en-US" altLang="zh-CN" sz="4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304" marR="68304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[ə]</a:t>
                      </a:r>
                    </a:p>
                  </a:txBody>
                  <a:tcPr marL="68304" marR="68304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[з:]</a:t>
                      </a:r>
                    </a:p>
                  </a:txBody>
                  <a:tcPr marL="68304" marR="68304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 h ]</a:t>
                      </a:r>
                    </a:p>
                  </a:txBody>
                  <a:tcPr marL="68304" marR="68304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[ɔ] </a:t>
                      </a:r>
                    </a:p>
                  </a:txBody>
                  <a:tcPr marL="68304" marR="68304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[ɔ:]</a:t>
                      </a:r>
                    </a:p>
                  </a:txBody>
                  <a:tcPr marL="68304" marR="68304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 l ]</a:t>
                      </a:r>
                    </a:p>
                  </a:txBody>
                  <a:tcPr marL="68304" marR="68304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[ʌ]</a:t>
                      </a:r>
                    </a:p>
                  </a:txBody>
                  <a:tcPr marL="68304" marR="68304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[ɑ:]</a:t>
                      </a:r>
                    </a:p>
                  </a:txBody>
                  <a:tcPr marL="68304" marR="68304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[w]</a:t>
                      </a:r>
                    </a:p>
                  </a:txBody>
                  <a:tcPr marL="68304" marR="68304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[æ]</a:t>
                      </a:r>
                    </a:p>
                  </a:txBody>
                  <a:tcPr marL="68304" marR="68304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[iə]</a:t>
                      </a:r>
                    </a:p>
                  </a:txBody>
                  <a:tcPr marL="68304" marR="68304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[ju:]</a:t>
                      </a:r>
                    </a:p>
                  </a:txBody>
                  <a:tcPr marL="68304" marR="68304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[ei]</a:t>
                      </a:r>
                    </a:p>
                  </a:txBody>
                  <a:tcPr marL="68304" marR="68304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[ai]</a:t>
                      </a:r>
                    </a:p>
                  </a:txBody>
                  <a:tcPr marL="68304" marR="68304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4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304" marR="68304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4401" name="WordArt 129"/>
          <p:cNvSpPr>
            <a:spLocks noChangeArrowheads="1" noChangeShapeType="1" noTextEdit="1"/>
          </p:cNvSpPr>
          <p:nvPr/>
        </p:nvSpPr>
        <p:spPr bwMode="auto">
          <a:xfrm>
            <a:off x="3377268" y="342900"/>
            <a:ext cx="2106049" cy="571500"/>
          </a:xfrm>
          <a:prstGeom prst="rect">
            <a:avLst/>
          </a:prstGeom>
        </p:spPr>
        <p:txBody>
          <a:bodyPr wrap="none" lIns="68397" tIns="34199" rIns="68397" bIns="341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7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Let's read</a:t>
            </a:r>
            <a:endParaRPr lang="zh-CN" altLang="en-US" sz="27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-252584" y="1"/>
            <a:ext cx="1657803" cy="52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>
            <a:spAutoFit/>
          </a:bodyPr>
          <a:lstStyle/>
          <a:p>
            <a:pPr fontAlgn="ctr">
              <a:spcBef>
                <a:spcPct val="50000"/>
              </a:spcBef>
            </a:pPr>
            <a:endParaRPr kumimoji="1" lang="zh-CN" altLang="zh-CN" sz="300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189396" y="1356122"/>
            <a:ext cx="6830429" cy="100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>
            <a:spAutoFit/>
          </a:bodyPr>
          <a:lstStyle/>
          <a:p>
            <a:pPr fontAlgn="ctr">
              <a:lnSpc>
                <a:spcPct val="60000"/>
              </a:lnSpc>
              <a:spcBef>
                <a:spcPct val="50000"/>
              </a:spcBef>
            </a:pPr>
            <a:r>
              <a:rPr lang="en-US" altLang="zh-CN" sz="3600">
                <a:solidFill>
                  <a:srgbClr val="9900CC"/>
                </a:solidFill>
                <a:latin typeface="Times New Roman" panose="02020603050405020304" pitchFamily="18" charset="0"/>
              </a:rPr>
              <a:t>shy  sure  short  shoe  should  shout</a:t>
            </a:r>
          </a:p>
          <a:p>
            <a:pPr fontAlgn="ctr">
              <a:lnSpc>
                <a:spcPct val="60000"/>
              </a:lnSpc>
              <a:spcBef>
                <a:spcPct val="50000"/>
              </a:spcBef>
            </a:pPr>
            <a:r>
              <a:rPr lang="en-US" altLang="zh-CN" sz="3600">
                <a:solidFill>
                  <a:srgbClr val="9900CC"/>
                </a:solidFill>
                <a:latin typeface="Times New Roman" panose="02020603050405020304" pitchFamily="18" charset="0"/>
              </a:rPr>
              <a:t>usually, decision, pleasure, treasure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018636" y="2874169"/>
            <a:ext cx="7083012" cy="152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>
            <a:spAutoFit/>
          </a:bodyPr>
          <a:lstStyle/>
          <a:p>
            <a:pPr fontAlgn="ctr">
              <a:lnSpc>
                <a:spcPct val="55000"/>
              </a:lnSpc>
              <a:spcBef>
                <a:spcPct val="50000"/>
              </a:spcBef>
            </a:pPr>
            <a:r>
              <a:rPr lang="en-US" altLang="zh-CN" sz="3600">
                <a:solidFill>
                  <a:srgbClr val="9900CC"/>
                </a:solidFill>
                <a:latin typeface="Times New Roman" panose="02020603050405020304" pitchFamily="18" charset="0"/>
              </a:rPr>
              <a:t>1. She sells seashell on the seashore.</a:t>
            </a:r>
          </a:p>
          <a:p>
            <a:pPr fontAlgn="ctr">
              <a:lnSpc>
                <a:spcPct val="55000"/>
              </a:lnSpc>
              <a:spcBef>
                <a:spcPct val="50000"/>
              </a:spcBef>
            </a:pPr>
            <a:r>
              <a:rPr lang="en-US" altLang="zh-CN" sz="3600">
                <a:solidFill>
                  <a:srgbClr val="9900CC"/>
                </a:solidFill>
                <a:latin typeface="Times New Roman" panose="02020603050405020304" pitchFamily="18" charset="0"/>
              </a:rPr>
              <a:t>2. He usually measures the television </a:t>
            </a:r>
          </a:p>
          <a:p>
            <a:pPr fontAlgn="ctr">
              <a:lnSpc>
                <a:spcPct val="55000"/>
              </a:lnSpc>
              <a:spcBef>
                <a:spcPct val="50000"/>
              </a:spcBef>
            </a:pPr>
            <a:r>
              <a:rPr lang="en-US" altLang="zh-CN" sz="3600">
                <a:solidFill>
                  <a:srgbClr val="9900CC"/>
                </a:solidFill>
                <a:latin typeface="Times New Roman" panose="02020603050405020304" pitchFamily="18" charset="0"/>
              </a:rPr>
              <a:t>    in the garage.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3434188" y="159544"/>
            <a:ext cx="2228446" cy="76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97" tIns="34199" rIns="68397" bIns="34199">
            <a:spAutoFit/>
          </a:bodyPr>
          <a:lstStyle/>
          <a:p>
            <a:r>
              <a:rPr kumimoji="1" lang="en-US" altLang="zh-CN" sz="4500" b="1">
                <a:solidFill>
                  <a:srgbClr val="FF3300"/>
                </a:solidFill>
                <a:latin typeface="Times New Roman" panose="02020603050405020304" pitchFamily="18" charset="0"/>
              </a:rPr>
              <a:t> /ʃ/     /ʒ/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0" y="789385"/>
            <a:ext cx="8153825" cy="5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97" tIns="34199" rIns="68397" bIns="3419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1" lang="zh-CN" altLang="zh-CN" sz="3000">
              <a:latin typeface="Times New Roman" panose="02020603050405020304" pitchFamily="18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-252584" y="1"/>
            <a:ext cx="1657803" cy="52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>
            <a:spAutoFit/>
          </a:bodyPr>
          <a:lstStyle/>
          <a:p>
            <a:pPr fontAlgn="ctr">
              <a:spcBef>
                <a:spcPct val="50000"/>
              </a:spcBef>
            </a:pPr>
            <a:endParaRPr kumimoji="1" lang="zh-CN" altLang="zh-CN" sz="300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226157" y="1337073"/>
            <a:ext cx="6761650" cy="94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>
            <a:spAutoFit/>
          </a:bodyPr>
          <a:lstStyle/>
          <a:p>
            <a:pPr fontAlgn="ctr">
              <a:lnSpc>
                <a:spcPct val="55000"/>
              </a:lnSpc>
              <a:spcBef>
                <a:spcPct val="50000"/>
              </a:spcBef>
            </a:pPr>
            <a:r>
              <a:rPr lang="en-US" altLang="zh-CN" sz="3600">
                <a:solidFill>
                  <a:srgbClr val="9900CC"/>
                </a:solidFill>
                <a:latin typeface="Times New Roman" panose="02020603050405020304" pitchFamily="18" charset="0"/>
              </a:rPr>
              <a:t>house  hill   hot   hat   half    home</a:t>
            </a:r>
          </a:p>
          <a:p>
            <a:pPr fontAlgn="ctr">
              <a:lnSpc>
                <a:spcPct val="55000"/>
              </a:lnSpc>
              <a:spcBef>
                <a:spcPct val="50000"/>
              </a:spcBef>
            </a:pPr>
            <a:r>
              <a:rPr lang="en-US" altLang="zh-CN" sz="3600">
                <a:solidFill>
                  <a:srgbClr val="9900CC"/>
                </a:solidFill>
                <a:latin typeface="Times New Roman" panose="02020603050405020304" pitchFamily="18" charset="0"/>
              </a:rPr>
              <a:t>room  rice  rock  right   worry  sorry   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176352" y="2582466"/>
            <a:ext cx="6754535" cy="210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ctr">
              <a:lnSpc>
                <a:spcPct val="55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zh-CN" sz="3600" dirty="0">
                <a:solidFill>
                  <a:srgbClr val="9900CC"/>
                </a:solidFill>
                <a:latin typeface="Times New Roman" panose="02020603050405020304" pitchFamily="18" charset="0"/>
              </a:rPr>
              <a:t> She hated her husband bought  </a:t>
            </a:r>
          </a:p>
          <a:p>
            <a:pPr fontAlgn="ctr">
              <a:lnSpc>
                <a:spcPct val="55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9900CC"/>
                </a:solidFill>
                <a:latin typeface="Times New Roman" panose="02020603050405020304" pitchFamily="18" charset="0"/>
              </a:rPr>
              <a:t>    her high heels.</a:t>
            </a:r>
          </a:p>
          <a:p>
            <a:pPr fontAlgn="ctr">
              <a:lnSpc>
                <a:spcPct val="55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9900CC"/>
                </a:solidFill>
                <a:latin typeface="Times New Roman" panose="02020603050405020304" pitchFamily="18" charset="0"/>
              </a:rPr>
              <a:t>2. A rat </a:t>
            </a:r>
            <a:r>
              <a:rPr lang="en-US" altLang="zh-CN" sz="3600" dirty="0" err="1">
                <a:solidFill>
                  <a:srgbClr val="9900CC"/>
                </a:solidFill>
                <a:latin typeface="Times New Roman" panose="02020603050405020304" pitchFamily="18" charset="0"/>
              </a:rPr>
              <a:t>rusked</a:t>
            </a:r>
            <a:r>
              <a:rPr lang="en-US" altLang="zh-CN" sz="3600" dirty="0">
                <a:solidFill>
                  <a:srgbClr val="9900CC"/>
                </a:solidFill>
                <a:latin typeface="Times New Roman" panose="02020603050405020304" pitchFamily="18" charset="0"/>
              </a:rPr>
              <a:t> rushing the room to</a:t>
            </a:r>
          </a:p>
          <a:p>
            <a:pPr fontAlgn="ctr">
              <a:lnSpc>
                <a:spcPct val="55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9900CC"/>
                </a:solidFill>
                <a:latin typeface="Times New Roman" panose="02020603050405020304" pitchFamily="18" charset="0"/>
              </a:rPr>
              <a:t>    carry the rice.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79062" y="1"/>
            <a:ext cx="2915976" cy="52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>
            <a:spAutoFit/>
          </a:bodyPr>
          <a:lstStyle/>
          <a:p>
            <a:pPr fontAlgn="ctr">
              <a:spcBef>
                <a:spcPct val="50000"/>
              </a:spcBef>
            </a:pPr>
            <a:r>
              <a:rPr kumimoji="1" lang="en-US" altLang="zh-CN" sz="3000"/>
              <a:t> 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289516" y="251223"/>
            <a:ext cx="2592243" cy="89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>
            <a:spAutoFit/>
          </a:bodyPr>
          <a:lstStyle/>
          <a:p>
            <a:r>
              <a:rPr kumimoji="1" lang="en-US" altLang="zh-CN" sz="54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5400" b="1">
                <a:solidFill>
                  <a:srgbClr val="FF3300"/>
                </a:solidFill>
                <a:latin typeface="Times New Roman" panose="02020603050405020304" pitchFamily="18" charset="0"/>
              </a:rPr>
              <a:t>/ h/</a:t>
            </a:r>
            <a:r>
              <a:rPr kumimoji="1" lang="en-US" altLang="zh-CN" sz="54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5400" b="1">
                <a:solidFill>
                  <a:srgbClr val="FF3300"/>
                </a:solidFill>
                <a:latin typeface="Times New Roman" panose="02020603050405020304" pitchFamily="18" charset="0"/>
              </a:rPr>
              <a:t>/ r/</a:t>
            </a:r>
            <a:r>
              <a:rPr kumimoji="1" lang="en-US" altLang="zh-CN" sz="54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9" name="Text Box 9"/>
          <p:cNvSpPr txBox="1">
            <a:spLocks noChangeArrowheads="1"/>
          </p:cNvSpPr>
          <p:nvPr/>
        </p:nvSpPr>
        <p:spPr bwMode="auto">
          <a:xfrm>
            <a:off x="1479926" y="1158478"/>
            <a:ext cx="6450961" cy="352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97" tIns="34199" rIns="68397" bIns="3419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3600" dirty="0">
                <a:latin typeface="Calibri" panose="020F0502020204030204" pitchFamily="34" charset="0"/>
              </a:rPr>
              <a:t>1. What _____ is it today?               </a:t>
            </a:r>
          </a:p>
          <a:p>
            <a:pPr>
              <a:lnSpc>
                <a:spcPct val="90000"/>
              </a:lnSpc>
            </a:pPr>
            <a:r>
              <a:rPr lang="en-US" altLang="zh-CN" sz="3600" dirty="0">
                <a:latin typeface="Calibri" panose="020F0502020204030204" pitchFamily="34" charset="0"/>
              </a:rPr>
              <a:t>2. Today is Tuesday. Tomorrow is    </a:t>
            </a:r>
          </a:p>
          <a:p>
            <a:pPr>
              <a:lnSpc>
                <a:spcPct val="90000"/>
              </a:lnSpc>
            </a:pPr>
            <a:r>
              <a:rPr lang="en-US" altLang="zh-CN" sz="3600" dirty="0">
                <a:latin typeface="Calibri" panose="020F0502020204030204" pitchFamily="34" charset="0"/>
              </a:rPr>
              <a:t>     __________. </a:t>
            </a:r>
          </a:p>
          <a:p>
            <a:pPr>
              <a:lnSpc>
                <a:spcPct val="90000"/>
              </a:lnSpc>
            </a:pPr>
            <a:r>
              <a:rPr lang="en-US" altLang="zh-CN" sz="3600" dirty="0">
                <a:latin typeface="Calibri" panose="020F0502020204030204" pitchFamily="34" charset="0"/>
              </a:rPr>
              <a:t>3. Thursday, Friday, ________.</a:t>
            </a:r>
          </a:p>
          <a:p>
            <a:pPr>
              <a:lnSpc>
                <a:spcPct val="90000"/>
              </a:lnSpc>
            </a:pPr>
            <a:r>
              <a:rPr lang="en-US" altLang="zh-CN" sz="3600" dirty="0">
                <a:latin typeface="Calibri" panose="020F0502020204030204" pitchFamily="34" charset="0"/>
              </a:rPr>
              <a:t>4. _______, Monday, Tuesday.</a:t>
            </a:r>
          </a:p>
          <a:p>
            <a:pPr>
              <a:lnSpc>
                <a:spcPct val="90000"/>
              </a:lnSpc>
            </a:pPr>
            <a:r>
              <a:rPr lang="en-US" altLang="zh-CN" sz="3600" dirty="0">
                <a:latin typeface="Calibri" panose="020F0502020204030204" pitchFamily="34" charset="0"/>
              </a:rPr>
              <a:t>5. It’s Wednesday today. </a:t>
            </a:r>
          </a:p>
          <a:p>
            <a:pPr>
              <a:lnSpc>
                <a:spcPct val="90000"/>
              </a:lnSpc>
            </a:pPr>
            <a:r>
              <a:rPr lang="en-US" altLang="zh-CN" sz="3600" dirty="0">
                <a:latin typeface="Calibri" panose="020F0502020204030204" pitchFamily="34" charset="0"/>
              </a:rPr>
              <a:t>    Tomorrow is ________.</a:t>
            </a:r>
          </a:p>
        </p:txBody>
      </p:sp>
      <p:sp>
        <p:nvSpPr>
          <p:cNvPr id="506890" name="Rectangle 10"/>
          <p:cNvSpPr>
            <a:spLocks noChangeArrowheads="1"/>
          </p:cNvSpPr>
          <p:nvPr/>
        </p:nvSpPr>
        <p:spPr bwMode="auto">
          <a:xfrm>
            <a:off x="1953077" y="2040732"/>
            <a:ext cx="2317128" cy="61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397" tIns="34199" rIns="68397" bIns="34199" anchor="ctr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Wednesday</a:t>
            </a:r>
          </a:p>
        </p:txBody>
      </p:sp>
      <p:sp>
        <p:nvSpPr>
          <p:cNvPr id="506891" name="Rectangle 11"/>
          <p:cNvSpPr>
            <a:spLocks noChangeArrowheads="1"/>
          </p:cNvSpPr>
          <p:nvPr/>
        </p:nvSpPr>
        <p:spPr bwMode="auto">
          <a:xfrm>
            <a:off x="3091481" y="1126332"/>
            <a:ext cx="801627" cy="61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397" tIns="34199" rIns="68397" bIns="34199" anchor="ctr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day</a:t>
            </a:r>
          </a:p>
        </p:txBody>
      </p:sp>
      <p:sp>
        <p:nvSpPr>
          <p:cNvPr id="506892" name="Rectangle 12"/>
          <p:cNvSpPr>
            <a:spLocks noChangeArrowheads="1"/>
          </p:cNvSpPr>
          <p:nvPr/>
        </p:nvSpPr>
        <p:spPr bwMode="auto">
          <a:xfrm>
            <a:off x="5239034" y="2622947"/>
            <a:ext cx="1779944" cy="61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397" tIns="34199" rIns="68397" bIns="34199" anchor="ctr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Saturday</a:t>
            </a:r>
          </a:p>
        </p:txBody>
      </p:sp>
      <p:sp>
        <p:nvSpPr>
          <p:cNvPr id="506893" name="Rectangle 13"/>
          <p:cNvSpPr>
            <a:spLocks noChangeArrowheads="1"/>
          </p:cNvSpPr>
          <p:nvPr/>
        </p:nvSpPr>
        <p:spPr bwMode="auto">
          <a:xfrm>
            <a:off x="1953076" y="3069431"/>
            <a:ext cx="1489413" cy="61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397" tIns="34199" rIns="68397" bIns="34199" anchor="ctr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Sunday</a:t>
            </a:r>
          </a:p>
        </p:txBody>
      </p:sp>
      <p:sp>
        <p:nvSpPr>
          <p:cNvPr id="506894" name="Rectangle 14"/>
          <p:cNvSpPr>
            <a:spLocks noChangeArrowheads="1"/>
          </p:cNvSpPr>
          <p:nvPr/>
        </p:nvSpPr>
        <p:spPr bwMode="auto">
          <a:xfrm>
            <a:off x="4336612" y="4051697"/>
            <a:ext cx="1942403" cy="61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397" tIns="34199" rIns="68397" bIns="34199" anchor="ctr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alibri" panose="020F0502020204030204" pitchFamily="34" charset="0"/>
              </a:rPr>
              <a:t>Thursday </a:t>
            </a:r>
          </a:p>
        </p:txBody>
      </p:sp>
      <p:sp>
        <p:nvSpPr>
          <p:cNvPr id="506895" name="WordArt 15"/>
          <p:cNvSpPr>
            <a:spLocks noChangeArrowheads="1" noChangeShapeType="1" noTextEdit="1"/>
          </p:cNvSpPr>
          <p:nvPr/>
        </p:nvSpPr>
        <p:spPr bwMode="auto">
          <a:xfrm>
            <a:off x="3604949" y="400050"/>
            <a:ext cx="2333730" cy="514350"/>
          </a:xfrm>
          <a:prstGeom prst="rect">
            <a:avLst/>
          </a:prstGeom>
        </p:spPr>
        <p:txBody>
          <a:bodyPr wrap="none" lIns="68397" tIns="34199" rIns="68397" bIns="341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700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Write.</a:t>
            </a:r>
            <a:endParaRPr lang="zh-CN" altLang="en-US" sz="2700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506896" name="Text Box 16"/>
          <p:cNvSpPr txBox="1">
            <a:spLocks noChangeArrowheads="1"/>
          </p:cNvSpPr>
          <p:nvPr/>
        </p:nvSpPr>
        <p:spPr bwMode="auto">
          <a:xfrm>
            <a:off x="863291" y="4597003"/>
            <a:ext cx="522124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97" tIns="34199" rIns="68397" bIns="3419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700">
                <a:solidFill>
                  <a:schemeClr val="bg1"/>
                </a:solidFill>
                <a:latin typeface="Calibri" panose="020F0502020204030204" pitchFamily="34" charset="0"/>
              </a:rPr>
              <a:t>Now listen and check.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6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6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6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6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6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6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6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6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6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6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90" grpId="0"/>
      <p:bldP spid="506891" grpId="0"/>
      <p:bldP spid="506892" grpId="0"/>
      <p:bldP spid="506893" grpId="0"/>
      <p:bldP spid="50689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77268" y="228600"/>
            <a:ext cx="2789092" cy="675085"/>
          </a:xfrm>
        </p:spPr>
        <p:txBody>
          <a:bodyPr/>
          <a:lstStyle/>
          <a:p>
            <a:r>
              <a:rPr lang="zh-CN" altLang="en-US" sz="5400" b="1" dirty="0">
                <a:solidFill>
                  <a:srgbClr val="003399"/>
                </a:solidFill>
                <a:ea typeface="楷体" panose="02010609060101010101" pitchFamily="49" charset="-122"/>
              </a:rPr>
              <a:t>要点：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0458" y="1428750"/>
            <a:ext cx="6716588" cy="3173016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dirty="0">
                <a:latin typeface="Times New Roman" panose="02020603050405020304" pitchFamily="18" charset="0"/>
              </a:rPr>
              <a:t>1  </a:t>
            </a:r>
            <a:r>
              <a:rPr lang="zh-CN" altLang="en-US" dirty="0">
                <a:latin typeface="Times New Roman" panose="02020603050405020304" pitchFamily="18" charset="0"/>
              </a:rPr>
              <a:t>询问今天星期几：</a:t>
            </a:r>
          </a:p>
          <a:p>
            <a:pPr>
              <a:buFontTx/>
              <a:buNone/>
            </a:pPr>
            <a:r>
              <a:rPr lang="zh-CN" altLang="en-US" dirty="0">
                <a:latin typeface="Times New Roman" panose="02020603050405020304" pitchFamily="18" charset="0"/>
              </a:rPr>
              <a:t>     </a:t>
            </a:r>
            <a:r>
              <a:rPr lang="en-US" altLang="zh-CN" dirty="0">
                <a:solidFill>
                  <a:srgbClr val="CC3300"/>
                </a:solidFill>
                <a:latin typeface="Times New Roman" panose="02020603050405020304" pitchFamily="18" charset="0"/>
              </a:rPr>
              <a:t>--What day is it today ?</a:t>
            </a:r>
          </a:p>
          <a:p>
            <a:pPr>
              <a:buFontTx/>
              <a:buNone/>
            </a:pPr>
            <a:r>
              <a:rPr lang="en-US" altLang="zh-CN" dirty="0">
                <a:solidFill>
                  <a:srgbClr val="CC3300"/>
                </a:solidFill>
                <a:latin typeface="Times New Roman" panose="02020603050405020304" pitchFamily="18" charset="0"/>
              </a:rPr>
              <a:t>     --It’s… </a:t>
            </a:r>
          </a:p>
          <a:p>
            <a:pPr>
              <a:buFontTx/>
              <a:buNone/>
            </a:pPr>
            <a:r>
              <a:rPr lang="en-US" altLang="zh-CN" dirty="0">
                <a:latin typeface="Times New Roman" panose="02020603050405020304" pitchFamily="18" charset="0"/>
              </a:rPr>
              <a:t>2  </a:t>
            </a:r>
            <a:r>
              <a:rPr lang="zh-CN" altLang="en-US" dirty="0">
                <a:latin typeface="Times New Roman" panose="02020603050405020304" pitchFamily="18" charset="0"/>
              </a:rPr>
              <a:t>询问明天星期几：</a:t>
            </a:r>
          </a:p>
          <a:p>
            <a:pPr>
              <a:buFontTx/>
              <a:buNone/>
            </a:pPr>
            <a:r>
              <a:rPr lang="zh-CN" altLang="en-US" dirty="0">
                <a:latin typeface="Times New Roman" panose="02020603050405020304" pitchFamily="18" charset="0"/>
              </a:rPr>
              <a:t>     </a:t>
            </a:r>
            <a:r>
              <a:rPr lang="en-US" altLang="zh-CN" dirty="0">
                <a:solidFill>
                  <a:srgbClr val="CC3300"/>
                </a:solidFill>
                <a:latin typeface="Times New Roman" panose="02020603050405020304" pitchFamily="18" charset="0"/>
              </a:rPr>
              <a:t>--What day is it tomorrow?</a:t>
            </a:r>
          </a:p>
          <a:p>
            <a:pPr>
              <a:buFontTx/>
              <a:buNone/>
            </a:pPr>
            <a:r>
              <a:rPr lang="en-US" altLang="zh-CN" dirty="0">
                <a:solidFill>
                  <a:srgbClr val="CC3300"/>
                </a:solidFill>
                <a:latin typeface="Times New Roman" panose="02020603050405020304" pitchFamily="18" charset="0"/>
              </a:rPr>
              <a:t>     --It’s…</a:t>
            </a:r>
          </a:p>
          <a:p>
            <a:pPr>
              <a:buFontTx/>
              <a:buNone/>
            </a:pPr>
            <a:r>
              <a:rPr lang="en-US" altLang="zh-CN" dirty="0">
                <a:latin typeface="Times New Roman" panose="02020603050405020304" pitchFamily="18" charset="0"/>
              </a:rPr>
              <a:t>3   </a:t>
            </a:r>
            <a:r>
              <a:rPr lang="zh-CN" altLang="en-US" dirty="0">
                <a:latin typeface="Times New Roman" panose="02020603050405020304" pitchFamily="18" charset="0"/>
              </a:rPr>
              <a:t>周一到周日单词首字母要大写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753264" y="2283619"/>
            <a:ext cx="410640" cy="16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10199"/>
                  </a:outerShdw>
                </a:effectLst>
              </a14:hiddenEffects>
            </a:ext>
          </a:extLst>
        </p:spPr>
        <p:txBody>
          <a:bodyPr wrap="none" lIns="68397" tIns="34199" rIns="68397" bIns="34199">
            <a:spAutoFit/>
          </a:bodyPr>
          <a:lstStyle/>
          <a:p>
            <a:pPr algn="just"/>
            <a:r>
              <a:rPr lang="zh-CN" altLang="en-US" sz="600">
                <a:solidFill>
                  <a:srgbClr val="FFFFFF"/>
                </a:solidFill>
              </a:rPr>
              <a:t>学</a:t>
            </a:r>
            <a:r>
              <a:rPr lang="en-US" altLang="zh-CN" sz="600">
                <a:solidFill>
                  <a:srgbClr val="FFFFFF"/>
                </a:solidFill>
              </a:rPr>
              <a:t>.</a:t>
            </a:r>
            <a:r>
              <a:rPr lang="zh-CN" altLang="en-US" sz="600">
                <a:solidFill>
                  <a:srgbClr val="FFFFFF"/>
                </a:solidFill>
              </a:rPr>
              <a:t>科</a:t>
            </a:r>
            <a:r>
              <a:rPr lang="en-US" altLang="zh-CN" sz="600">
                <a:solidFill>
                  <a:srgbClr val="FFFFFF"/>
                </a:solidFill>
              </a:rPr>
              <a:t>.</a:t>
            </a:r>
            <a:r>
              <a:rPr lang="zh-CN" altLang="en-US" sz="600">
                <a:solidFill>
                  <a:srgbClr val="FFFFFF"/>
                </a:solidFill>
              </a:rPr>
              <a:t>网</a:t>
            </a:r>
            <a:endParaRPr lang="zh-CN" altLang="en-US">
              <a:latin typeface="Tahoma" panose="020B0604030504040204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929697" y="304800"/>
            <a:ext cx="7627312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3300" dirty="0">
                <a:latin typeface="Times New Roman" panose="02020603050405020304" pitchFamily="18" charset="0"/>
              </a:rPr>
              <a:t>1. --What _____ is it today? --It’s Monday.    </a:t>
            </a:r>
          </a:p>
          <a:p>
            <a:pPr>
              <a:lnSpc>
                <a:spcPct val="80000"/>
              </a:lnSpc>
            </a:pPr>
            <a:r>
              <a:rPr lang="en-US" altLang="zh-CN" sz="3300" dirty="0">
                <a:latin typeface="Times New Roman" panose="02020603050405020304" pitchFamily="18" charset="0"/>
              </a:rPr>
              <a:t>    </a:t>
            </a:r>
            <a:r>
              <a:rPr lang="en-US" altLang="zh-CN" sz="3300" dirty="0">
                <a:solidFill>
                  <a:srgbClr val="0000CC"/>
                </a:solidFill>
                <a:latin typeface="Times New Roman" panose="02020603050405020304" pitchFamily="18" charset="0"/>
              </a:rPr>
              <a:t>A. day          B. date     C. age </a:t>
            </a:r>
          </a:p>
          <a:p>
            <a:pPr>
              <a:lnSpc>
                <a:spcPct val="80000"/>
              </a:lnSpc>
            </a:pPr>
            <a:r>
              <a:rPr lang="en-US" altLang="zh-CN" sz="3300" dirty="0">
                <a:latin typeface="Times New Roman" panose="02020603050405020304" pitchFamily="18" charset="0"/>
              </a:rPr>
              <a:t>2. Write it ____ your book. </a:t>
            </a:r>
          </a:p>
          <a:p>
            <a:pPr>
              <a:lnSpc>
                <a:spcPct val="80000"/>
              </a:lnSpc>
            </a:pPr>
            <a:r>
              <a:rPr lang="en-US" altLang="zh-CN" sz="3300" dirty="0">
                <a:latin typeface="Times New Roman" panose="02020603050405020304" pitchFamily="18" charset="0"/>
              </a:rPr>
              <a:t>    </a:t>
            </a:r>
            <a:r>
              <a:rPr lang="en-US" altLang="zh-CN" sz="3300" dirty="0">
                <a:solidFill>
                  <a:srgbClr val="0000CC"/>
                </a:solidFill>
                <a:latin typeface="Times New Roman" panose="02020603050405020304" pitchFamily="18" charset="0"/>
              </a:rPr>
              <a:t>A. on            B. in         C. of </a:t>
            </a:r>
          </a:p>
          <a:p>
            <a:pPr>
              <a:lnSpc>
                <a:spcPct val="80000"/>
              </a:lnSpc>
            </a:pPr>
            <a:r>
              <a:rPr lang="en-US" altLang="zh-CN" sz="3300" dirty="0">
                <a:latin typeface="Times New Roman" panose="02020603050405020304" pitchFamily="18" charset="0"/>
              </a:rPr>
              <a:t>3. Today is Thursday, tomorrow is _____.    </a:t>
            </a:r>
          </a:p>
          <a:p>
            <a:pPr>
              <a:lnSpc>
                <a:spcPct val="80000"/>
              </a:lnSpc>
            </a:pPr>
            <a:r>
              <a:rPr lang="en-US" altLang="zh-CN" sz="3300" dirty="0">
                <a:latin typeface="Times New Roman" panose="02020603050405020304" pitchFamily="18" charset="0"/>
              </a:rPr>
              <a:t>    </a:t>
            </a:r>
            <a:r>
              <a:rPr lang="en-US" altLang="zh-CN" sz="3300" dirty="0">
                <a:solidFill>
                  <a:srgbClr val="0000CC"/>
                </a:solidFill>
                <a:latin typeface="Times New Roman" panose="02020603050405020304" pitchFamily="18" charset="0"/>
              </a:rPr>
              <a:t>A. Wednesday   B. Monday    C. Friday</a:t>
            </a:r>
            <a:r>
              <a:rPr lang="en-US" altLang="zh-CN" sz="3300" dirty="0">
                <a:latin typeface="Times New Roman" panose="02020603050405020304" pitchFamily="18" charset="0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en-US" altLang="zh-CN" sz="3300" dirty="0">
                <a:latin typeface="Times New Roman" panose="02020603050405020304" pitchFamily="18" charset="0"/>
              </a:rPr>
              <a:t>4. It’s _____ today. Tomorrow is Monday.    </a:t>
            </a:r>
          </a:p>
          <a:p>
            <a:pPr>
              <a:lnSpc>
                <a:spcPct val="80000"/>
              </a:lnSpc>
            </a:pPr>
            <a:r>
              <a:rPr lang="en-US" altLang="zh-CN" sz="3300" dirty="0">
                <a:latin typeface="Times New Roman" panose="02020603050405020304" pitchFamily="18" charset="0"/>
              </a:rPr>
              <a:t>    </a:t>
            </a:r>
            <a:r>
              <a:rPr lang="en-US" altLang="zh-CN" sz="3300" dirty="0">
                <a:solidFill>
                  <a:srgbClr val="0000CC"/>
                </a:solidFill>
                <a:latin typeface="Times New Roman" panose="02020603050405020304" pitchFamily="18" charset="0"/>
              </a:rPr>
              <a:t>A. Sunday     B. Saturday     C. Tuesday</a:t>
            </a:r>
            <a:r>
              <a:rPr lang="en-US" altLang="zh-CN" sz="3300" dirty="0">
                <a:latin typeface="Times New Roman" panose="02020603050405020304" pitchFamily="18" charset="0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en-US" altLang="zh-CN" sz="3300" dirty="0">
                <a:latin typeface="Times New Roman" panose="02020603050405020304" pitchFamily="18" charset="0"/>
              </a:rPr>
              <a:t>5. --What’s the last day of a week? </a:t>
            </a:r>
          </a:p>
          <a:p>
            <a:pPr>
              <a:lnSpc>
                <a:spcPct val="80000"/>
              </a:lnSpc>
            </a:pPr>
            <a:r>
              <a:rPr lang="en-US" altLang="zh-CN" sz="3300" dirty="0">
                <a:latin typeface="Times New Roman" panose="02020603050405020304" pitchFamily="18" charset="0"/>
              </a:rPr>
              <a:t>    -- It’s ______.  </a:t>
            </a:r>
          </a:p>
          <a:p>
            <a:pPr>
              <a:lnSpc>
                <a:spcPct val="80000"/>
              </a:lnSpc>
            </a:pPr>
            <a:r>
              <a:rPr lang="en-US" altLang="zh-CN" sz="3300" dirty="0">
                <a:latin typeface="Times New Roman" panose="02020603050405020304" pitchFamily="18" charset="0"/>
              </a:rPr>
              <a:t>    </a:t>
            </a:r>
            <a:r>
              <a:rPr lang="en-US" altLang="zh-CN" sz="3300" dirty="0">
                <a:solidFill>
                  <a:srgbClr val="0000CC"/>
                </a:solidFill>
                <a:latin typeface="Times New Roman" panose="02020603050405020304" pitchFamily="18" charset="0"/>
              </a:rPr>
              <a:t>A. Monday     B. Saturday     C. Sunday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679828" y="1131094"/>
            <a:ext cx="1441372" cy="53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97" tIns="34199" rIns="68397" bIns="34199">
            <a:spAutoFit/>
          </a:bodyPr>
          <a:lstStyle/>
          <a:p>
            <a:r>
              <a:rPr lang="en-US" altLang="zh-CN" sz="3000">
                <a:solidFill>
                  <a:srgbClr val="FF3300"/>
                </a:solidFill>
              </a:rPr>
              <a:t>ABCAB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621721" y="1200150"/>
            <a:ext cx="1593767" cy="4345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rgbClr val="FF3300"/>
                </a:solidFill>
              </a:rPr>
              <a:t>Key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43538" y="273844"/>
            <a:ext cx="7115030" cy="464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>
            <a:spAutoFit/>
          </a:bodyPr>
          <a:lstStyle/>
          <a:p>
            <a:r>
              <a:rPr lang="en-US" altLang="zh-CN" sz="3000">
                <a:latin typeface="Times New Roman" panose="02020603050405020304" pitchFamily="18" charset="0"/>
              </a:rPr>
              <a:t>6. He can play ________ table tennis.</a:t>
            </a:r>
          </a:p>
          <a:p>
            <a:r>
              <a:rPr lang="en-US" altLang="zh-CN" sz="3000">
                <a:latin typeface="Times New Roman" panose="02020603050405020304" pitchFamily="18" charset="0"/>
              </a:rPr>
              <a:t>    A. a            B. an       C. the            D. /</a:t>
            </a:r>
          </a:p>
          <a:p>
            <a:r>
              <a:rPr lang="en-US" altLang="zh-CN" sz="3000">
                <a:latin typeface="Times New Roman" panose="02020603050405020304" pitchFamily="18" charset="0"/>
              </a:rPr>
              <a:t>7. —I like ________ football.  —I like it too.</a:t>
            </a:r>
          </a:p>
          <a:p>
            <a:r>
              <a:rPr lang="en-US" altLang="zh-CN" sz="3000">
                <a:latin typeface="Times New Roman" panose="02020603050405020304" pitchFamily="18" charset="0"/>
              </a:rPr>
              <a:t>    A. play it    B. play    C. playing    D. plays </a:t>
            </a:r>
          </a:p>
          <a:p>
            <a:r>
              <a:rPr lang="en-US" altLang="zh-CN" sz="3000">
                <a:latin typeface="Times New Roman" panose="02020603050405020304" pitchFamily="18" charset="0"/>
              </a:rPr>
              <a:t>8. —____ the weather ____ today?   —Hot.</a:t>
            </a:r>
          </a:p>
          <a:p>
            <a:r>
              <a:rPr lang="en-US" altLang="zh-CN" sz="3000">
                <a:latin typeface="Times New Roman" panose="02020603050405020304" pitchFamily="18" charset="0"/>
              </a:rPr>
              <a:t>    A</a:t>
            </a:r>
            <a:r>
              <a:rPr lang="zh-CN" altLang="en-US" sz="3000">
                <a:latin typeface="Times New Roman" panose="02020603050405020304" pitchFamily="18" charset="0"/>
              </a:rPr>
              <a:t>．</a:t>
            </a:r>
            <a:r>
              <a:rPr lang="en-US" altLang="zh-CN" sz="3000">
                <a:latin typeface="Times New Roman" panose="02020603050405020304" pitchFamily="18" charset="0"/>
              </a:rPr>
              <a:t>What's; /             B</a:t>
            </a:r>
            <a:r>
              <a:rPr lang="zh-CN" altLang="en-US" sz="3000">
                <a:latin typeface="Times New Roman" panose="02020603050405020304" pitchFamily="18" charset="0"/>
              </a:rPr>
              <a:t>．</a:t>
            </a:r>
            <a:r>
              <a:rPr lang="en-US" altLang="zh-CN" sz="3000">
                <a:latin typeface="Times New Roman" panose="02020603050405020304" pitchFamily="18" charset="0"/>
              </a:rPr>
              <a:t>What's; like</a:t>
            </a:r>
          </a:p>
          <a:p>
            <a:r>
              <a:rPr lang="en-US" altLang="zh-CN" sz="3000">
                <a:latin typeface="Times New Roman" panose="02020603050405020304" pitchFamily="18" charset="0"/>
              </a:rPr>
              <a:t>    C</a:t>
            </a:r>
            <a:r>
              <a:rPr lang="zh-CN" altLang="en-US" sz="3000">
                <a:latin typeface="Times New Roman" panose="02020603050405020304" pitchFamily="18" charset="0"/>
              </a:rPr>
              <a:t>．</a:t>
            </a:r>
            <a:r>
              <a:rPr lang="en-US" altLang="zh-CN" sz="3000">
                <a:latin typeface="Times New Roman" panose="02020603050405020304" pitchFamily="18" charset="0"/>
              </a:rPr>
              <a:t>How's; like         D</a:t>
            </a:r>
            <a:r>
              <a:rPr lang="zh-CN" altLang="en-US" sz="3000">
                <a:latin typeface="Times New Roman" panose="02020603050405020304" pitchFamily="18" charset="0"/>
              </a:rPr>
              <a:t>．</a:t>
            </a:r>
            <a:r>
              <a:rPr lang="en-US" altLang="zh-CN" sz="3000">
                <a:latin typeface="Times New Roman" panose="02020603050405020304" pitchFamily="18" charset="0"/>
              </a:rPr>
              <a:t>How; is </a:t>
            </a:r>
          </a:p>
          <a:p>
            <a:r>
              <a:rPr lang="en-US" altLang="zh-CN" sz="3000">
                <a:latin typeface="Times New Roman" panose="02020603050405020304" pitchFamily="18" charset="0"/>
              </a:rPr>
              <a:t>9. —________</a:t>
            </a:r>
            <a:r>
              <a:rPr lang="zh-CN" altLang="en-US" sz="3000">
                <a:latin typeface="Times New Roman" panose="02020603050405020304" pitchFamily="18" charset="0"/>
              </a:rPr>
              <a:t>？  </a:t>
            </a:r>
            <a:r>
              <a:rPr lang="en-US" altLang="zh-CN" sz="3000">
                <a:latin typeface="Times New Roman" panose="02020603050405020304" pitchFamily="18" charset="0"/>
              </a:rPr>
              <a:t>—It's Monday.</a:t>
            </a:r>
          </a:p>
          <a:p>
            <a:r>
              <a:rPr lang="en-US" altLang="zh-CN" sz="3000">
                <a:latin typeface="Times New Roman" panose="02020603050405020304" pitchFamily="18" charset="0"/>
              </a:rPr>
              <a:t>    A</a:t>
            </a:r>
            <a:r>
              <a:rPr lang="zh-CN" altLang="en-US" sz="3000">
                <a:latin typeface="Times New Roman" panose="02020603050405020304" pitchFamily="18" charset="0"/>
              </a:rPr>
              <a:t>．</a:t>
            </a:r>
            <a:r>
              <a:rPr lang="en-US" altLang="zh-CN" sz="3000">
                <a:latin typeface="Times New Roman" panose="02020603050405020304" pitchFamily="18" charset="0"/>
              </a:rPr>
              <a:t>What's this         B</a:t>
            </a:r>
            <a:r>
              <a:rPr lang="zh-CN" altLang="en-US" sz="3000">
                <a:latin typeface="Times New Roman" panose="02020603050405020304" pitchFamily="18" charset="0"/>
              </a:rPr>
              <a:t>．</a:t>
            </a:r>
            <a:r>
              <a:rPr lang="en-US" altLang="zh-CN" sz="3000">
                <a:latin typeface="Times New Roman" panose="02020603050405020304" pitchFamily="18" charset="0"/>
              </a:rPr>
              <a:t>What's the date</a:t>
            </a:r>
          </a:p>
          <a:p>
            <a:r>
              <a:rPr lang="en-US" altLang="zh-CN" sz="3000">
                <a:latin typeface="Times New Roman" panose="02020603050405020304" pitchFamily="18" charset="0"/>
              </a:rPr>
              <a:t>    C</a:t>
            </a:r>
            <a:r>
              <a:rPr lang="zh-CN" altLang="en-US" sz="3000">
                <a:latin typeface="Times New Roman" panose="02020603050405020304" pitchFamily="18" charset="0"/>
              </a:rPr>
              <a:t>．</a:t>
            </a:r>
            <a:r>
              <a:rPr lang="en-US" altLang="zh-CN" sz="3000">
                <a:latin typeface="Times New Roman" panose="02020603050405020304" pitchFamily="18" charset="0"/>
              </a:rPr>
              <a:t>What day is it     D</a:t>
            </a:r>
            <a:r>
              <a:rPr lang="zh-CN" altLang="en-US" sz="3000">
                <a:latin typeface="Times New Roman" panose="02020603050405020304" pitchFamily="18" charset="0"/>
              </a:rPr>
              <a:t>．</a:t>
            </a:r>
            <a:r>
              <a:rPr lang="en-US" altLang="zh-CN" sz="3000">
                <a:latin typeface="Times New Roman" panose="02020603050405020304" pitchFamily="18" charset="0"/>
              </a:rPr>
              <a:t>Is it Monday 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6678642" y="742951"/>
            <a:ext cx="411486" cy="52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97" tIns="34199" rIns="68397" bIns="34199">
            <a:spAutoFit/>
          </a:bodyPr>
          <a:lstStyle/>
          <a:p>
            <a:r>
              <a:rPr lang="en-US" altLang="zh-CN" sz="3000">
                <a:solidFill>
                  <a:srgbClr val="FF3300"/>
                </a:solidFill>
              </a:rPr>
              <a:t>D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4686434" y="1657351"/>
            <a:ext cx="411486" cy="52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97" tIns="34199" rIns="68397" bIns="34199">
            <a:spAutoFit/>
          </a:bodyPr>
          <a:lstStyle/>
          <a:p>
            <a:r>
              <a:rPr lang="en-US" altLang="zh-CN" sz="3000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4629513" y="2571751"/>
            <a:ext cx="394610" cy="53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97" tIns="34199" rIns="68397" bIns="34199">
            <a:spAutoFit/>
          </a:bodyPr>
          <a:lstStyle/>
          <a:p>
            <a:r>
              <a:rPr lang="en-US" altLang="zh-CN" sz="3000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1385060" y="4400551"/>
            <a:ext cx="411486" cy="52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97" tIns="34199" rIns="68397" bIns="34199">
            <a:spAutoFit/>
          </a:bodyPr>
          <a:lstStyle/>
          <a:p>
            <a:r>
              <a:rPr lang="en-US" altLang="zh-CN" sz="3000">
                <a:solidFill>
                  <a:srgbClr val="FF3300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0" grpId="0"/>
      <p:bldP spid="62471" grpId="0"/>
      <p:bldP spid="624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1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3572"/>
            <a:ext cx="9144000" cy="51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981198" y="285751"/>
            <a:ext cx="3128242" cy="75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97" tIns="34199" rIns="68397" bIns="3419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500" dirty="0">
                <a:solidFill>
                  <a:srgbClr val="FF0000"/>
                </a:solidFill>
                <a:latin typeface="Comic Sans MS" panose="030F0702030302020204" pitchFamily="66" charset="0"/>
              </a:rPr>
              <a:t>Homework</a:t>
            </a:r>
            <a:endParaRPr lang="en-US" altLang="zh-CN" sz="3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719466" y="1578769"/>
            <a:ext cx="5414538" cy="21003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397" tIns="34199" rIns="68397" bIns="34199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r>
              <a:rPr lang="en-US" altLang="zh-CN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new words and sentences. 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zh-CN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finish the exercises in the Workbook.</a:t>
            </a:r>
            <a:endParaRPr kumimoji="1" lang="en-US" altLang="zh-CN" sz="33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1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3572"/>
            <a:ext cx="9144000" cy="514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WordArt 5"/>
          <p:cNvSpPr>
            <a:spLocks noChangeArrowheads="1" noChangeShapeType="1" noTextEdit="1"/>
          </p:cNvSpPr>
          <p:nvPr/>
        </p:nvSpPr>
        <p:spPr bwMode="auto">
          <a:xfrm>
            <a:off x="1915129" y="2228850"/>
            <a:ext cx="5048114" cy="909638"/>
          </a:xfrm>
          <a:prstGeom prst="rect">
            <a:avLst/>
          </a:prstGeom>
        </p:spPr>
        <p:txBody>
          <a:bodyPr wrap="none" lIns="68397" tIns="34199" rIns="68397" bIns="341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700" b="1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Thank you for listening</a:t>
            </a:r>
            <a:endParaRPr lang="zh-CN" altLang="en-US" sz="2700" b="1" kern="1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006778" y="1707729"/>
            <a:ext cx="13799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397" tIns="34199" rIns="68397" bIns="34199" anchor="b">
            <a:spAutoFit/>
          </a:bodyPr>
          <a:lstStyle/>
          <a:p>
            <a:endParaRPr lang="zh-CN" altLang="zh-CN" sz="3300">
              <a:latin typeface="Times New Roman" panose="02020603050405020304" pitchFamily="18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006778" y="1707729"/>
            <a:ext cx="13799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397" tIns="34199" rIns="68397" bIns="34199" anchor="b">
            <a:spAutoFit/>
          </a:bodyPr>
          <a:lstStyle/>
          <a:p>
            <a:endParaRPr lang="zh-CN" altLang="zh-CN" sz="3300">
              <a:latin typeface="Times New Roman" panose="02020603050405020304" pitchFamily="18" charset="0"/>
            </a:endParaRPr>
          </a:p>
        </p:txBody>
      </p:sp>
      <p:sp>
        <p:nvSpPr>
          <p:cNvPr id="559113" name="Text Box 9"/>
          <p:cNvSpPr txBox="1">
            <a:spLocks noChangeArrowheads="1"/>
          </p:cNvSpPr>
          <p:nvPr/>
        </p:nvSpPr>
        <p:spPr bwMode="auto">
          <a:xfrm>
            <a:off x="1669661" y="1138237"/>
            <a:ext cx="1535661" cy="344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97" tIns="34199" rIns="68397" bIns="3419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zh-CN" altLang="en-US" sz="3300" dirty="0">
                <a:latin typeface="Times New Roman" panose="02020603050405020304" pitchFamily="18" charset="0"/>
              </a:rPr>
              <a:t>星期日</a:t>
            </a:r>
          </a:p>
          <a:p>
            <a:pPr>
              <a:lnSpc>
                <a:spcPct val="95000"/>
              </a:lnSpc>
            </a:pPr>
            <a:r>
              <a:rPr lang="zh-CN" altLang="en-US" sz="3300" dirty="0">
                <a:latin typeface="Times New Roman" panose="02020603050405020304" pitchFamily="18" charset="0"/>
              </a:rPr>
              <a:t>星期一</a:t>
            </a:r>
          </a:p>
          <a:p>
            <a:pPr>
              <a:lnSpc>
                <a:spcPct val="95000"/>
              </a:lnSpc>
            </a:pPr>
            <a:r>
              <a:rPr lang="zh-CN" altLang="en-US" sz="3300" dirty="0">
                <a:latin typeface="Times New Roman" panose="02020603050405020304" pitchFamily="18" charset="0"/>
              </a:rPr>
              <a:t>星期二</a:t>
            </a:r>
          </a:p>
          <a:p>
            <a:pPr>
              <a:lnSpc>
                <a:spcPct val="95000"/>
              </a:lnSpc>
            </a:pPr>
            <a:r>
              <a:rPr lang="zh-CN" altLang="en-US" sz="3300" dirty="0">
                <a:latin typeface="Times New Roman" panose="02020603050405020304" pitchFamily="18" charset="0"/>
              </a:rPr>
              <a:t>星期三</a:t>
            </a:r>
          </a:p>
          <a:p>
            <a:pPr>
              <a:lnSpc>
                <a:spcPct val="95000"/>
              </a:lnSpc>
            </a:pPr>
            <a:r>
              <a:rPr lang="zh-CN" altLang="en-US" sz="3300" dirty="0">
                <a:latin typeface="Times New Roman" panose="02020603050405020304" pitchFamily="18" charset="0"/>
              </a:rPr>
              <a:t>星期四</a:t>
            </a:r>
          </a:p>
          <a:p>
            <a:pPr>
              <a:lnSpc>
                <a:spcPct val="95000"/>
              </a:lnSpc>
            </a:pPr>
            <a:r>
              <a:rPr lang="zh-CN" altLang="en-US" sz="3300" dirty="0">
                <a:latin typeface="Times New Roman" panose="02020603050405020304" pitchFamily="18" charset="0"/>
              </a:rPr>
              <a:t>星期五</a:t>
            </a:r>
          </a:p>
          <a:p>
            <a:pPr>
              <a:lnSpc>
                <a:spcPct val="95000"/>
              </a:lnSpc>
            </a:pPr>
            <a:r>
              <a:rPr lang="zh-CN" altLang="en-US" sz="3300" dirty="0">
                <a:latin typeface="Times New Roman" panose="02020603050405020304" pitchFamily="18" charset="0"/>
              </a:rPr>
              <a:t>星期六</a:t>
            </a:r>
          </a:p>
        </p:txBody>
      </p:sp>
      <p:sp>
        <p:nvSpPr>
          <p:cNvPr id="559115" name="Text Box 11"/>
          <p:cNvSpPr txBox="1">
            <a:spLocks noChangeArrowheads="1"/>
          </p:cNvSpPr>
          <p:nvPr/>
        </p:nvSpPr>
        <p:spPr bwMode="auto">
          <a:xfrm>
            <a:off x="3434188" y="1138237"/>
            <a:ext cx="2675251" cy="344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97" tIns="34199" rIns="68397" bIns="3419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zh-CN" sz="3300">
                <a:solidFill>
                  <a:srgbClr val="FF0000"/>
                </a:solidFill>
                <a:latin typeface="Times New Roman" panose="02020603050405020304" pitchFamily="18" charset="0"/>
              </a:rPr>
              <a:t>Sunday  </a:t>
            </a:r>
          </a:p>
          <a:p>
            <a:pPr>
              <a:lnSpc>
                <a:spcPct val="95000"/>
              </a:lnSpc>
            </a:pPr>
            <a:r>
              <a:rPr lang="en-US" altLang="zh-CN" sz="3300">
                <a:solidFill>
                  <a:srgbClr val="FF0000"/>
                </a:solidFill>
                <a:latin typeface="Times New Roman" panose="02020603050405020304" pitchFamily="18" charset="0"/>
              </a:rPr>
              <a:t>Monday</a:t>
            </a:r>
          </a:p>
          <a:p>
            <a:pPr>
              <a:lnSpc>
                <a:spcPct val="95000"/>
              </a:lnSpc>
            </a:pPr>
            <a:r>
              <a:rPr lang="en-US" altLang="zh-CN" sz="3300">
                <a:solidFill>
                  <a:srgbClr val="FF0000"/>
                </a:solidFill>
                <a:latin typeface="Times New Roman" panose="02020603050405020304" pitchFamily="18" charset="0"/>
              </a:rPr>
              <a:t>Tuesday</a:t>
            </a:r>
          </a:p>
          <a:p>
            <a:pPr>
              <a:lnSpc>
                <a:spcPct val="95000"/>
              </a:lnSpc>
            </a:pPr>
            <a:r>
              <a:rPr lang="en-US" altLang="zh-CN" sz="3300">
                <a:solidFill>
                  <a:srgbClr val="FF0000"/>
                </a:solidFill>
                <a:latin typeface="Times New Roman" panose="02020603050405020304" pitchFamily="18" charset="0"/>
              </a:rPr>
              <a:t>Wednesday</a:t>
            </a:r>
          </a:p>
          <a:p>
            <a:pPr>
              <a:lnSpc>
                <a:spcPct val="95000"/>
              </a:lnSpc>
            </a:pPr>
            <a:r>
              <a:rPr lang="en-US" altLang="zh-CN" sz="3300">
                <a:solidFill>
                  <a:srgbClr val="FF0000"/>
                </a:solidFill>
                <a:latin typeface="Times New Roman" panose="02020603050405020304" pitchFamily="18" charset="0"/>
              </a:rPr>
              <a:t>Thursday</a:t>
            </a:r>
          </a:p>
          <a:p>
            <a:pPr>
              <a:lnSpc>
                <a:spcPct val="95000"/>
              </a:lnSpc>
            </a:pPr>
            <a:r>
              <a:rPr lang="en-US" altLang="zh-CN" sz="3300">
                <a:solidFill>
                  <a:srgbClr val="FF0000"/>
                </a:solidFill>
                <a:latin typeface="Times New Roman" panose="02020603050405020304" pitchFamily="18" charset="0"/>
              </a:rPr>
              <a:t>Friday</a:t>
            </a:r>
          </a:p>
          <a:p>
            <a:pPr>
              <a:lnSpc>
                <a:spcPct val="95000"/>
              </a:lnSpc>
            </a:pPr>
            <a:r>
              <a:rPr lang="en-US" altLang="zh-CN" sz="3300">
                <a:solidFill>
                  <a:srgbClr val="FF0000"/>
                </a:solidFill>
                <a:latin typeface="Times New Roman" panose="02020603050405020304" pitchFamily="18" charset="0"/>
              </a:rPr>
              <a:t>Saturday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354909" y="1200150"/>
            <a:ext cx="1234457" cy="3600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/>
          <a:lstStyle/>
          <a:p>
            <a:pPr marL="256540" indent="-256540">
              <a:lnSpc>
                <a:spcPct val="75000"/>
              </a:lnSpc>
              <a:spcBef>
                <a:spcPct val="20000"/>
              </a:spcBef>
            </a:pPr>
            <a:r>
              <a:rPr lang="en-US" altLang="zh-CN" sz="3300">
                <a:latin typeface="Times New Roman" panose="02020603050405020304" pitchFamily="18" charset="0"/>
              </a:rPr>
              <a:t>Mon.  </a:t>
            </a:r>
          </a:p>
          <a:p>
            <a:pPr marL="256540" indent="-256540">
              <a:lnSpc>
                <a:spcPct val="75000"/>
              </a:lnSpc>
              <a:spcBef>
                <a:spcPct val="20000"/>
              </a:spcBef>
            </a:pPr>
            <a:r>
              <a:rPr lang="en-US" altLang="zh-CN" sz="3300">
                <a:latin typeface="Times New Roman" panose="02020603050405020304" pitchFamily="18" charset="0"/>
              </a:rPr>
              <a:t>Tue.  </a:t>
            </a:r>
          </a:p>
          <a:p>
            <a:pPr marL="256540" indent="-256540">
              <a:lnSpc>
                <a:spcPct val="75000"/>
              </a:lnSpc>
              <a:spcBef>
                <a:spcPct val="20000"/>
              </a:spcBef>
            </a:pPr>
            <a:r>
              <a:rPr lang="en-US" altLang="zh-CN" sz="3300">
                <a:latin typeface="Times New Roman" panose="02020603050405020304" pitchFamily="18" charset="0"/>
              </a:rPr>
              <a:t>Wed.  </a:t>
            </a:r>
          </a:p>
          <a:p>
            <a:pPr marL="256540" indent="-256540">
              <a:lnSpc>
                <a:spcPct val="75000"/>
              </a:lnSpc>
              <a:spcBef>
                <a:spcPct val="20000"/>
              </a:spcBef>
            </a:pPr>
            <a:r>
              <a:rPr lang="en-US" altLang="zh-CN" sz="3300">
                <a:latin typeface="Times New Roman" panose="02020603050405020304" pitchFamily="18" charset="0"/>
              </a:rPr>
              <a:t>Thu.  </a:t>
            </a:r>
          </a:p>
          <a:p>
            <a:pPr marL="256540" indent="-256540">
              <a:lnSpc>
                <a:spcPct val="75000"/>
              </a:lnSpc>
              <a:spcBef>
                <a:spcPct val="20000"/>
              </a:spcBef>
            </a:pPr>
            <a:r>
              <a:rPr lang="en-US" altLang="zh-CN" sz="3300">
                <a:latin typeface="Times New Roman" panose="02020603050405020304" pitchFamily="18" charset="0"/>
              </a:rPr>
              <a:t>Fri.  </a:t>
            </a:r>
          </a:p>
          <a:p>
            <a:pPr marL="256540" indent="-256540">
              <a:lnSpc>
                <a:spcPct val="75000"/>
              </a:lnSpc>
              <a:spcBef>
                <a:spcPct val="20000"/>
              </a:spcBef>
            </a:pPr>
            <a:r>
              <a:rPr lang="en-US" altLang="zh-CN" sz="3300">
                <a:latin typeface="Times New Roman" panose="02020603050405020304" pitchFamily="18" charset="0"/>
              </a:rPr>
              <a:t>Sat.  </a:t>
            </a:r>
          </a:p>
          <a:p>
            <a:pPr marL="256540" indent="-256540">
              <a:lnSpc>
                <a:spcPct val="75000"/>
              </a:lnSpc>
              <a:spcBef>
                <a:spcPct val="20000"/>
              </a:spcBef>
            </a:pPr>
            <a:r>
              <a:rPr lang="en-US" altLang="zh-CN" sz="3300">
                <a:latin typeface="Times New Roman" panose="02020603050405020304" pitchFamily="18" charset="0"/>
              </a:rPr>
              <a:t>Sun. 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597157" y="2171700"/>
            <a:ext cx="560632" cy="10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97" tIns="34199" rIns="68397" bIns="34199">
            <a:spAutoFit/>
          </a:bodyPr>
          <a:lstStyle/>
          <a:p>
            <a:r>
              <a:rPr lang="zh-CN" altLang="en-US" sz="3300" b="1">
                <a:latin typeface="Times New Roman" panose="02020603050405020304" pitchFamily="18" charset="0"/>
                <a:ea typeface="黑体" panose="02010609060101010101" pitchFamily="49" charset="-122"/>
              </a:rPr>
              <a:t>缩</a:t>
            </a:r>
          </a:p>
          <a:p>
            <a:r>
              <a:rPr lang="zh-CN" altLang="en-US" sz="3300" b="1">
                <a:latin typeface="Times New Roman" panose="02020603050405020304" pitchFamily="18" charset="0"/>
                <a:ea typeface="黑体" panose="02010609060101010101" pitchFamily="49" charset="-122"/>
              </a:rPr>
              <a:t>写</a:t>
            </a:r>
          </a:p>
        </p:txBody>
      </p:sp>
      <p:sp>
        <p:nvSpPr>
          <p:cNvPr id="559112" name="Rectangle 8"/>
          <p:cNvSpPr>
            <a:spLocks noChangeArrowheads="1"/>
          </p:cNvSpPr>
          <p:nvPr/>
        </p:nvSpPr>
        <p:spPr bwMode="auto">
          <a:xfrm>
            <a:off x="2266138" y="317026"/>
            <a:ext cx="4254477" cy="62324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397" tIns="34199" rIns="68397" bIns="34199" anchor="ctr">
            <a:spAutoFit/>
          </a:bodyPr>
          <a:lstStyle/>
          <a:p>
            <a:r>
              <a:rPr lang="en-US" altLang="zh-CN" sz="3600" b="1">
                <a:solidFill>
                  <a:srgbClr val="9900CC"/>
                </a:solidFill>
                <a:latin typeface="Calibri" panose="020F0502020204030204" pitchFamily="34" charset="0"/>
              </a:rPr>
              <a:t>What day is it today? 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9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9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9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9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59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9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9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9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9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59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9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9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9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9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59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9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9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9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9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59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9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9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9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9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59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9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9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9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9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559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9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9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9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9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559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E:\张晓朋\英语七上需做课后作业文件\七上文件\外研\典中点\SM4-1.tif"/>
          <p:cNvPicPr>
            <a:picLocks noChangeAspect="1" noChangeArrowheads="1"/>
          </p:cNvPicPr>
          <p:nvPr/>
        </p:nvPicPr>
        <p:blipFill>
          <a:blip r:embed="rId2" r:link="rId3" cstate="email">
            <a:lum bright="-30000"/>
          </a:blip>
          <a:srcRect/>
          <a:stretch>
            <a:fillRect/>
          </a:stretch>
        </p:blipFill>
        <p:spPr bwMode="auto">
          <a:xfrm>
            <a:off x="645096" y="1250157"/>
            <a:ext cx="4667460" cy="343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 cstate="email">
            <a:lum bright="-18000"/>
          </a:blip>
          <a:srcRect/>
          <a:stretch>
            <a:fillRect/>
          </a:stretch>
        </p:blipFill>
        <p:spPr bwMode="auto">
          <a:xfrm>
            <a:off x="5710997" y="1212057"/>
            <a:ext cx="2732172" cy="181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2790434"/>
            <a:ext cx="138195" cy="34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97" tIns="34199" rIns="68397" bIns="34199" anchor="ctr">
            <a:spAutoFit/>
          </a:bodyPr>
          <a:lstStyle/>
          <a:p>
            <a:endParaRPr lang="zh-CN" altLang="en-US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3683403"/>
            <a:ext cx="138195" cy="34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97" tIns="34199" rIns="68397" bIns="34199" anchor="ctr">
            <a:spAutoFit/>
          </a:bodyPr>
          <a:lstStyle/>
          <a:p>
            <a:endParaRPr lang="zh-CN" altLang="zh-CN"/>
          </a:p>
        </p:txBody>
      </p:sp>
      <p:sp>
        <p:nvSpPr>
          <p:cNvPr id="61451" name="WordArt 11"/>
          <p:cNvSpPr>
            <a:spLocks noChangeArrowheads="1" noChangeShapeType="1" noTextEdit="1"/>
          </p:cNvSpPr>
          <p:nvPr/>
        </p:nvSpPr>
        <p:spPr bwMode="auto">
          <a:xfrm>
            <a:off x="2125022" y="285750"/>
            <a:ext cx="4781300" cy="685800"/>
          </a:xfrm>
          <a:prstGeom prst="rect">
            <a:avLst/>
          </a:prstGeom>
        </p:spPr>
        <p:txBody>
          <a:bodyPr wrap="none" lIns="68397" tIns="34199" rIns="68397" bIns="341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7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从图片中找出与汉语对应的单词</a:t>
            </a:r>
          </a:p>
        </p:txBody>
      </p:sp>
      <p:pic>
        <p:nvPicPr>
          <p:cNvPr id="61452" name="Picture 12"/>
          <p:cNvPicPr>
            <a:picLocks noChangeAspect="1" noChangeArrowheads="1"/>
          </p:cNvPicPr>
          <p:nvPr/>
        </p:nvPicPr>
        <p:blipFill>
          <a:blip r:embed="rId5" cstate="email">
            <a:lum bright="-18000"/>
          </a:blip>
          <a:srcRect/>
          <a:stretch>
            <a:fillRect/>
          </a:stretch>
        </p:blipFill>
        <p:spPr bwMode="auto">
          <a:xfrm>
            <a:off x="5710997" y="3019425"/>
            <a:ext cx="2732172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3" name="Line 13"/>
          <p:cNvSpPr>
            <a:spLocks noChangeShapeType="1"/>
          </p:cNvSpPr>
          <p:nvPr/>
        </p:nvSpPr>
        <p:spPr bwMode="auto">
          <a:xfrm flipH="1">
            <a:off x="4060310" y="1600200"/>
            <a:ext cx="2049129" cy="12573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/>
          <a:lstStyle/>
          <a:p>
            <a:endParaRPr lang="zh-CN" altLang="en-US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 flipH="1">
            <a:off x="2068102" y="2114550"/>
            <a:ext cx="4041337" cy="6286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/>
          <a:lstStyle/>
          <a:p>
            <a:endParaRPr lang="zh-CN" altLang="en-US"/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 flipH="1">
            <a:off x="3206507" y="2800350"/>
            <a:ext cx="2902932" cy="12573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/>
          <a:lstStyle/>
          <a:p>
            <a:endParaRPr lang="zh-CN" altLang="en-US"/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 flipH="1" flipV="1">
            <a:off x="1840421" y="1771650"/>
            <a:ext cx="4212098" cy="1600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/>
          <a:lstStyle/>
          <a:p>
            <a:endParaRPr lang="zh-CN" altLang="en-US"/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 flipH="1">
            <a:off x="4629513" y="4000500"/>
            <a:ext cx="153684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3" grpId="0" animBg="1"/>
      <p:bldP spid="61454" grpId="0" animBg="1"/>
      <p:bldP spid="61455" grpId="0" animBg="1"/>
      <p:bldP spid="61456" grpId="0" animBg="1"/>
      <p:bldP spid="614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138405" y="1157288"/>
            <a:ext cx="6849402" cy="330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>
            <a:spAutoFit/>
          </a:bodyPr>
          <a:lstStyle/>
          <a:p>
            <a:r>
              <a:rPr lang="en-US" sz="3000" dirty="0">
                <a:solidFill>
                  <a:srgbClr val="9900CC"/>
                </a:solidFill>
                <a:latin typeface="Times New Roman" panose="02020603050405020304" pitchFamily="18" charset="0"/>
              </a:rPr>
              <a:t>What day is it today? </a:t>
            </a:r>
            <a:r>
              <a:rPr lang="zh-CN" altLang="en-US" sz="3000" dirty="0">
                <a:solidFill>
                  <a:srgbClr val="9900CC"/>
                </a:solidFill>
                <a:latin typeface="Times New Roman" panose="02020603050405020304" pitchFamily="18" charset="0"/>
              </a:rPr>
              <a:t>今天是星期几？</a:t>
            </a:r>
          </a:p>
          <a:p>
            <a:r>
              <a:rPr lang="zh-CN" altLang="en-US" sz="3000" dirty="0">
                <a:solidFill>
                  <a:srgbClr val="9900CC"/>
                </a:solidFill>
                <a:latin typeface="Times New Roman" panose="02020603050405020304" pitchFamily="18" charset="0"/>
              </a:rPr>
              <a:t>Today is </a:t>
            </a:r>
            <a:r>
              <a:rPr lang="en-US" altLang="zh-CN" sz="3000" dirty="0">
                <a:solidFill>
                  <a:srgbClr val="9900CC"/>
                </a:solidFill>
                <a:latin typeface="Times New Roman" panose="02020603050405020304" pitchFamily="18" charset="0"/>
              </a:rPr>
              <a:t>Friday</a:t>
            </a:r>
            <a:r>
              <a:rPr lang="zh-CN" altLang="en-US" sz="3000" dirty="0">
                <a:solidFill>
                  <a:srgbClr val="9900CC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30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=</a:t>
            </a:r>
            <a:r>
              <a:rPr lang="zh-CN" altLang="en-US" sz="3000" dirty="0">
                <a:solidFill>
                  <a:srgbClr val="9900CC"/>
                </a:solidFill>
                <a:latin typeface="Times New Roman" panose="02020603050405020304" pitchFamily="18" charset="0"/>
              </a:rPr>
              <a:t> It is</a:t>
            </a:r>
            <a:r>
              <a:rPr lang="en-US" altLang="zh-CN" sz="3000" dirty="0">
                <a:solidFill>
                  <a:srgbClr val="9900CC"/>
                </a:solidFill>
                <a:latin typeface="Times New Roman" panose="02020603050405020304" pitchFamily="18" charset="0"/>
              </a:rPr>
              <a:t> Saturday</a:t>
            </a:r>
            <a:r>
              <a:rPr lang="zh-CN" altLang="en-US" sz="3000" dirty="0">
                <a:solidFill>
                  <a:srgbClr val="9900CC"/>
                </a:solidFill>
                <a:latin typeface="Times New Roman" panose="02020603050405020304" pitchFamily="18" charset="0"/>
              </a:rPr>
              <a:t> today.</a:t>
            </a:r>
          </a:p>
          <a:p>
            <a:endParaRPr lang="zh-CN" altLang="en-US" sz="3000" dirty="0">
              <a:solidFill>
                <a:srgbClr val="9900CC"/>
              </a:solidFill>
              <a:latin typeface="Times New Roman" panose="02020603050405020304" pitchFamily="18" charset="0"/>
            </a:endParaRPr>
          </a:p>
          <a:p>
            <a:endParaRPr lang="en-US" altLang="zh-CN" sz="3000" dirty="0">
              <a:solidFill>
                <a:srgbClr val="9900CC"/>
              </a:solidFill>
              <a:latin typeface="Times New Roman" panose="02020603050405020304" pitchFamily="18" charset="0"/>
            </a:endParaRPr>
          </a:p>
          <a:p>
            <a:r>
              <a:rPr lang="en-US" sz="3000" dirty="0">
                <a:solidFill>
                  <a:srgbClr val="9900CC"/>
                </a:solidFill>
                <a:latin typeface="Times New Roman" panose="02020603050405020304" pitchFamily="18" charset="0"/>
              </a:rPr>
              <a:t>What day is it tomorrow?</a:t>
            </a:r>
          </a:p>
          <a:p>
            <a:r>
              <a:rPr lang="zh-CN" altLang="en-US" sz="3000" dirty="0">
                <a:solidFill>
                  <a:srgbClr val="9900CC"/>
                </a:solidFill>
                <a:latin typeface="Times New Roman" panose="02020603050405020304" pitchFamily="18" charset="0"/>
              </a:rPr>
              <a:t>Tomorrow is </a:t>
            </a:r>
            <a:r>
              <a:rPr lang="en-US" altLang="zh-CN" sz="3000" dirty="0">
                <a:solidFill>
                  <a:srgbClr val="9900CC"/>
                </a:solidFill>
                <a:latin typeface="Times New Roman" panose="02020603050405020304" pitchFamily="18" charset="0"/>
              </a:rPr>
              <a:t>Sunday</a:t>
            </a:r>
            <a:r>
              <a:rPr lang="zh-CN" altLang="en-US" sz="3000" dirty="0">
                <a:solidFill>
                  <a:srgbClr val="9900CC"/>
                </a:solidFill>
                <a:latin typeface="Times New Roman" panose="02020603050405020304" pitchFamily="18" charset="0"/>
              </a:rPr>
              <a:t>.</a:t>
            </a:r>
            <a:r>
              <a:rPr lang="zh-CN" altLang="en-US" sz="30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3000" dirty="0">
                <a:solidFill>
                  <a:srgbClr val="9900CC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zh-CN" altLang="en-US" sz="3000" dirty="0">
                <a:solidFill>
                  <a:srgbClr val="9900CC"/>
                </a:solidFill>
                <a:latin typeface="Times New Roman" panose="02020603050405020304" pitchFamily="18" charset="0"/>
              </a:rPr>
              <a:t>It is </a:t>
            </a:r>
            <a:r>
              <a:rPr lang="en-US" altLang="zh-CN" sz="3000" dirty="0">
                <a:solidFill>
                  <a:srgbClr val="9900CC"/>
                </a:solidFill>
                <a:latin typeface="Times New Roman" panose="02020603050405020304" pitchFamily="18" charset="0"/>
              </a:rPr>
              <a:t>Sunday </a:t>
            </a:r>
            <a:r>
              <a:rPr lang="zh-CN" altLang="en-US" sz="3000" dirty="0">
                <a:solidFill>
                  <a:srgbClr val="9900CC"/>
                </a:solidFill>
                <a:latin typeface="Times New Roman" panose="02020603050405020304" pitchFamily="18" charset="0"/>
              </a:rPr>
              <a:t>tomorrow.</a:t>
            </a:r>
            <a:endParaRPr lang="en-US" altLang="zh-CN" sz="3000" dirty="0">
              <a:solidFill>
                <a:srgbClr val="99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>
            <a:off x="2599358" y="342900"/>
            <a:ext cx="3927497" cy="571500"/>
          </a:xfrm>
          <a:prstGeom prst="rect">
            <a:avLst/>
          </a:prstGeom>
        </p:spPr>
        <p:txBody>
          <a:bodyPr wrap="none" lIns="68397" tIns="34199" rIns="68397" bIns="341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4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怎样提问今天是周几？</a:t>
            </a:r>
          </a:p>
        </p:txBody>
      </p:sp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>
            <a:off x="2694225" y="2261492"/>
            <a:ext cx="3927497" cy="571500"/>
          </a:xfrm>
          <a:prstGeom prst="rect">
            <a:avLst/>
          </a:prstGeom>
        </p:spPr>
        <p:txBody>
          <a:bodyPr wrap="none" lIns="68397" tIns="34199" rIns="68397" bIns="341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4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怎样提问明天是周几？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矩形 7"/>
          <p:cNvSpPr>
            <a:spLocks noChangeArrowheads="1"/>
          </p:cNvSpPr>
          <p:nvPr/>
        </p:nvSpPr>
        <p:spPr bwMode="auto">
          <a:xfrm>
            <a:off x="1897341" y="411956"/>
            <a:ext cx="2162969" cy="372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97" tIns="34199" rIns="68397" bIns="34199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tə'dei</a:t>
            </a:r>
            <a:r>
              <a:rPr lang="en-US" altLang="zh-CN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lnSpc>
                <a:spcPct val="80000"/>
              </a:lnSpc>
            </a:pPr>
            <a:endParaRPr lang="en-US" altLang="zh-CN" sz="33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sz="3300" dirty="0">
                <a:latin typeface="Times New Roman" panose="02020603050405020304" pitchFamily="18" charset="0"/>
              </a:rPr>
              <a:t>['</a:t>
            </a:r>
            <a:r>
              <a:rPr lang="en-US" altLang="zh-CN" sz="3300" dirty="0" err="1">
                <a:latin typeface="Times New Roman" panose="02020603050405020304" pitchFamily="18" charset="0"/>
              </a:rPr>
              <a:t>tju:zdei</a:t>
            </a:r>
            <a:r>
              <a:rPr lang="en-US" altLang="zh-CN" sz="3300" dirty="0">
                <a:latin typeface="Times New Roman" panose="02020603050405020304" pitchFamily="18" charset="0"/>
              </a:rPr>
              <a:t>]</a:t>
            </a:r>
          </a:p>
          <a:p>
            <a:pPr>
              <a:lnSpc>
                <a:spcPct val="80000"/>
              </a:lnSpc>
            </a:pPr>
            <a:endParaRPr lang="en-US" altLang="zh-CN" sz="33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sz="3300" dirty="0">
                <a:latin typeface="Times New Roman" panose="02020603050405020304" pitchFamily="18" charset="0"/>
              </a:rPr>
              <a:t>['</a:t>
            </a:r>
            <a:r>
              <a:rPr lang="zh-CN" altLang="zh-CN" sz="3300" dirty="0">
                <a:latin typeface="Times New Roman" panose="02020603050405020304" pitchFamily="18" charset="0"/>
              </a:rPr>
              <a:t>θ</a:t>
            </a:r>
            <a:r>
              <a:rPr lang="en-US" altLang="zh-CN" sz="3300" dirty="0">
                <a:latin typeface="Times New Roman" panose="02020603050405020304" pitchFamily="18" charset="0"/>
              </a:rPr>
              <a:t>ə:zdei]</a:t>
            </a:r>
          </a:p>
          <a:p>
            <a:pPr>
              <a:lnSpc>
                <a:spcPct val="80000"/>
              </a:lnSpc>
            </a:pPr>
            <a:endParaRPr lang="en-US" altLang="zh-CN" sz="33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sz="3300" dirty="0">
                <a:latin typeface="Times New Roman" panose="02020603050405020304" pitchFamily="18" charset="0"/>
              </a:rPr>
              <a:t>['</a:t>
            </a:r>
            <a:r>
              <a:rPr lang="en-US" altLang="zh-CN" sz="3300" dirty="0" err="1">
                <a:latin typeface="Times New Roman" panose="02020603050405020304" pitchFamily="18" charset="0"/>
              </a:rPr>
              <a:t>sætədei</a:t>
            </a:r>
            <a:r>
              <a:rPr lang="en-US" altLang="zh-CN" sz="3300" dirty="0">
                <a:latin typeface="Times New Roman" panose="02020603050405020304" pitchFamily="18" charset="0"/>
              </a:rPr>
              <a:t>]</a:t>
            </a:r>
          </a:p>
          <a:p>
            <a:pPr>
              <a:lnSpc>
                <a:spcPct val="80000"/>
              </a:lnSpc>
            </a:pPr>
            <a:endParaRPr lang="en-US" altLang="zh-CN" sz="33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sz="3300" dirty="0">
                <a:latin typeface="Times New Roman" panose="02020603050405020304" pitchFamily="18" charset="0"/>
              </a:rPr>
              <a:t>['</a:t>
            </a:r>
            <a:r>
              <a:rPr lang="en-US" altLang="zh-CN" sz="3300" dirty="0" err="1">
                <a:latin typeface="Times New Roman" panose="02020603050405020304" pitchFamily="18" charset="0"/>
              </a:rPr>
              <a:t>feivərit</a:t>
            </a:r>
            <a:r>
              <a:rPr lang="en-US" altLang="zh-CN" sz="3300" dirty="0">
                <a:latin typeface="Times New Roman" panose="02020603050405020304" pitchFamily="18" charset="0"/>
              </a:rPr>
              <a:t>] </a:t>
            </a:r>
            <a:endParaRPr lang="en-US" altLang="zh-CN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TextBox 8"/>
          <p:cNvSpPr txBox="1">
            <a:spLocks noChangeArrowheads="1"/>
          </p:cNvSpPr>
          <p:nvPr/>
        </p:nvSpPr>
        <p:spPr bwMode="auto">
          <a:xfrm>
            <a:off x="1897341" y="869156"/>
            <a:ext cx="2162969" cy="372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97" tIns="34199" rIns="68397" bIns="3419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CN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</a:t>
            </a:r>
          </a:p>
          <a:p>
            <a:pPr>
              <a:lnSpc>
                <a:spcPct val="80000"/>
              </a:lnSpc>
            </a:pPr>
            <a:endParaRPr lang="en-US" altLang="zh-CN" sz="33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sz="3300" dirty="0">
                <a:solidFill>
                  <a:srgbClr val="0000CC"/>
                </a:solidFill>
                <a:latin typeface="Times New Roman" panose="02020603050405020304" pitchFamily="18" charset="0"/>
              </a:rPr>
              <a:t>Tuesday </a:t>
            </a:r>
          </a:p>
          <a:p>
            <a:pPr>
              <a:lnSpc>
                <a:spcPct val="80000"/>
              </a:lnSpc>
            </a:pPr>
            <a:endParaRPr lang="en-US" altLang="zh-CN" sz="33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sz="3300" dirty="0">
                <a:solidFill>
                  <a:srgbClr val="0000CC"/>
                </a:solidFill>
                <a:latin typeface="Times New Roman" panose="02020603050405020304" pitchFamily="18" charset="0"/>
              </a:rPr>
              <a:t>Thursday</a:t>
            </a:r>
          </a:p>
          <a:p>
            <a:pPr>
              <a:lnSpc>
                <a:spcPct val="80000"/>
              </a:lnSpc>
            </a:pPr>
            <a:endParaRPr lang="en-US" altLang="zh-CN" sz="33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sz="3300" dirty="0">
                <a:solidFill>
                  <a:srgbClr val="0000CC"/>
                </a:solidFill>
                <a:latin typeface="Times New Roman" panose="02020603050405020304" pitchFamily="18" charset="0"/>
              </a:rPr>
              <a:t>Saturday</a:t>
            </a:r>
          </a:p>
          <a:p>
            <a:pPr>
              <a:lnSpc>
                <a:spcPct val="80000"/>
              </a:lnSpc>
            </a:pPr>
            <a:endParaRPr lang="en-US" altLang="zh-CN" sz="33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sz="33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favourite</a:t>
            </a:r>
            <a:endParaRPr lang="en-US" altLang="zh-CN" sz="33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3" name="TextBox 10"/>
          <p:cNvSpPr txBox="1">
            <a:spLocks noChangeArrowheads="1"/>
          </p:cNvSpPr>
          <p:nvPr/>
        </p:nvSpPr>
        <p:spPr bwMode="auto">
          <a:xfrm>
            <a:off x="4904627" y="411956"/>
            <a:ext cx="2053872" cy="372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97" tIns="34199" rIns="68397" bIns="3419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CN" sz="3300">
                <a:latin typeface="Times New Roman" panose="02020603050405020304" pitchFamily="18" charset="0"/>
                <a:cs typeface="Times New Roman" panose="02020603050405020304" pitchFamily="18" charset="0"/>
              </a:rPr>
              <a:t>['mʌndi]</a:t>
            </a:r>
          </a:p>
          <a:p>
            <a:pPr>
              <a:lnSpc>
                <a:spcPct val="80000"/>
              </a:lnSpc>
            </a:pPr>
            <a:endParaRPr lang="en-US" altLang="zh-CN" sz="33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sz="3300">
                <a:latin typeface="Times New Roman" panose="02020603050405020304" pitchFamily="18" charset="0"/>
              </a:rPr>
              <a:t>['wenzdei]</a:t>
            </a:r>
          </a:p>
          <a:p>
            <a:pPr>
              <a:lnSpc>
                <a:spcPct val="80000"/>
              </a:lnSpc>
            </a:pPr>
            <a:endParaRPr lang="en-US" altLang="zh-CN" sz="33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sz="3300">
                <a:latin typeface="Times New Roman" panose="02020603050405020304" pitchFamily="18" charset="0"/>
              </a:rPr>
              <a:t>['fraidei]</a:t>
            </a:r>
          </a:p>
          <a:p>
            <a:pPr>
              <a:lnSpc>
                <a:spcPct val="80000"/>
              </a:lnSpc>
            </a:pPr>
            <a:endParaRPr lang="en-US" altLang="zh-CN" sz="33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sz="3300">
                <a:latin typeface="Times New Roman" panose="02020603050405020304" pitchFamily="18" charset="0"/>
              </a:rPr>
              <a:t>['s</a:t>
            </a:r>
            <a:r>
              <a:rPr lang="zh-CN" altLang="zh-CN" sz="3300">
                <a:latin typeface="Times New Roman" panose="02020603050405020304" pitchFamily="18" charset="0"/>
              </a:rPr>
              <a:t>ʌ</a:t>
            </a:r>
            <a:r>
              <a:rPr lang="en-US" altLang="zh-CN" sz="3300">
                <a:latin typeface="Times New Roman" panose="02020603050405020304" pitchFamily="18" charset="0"/>
              </a:rPr>
              <a:t>ndei]</a:t>
            </a:r>
          </a:p>
          <a:p>
            <a:pPr>
              <a:lnSpc>
                <a:spcPct val="80000"/>
              </a:lnSpc>
            </a:pPr>
            <a:endParaRPr lang="en-US" altLang="zh-CN" sz="33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sz="3300">
                <a:latin typeface="Times New Roman" panose="02020603050405020304" pitchFamily="18" charset="0"/>
              </a:rPr>
              <a:t>['bɜ:</a:t>
            </a:r>
            <a:r>
              <a:rPr lang="el-GR" altLang="zh-CN" sz="3300">
                <a:latin typeface="Times New Roman" panose="02020603050405020304" pitchFamily="18" charset="0"/>
              </a:rPr>
              <a:t>θ</a:t>
            </a:r>
            <a:r>
              <a:rPr lang="en-US" altLang="zh-CN" sz="3300">
                <a:latin typeface="Times New Roman" panose="02020603050405020304" pitchFamily="18" charset="0"/>
              </a:rPr>
              <a:t>dei]</a:t>
            </a:r>
            <a:endParaRPr lang="en-US" altLang="zh-CN" sz="3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Box 11"/>
          <p:cNvSpPr txBox="1">
            <a:spLocks noChangeArrowheads="1"/>
          </p:cNvSpPr>
          <p:nvPr/>
        </p:nvSpPr>
        <p:spPr bwMode="auto">
          <a:xfrm>
            <a:off x="4914114" y="891778"/>
            <a:ext cx="2333730" cy="372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97" tIns="34199" rIns="68397" bIns="3419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CN" sz="330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</a:t>
            </a:r>
          </a:p>
          <a:p>
            <a:pPr>
              <a:lnSpc>
                <a:spcPct val="80000"/>
              </a:lnSpc>
            </a:pPr>
            <a:endParaRPr lang="en-US" altLang="zh-CN" sz="3300">
              <a:solidFill>
                <a:srgbClr val="9900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sz="3300">
                <a:solidFill>
                  <a:srgbClr val="9900CC"/>
                </a:solidFill>
                <a:latin typeface="Times New Roman" panose="02020603050405020304" pitchFamily="18" charset="0"/>
              </a:rPr>
              <a:t>Wednesday</a:t>
            </a:r>
          </a:p>
          <a:p>
            <a:pPr>
              <a:lnSpc>
                <a:spcPct val="80000"/>
              </a:lnSpc>
            </a:pPr>
            <a:endParaRPr lang="en-US" altLang="zh-CN" sz="3300">
              <a:solidFill>
                <a:srgbClr val="9900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sz="3300">
                <a:solidFill>
                  <a:srgbClr val="9900CC"/>
                </a:solidFill>
                <a:latin typeface="Times New Roman" panose="02020603050405020304" pitchFamily="18" charset="0"/>
              </a:rPr>
              <a:t>Friday</a:t>
            </a:r>
          </a:p>
          <a:p>
            <a:pPr>
              <a:lnSpc>
                <a:spcPct val="80000"/>
              </a:lnSpc>
            </a:pPr>
            <a:endParaRPr lang="en-US" altLang="zh-CN" sz="3300">
              <a:solidFill>
                <a:srgbClr val="9900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sz="3300">
                <a:solidFill>
                  <a:srgbClr val="9900CC"/>
                </a:solidFill>
                <a:latin typeface="Times New Roman" panose="02020603050405020304" pitchFamily="18" charset="0"/>
              </a:rPr>
              <a:t>Sunday</a:t>
            </a:r>
          </a:p>
          <a:p>
            <a:pPr>
              <a:lnSpc>
                <a:spcPct val="80000"/>
              </a:lnSpc>
            </a:pPr>
            <a:endParaRPr lang="en-US" altLang="zh-CN" sz="3300">
              <a:solidFill>
                <a:srgbClr val="9900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sz="3300">
                <a:solidFill>
                  <a:srgbClr val="9900CC"/>
                </a:solidFill>
                <a:latin typeface="Times New Roman" panose="02020603050405020304" pitchFamily="18" charset="0"/>
              </a:rPr>
              <a:t>birthday</a:t>
            </a:r>
            <a:endParaRPr lang="en-US" altLang="zh-CN" sz="330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  <p:bldP spid="410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>
            <a:off x="3775710" y="265510"/>
            <a:ext cx="1420634" cy="591740"/>
          </a:xfrm>
          <a:prstGeom prst="rect">
            <a:avLst/>
          </a:prstGeom>
        </p:spPr>
        <p:txBody>
          <a:bodyPr wrap="none" lIns="68397" tIns="34199" rIns="68397" bIns="341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7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Chant</a:t>
            </a:r>
            <a:endParaRPr lang="zh-CN" altLang="en-US" sz="27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327546" y="1314450"/>
            <a:ext cx="6786553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/>
          <a:lstStyle/>
          <a:p>
            <a:pPr>
              <a:lnSpc>
                <a:spcPct val="85000"/>
              </a:lnSpc>
            </a:pPr>
            <a:r>
              <a:rPr lang="en-US" altLang="zh-CN" sz="3000" dirty="0">
                <a:solidFill>
                  <a:srgbClr val="9900CC"/>
                </a:solidFill>
                <a:latin typeface="Times New Roman" panose="02020603050405020304" pitchFamily="18" charset="0"/>
              </a:rPr>
              <a:t>Monday, Tuesday, Wednesday, </a:t>
            </a:r>
          </a:p>
          <a:p>
            <a:pPr>
              <a:lnSpc>
                <a:spcPct val="85000"/>
              </a:lnSpc>
            </a:pPr>
            <a:r>
              <a:rPr lang="en-US" altLang="zh-CN" sz="3000" dirty="0">
                <a:solidFill>
                  <a:srgbClr val="9900CC"/>
                </a:solidFill>
                <a:latin typeface="Times New Roman" panose="02020603050405020304" pitchFamily="18" charset="0"/>
              </a:rPr>
              <a:t>Thursday, Friday, Saturday, Sunday</a:t>
            </a:r>
          </a:p>
          <a:p>
            <a:pPr>
              <a:lnSpc>
                <a:spcPct val="85000"/>
              </a:lnSpc>
            </a:pPr>
            <a:r>
              <a:rPr lang="en-US" altLang="zh-CN" sz="3000" dirty="0">
                <a:solidFill>
                  <a:srgbClr val="9900CC"/>
                </a:solidFill>
                <a:latin typeface="Times New Roman" panose="02020603050405020304" pitchFamily="18" charset="0"/>
              </a:rPr>
              <a:t>What day is it today?   It’s Monday.</a:t>
            </a:r>
          </a:p>
          <a:p>
            <a:pPr>
              <a:lnSpc>
                <a:spcPct val="85000"/>
              </a:lnSpc>
            </a:pPr>
            <a:r>
              <a:rPr lang="en-US" altLang="zh-CN" sz="3000" dirty="0">
                <a:solidFill>
                  <a:srgbClr val="9900CC"/>
                </a:solidFill>
                <a:latin typeface="Times New Roman" panose="02020603050405020304" pitchFamily="18" charset="0"/>
              </a:rPr>
              <a:t>What do you do?       I go to school.</a:t>
            </a:r>
          </a:p>
          <a:p>
            <a:pPr>
              <a:lnSpc>
                <a:spcPct val="85000"/>
              </a:lnSpc>
            </a:pPr>
            <a:r>
              <a:rPr lang="en-US" altLang="zh-CN" sz="3000" dirty="0">
                <a:solidFill>
                  <a:srgbClr val="9900CC"/>
                </a:solidFill>
                <a:latin typeface="Times New Roman" panose="02020603050405020304" pitchFamily="18" charset="0"/>
              </a:rPr>
              <a:t>What day is it tomorrow? </a:t>
            </a:r>
          </a:p>
          <a:p>
            <a:pPr>
              <a:lnSpc>
                <a:spcPct val="85000"/>
              </a:lnSpc>
            </a:pPr>
            <a:r>
              <a:rPr lang="en-US" altLang="zh-CN" sz="3000" dirty="0">
                <a:solidFill>
                  <a:srgbClr val="9900CC"/>
                </a:solidFill>
                <a:latin typeface="Times New Roman" panose="02020603050405020304" pitchFamily="18" charset="0"/>
              </a:rPr>
              <a:t>It’s Tuesday. </a:t>
            </a:r>
          </a:p>
          <a:p>
            <a:pPr>
              <a:lnSpc>
                <a:spcPct val="85000"/>
              </a:lnSpc>
            </a:pPr>
            <a:r>
              <a:rPr lang="en-US" altLang="zh-CN" sz="3000" dirty="0">
                <a:solidFill>
                  <a:srgbClr val="9900CC"/>
                </a:solidFill>
                <a:latin typeface="Times New Roman" panose="02020603050405020304" pitchFamily="18" charset="0"/>
              </a:rPr>
              <a:t>What will you do?</a:t>
            </a:r>
          </a:p>
          <a:p>
            <a:pPr>
              <a:lnSpc>
                <a:spcPct val="85000"/>
              </a:lnSpc>
            </a:pPr>
            <a:r>
              <a:rPr lang="en-US" altLang="zh-CN" sz="3000" dirty="0">
                <a:solidFill>
                  <a:srgbClr val="9900CC"/>
                </a:solidFill>
                <a:latin typeface="Times New Roman" panose="02020603050405020304" pitchFamily="18" charset="0"/>
              </a:rPr>
              <a:t>I’ll go to school, too.    </a:t>
            </a:r>
          </a:p>
        </p:txBody>
      </p:sp>
    </p:spTree>
  </p:cSld>
  <p:clrMapOvr>
    <a:masterClrMapping/>
  </p:clrMapOvr>
  <p:transition>
    <p:push dir="d"/>
    <p:sndAc>
      <p:stSnd>
        <p:snd r:embed="rId2" name="ms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915130" y="440532"/>
            <a:ext cx="5617316" cy="447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28" tIns="40814" rIns="81628" bIns="40814">
            <a:spAutoFit/>
          </a:bodyPr>
          <a:lstStyle>
            <a:lvl1pPr defTabSz="1090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44830" defTabSz="1090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90930" defTabSz="1090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38300" defTabSz="1090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83130" defTabSz="1090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40330" defTabSz="10909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97530" defTabSz="10909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54730" defTabSz="10909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11930" defTabSz="10909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</a:pPr>
            <a:endParaRPr lang="en-US" altLang="zh-CN" sz="360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A: ___ ____ is it today ? </a:t>
            </a:r>
          </a:p>
          <a:p>
            <a:pPr>
              <a:lnSpc>
                <a:spcPct val="8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B: It’s    Monday.</a:t>
            </a:r>
          </a:p>
          <a:p>
            <a:pPr>
              <a:lnSpc>
                <a:spcPct val="8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A: What day is it tomorrow?</a:t>
            </a:r>
          </a:p>
          <a:p>
            <a:pPr>
              <a:lnSpc>
                <a:spcPct val="8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B: It’s _______.</a:t>
            </a:r>
          </a:p>
          <a:p>
            <a:pPr>
              <a:lnSpc>
                <a:spcPct val="80000"/>
              </a:lnSpc>
            </a:pPr>
            <a:r>
              <a:rPr lang="en-US" altLang="zh-CN" sz="3600">
                <a:solidFill>
                  <a:srgbClr val="0066FF"/>
                </a:solidFill>
                <a:latin typeface="Times New Roman" panose="02020603050405020304" pitchFamily="18" charset="0"/>
              </a:rPr>
              <a:t>                                      </a:t>
            </a:r>
            <a:endParaRPr lang="en-US" altLang="zh-CN" sz="360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sz="3600">
                <a:solidFill>
                  <a:srgbClr val="9900CC"/>
                </a:solidFill>
                <a:latin typeface="Times New Roman" panose="02020603050405020304" pitchFamily="18" charset="0"/>
              </a:rPr>
              <a:t>A: What day is it today ?</a:t>
            </a:r>
          </a:p>
          <a:p>
            <a:pPr>
              <a:lnSpc>
                <a:spcPct val="80000"/>
              </a:lnSpc>
            </a:pPr>
            <a:r>
              <a:rPr lang="en-US" altLang="zh-CN" sz="3600">
                <a:solidFill>
                  <a:srgbClr val="9900CC"/>
                </a:solidFill>
                <a:latin typeface="Times New Roman" panose="02020603050405020304" pitchFamily="18" charset="0"/>
              </a:rPr>
              <a:t>B: It’s Friday.</a:t>
            </a:r>
          </a:p>
          <a:p>
            <a:pPr>
              <a:lnSpc>
                <a:spcPct val="80000"/>
              </a:lnSpc>
            </a:pPr>
            <a:r>
              <a:rPr lang="en-US" altLang="zh-CN" sz="3600">
                <a:solidFill>
                  <a:srgbClr val="9900CC"/>
                </a:solidFill>
                <a:latin typeface="Times New Roman" panose="02020603050405020304" pitchFamily="18" charset="0"/>
              </a:rPr>
              <a:t>A: What day is it tomorrow?</a:t>
            </a:r>
          </a:p>
          <a:p>
            <a:pPr>
              <a:lnSpc>
                <a:spcPct val="80000"/>
              </a:lnSpc>
            </a:pPr>
            <a:r>
              <a:rPr lang="en-US" altLang="zh-CN" sz="3600">
                <a:solidFill>
                  <a:srgbClr val="9900CC"/>
                </a:solidFill>
                <a:latin typeface="Times New Roman" panose="02020603050405020304" pitchFamily="18" charset="0"/>
              </a:rPr>
              <a:t>B: It’s ________.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466544" y="787004"/>
            <a:ext cx="2276810" cy="63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28" tIns="40814" rIns="81628" bIns="40814">
            <a:spAutoFit/>
          </a:bodyPr>
          <a:lstStyle>
            <a:lvl1pPr defTabSz="1090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44830" defTabSz="1090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90930" defTabSz="1090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38300" defTabSz="1090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83130" defTabSz="1090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40330" defTabSz="10909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97530" defTabSz="10909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54730" defTabSz="10909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11930" defTabSz="10909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FF00FF"/>
                </a:solidFill>
                <a:latin typeface="Times New Roman" panose="02020603050405020304" pitchFamily="18" charset="0"/>
              </a:rPr>
              <a:t>What day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149587" y="2113360"/>
            <a:ext cx="1935288" cy="63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28" tIns="40814" rIns="81628" bIns="40814">
            <a:spAutoFit/>
          </a:bodyPr>
          <a:lstStyle>
            <a:lvl1pPr defTabSz="1090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44830" defTabSz="1090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90930" defTabSz="1090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38300" defTabSz="1090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83130" defTabSz="1090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40330" defTabSz="10909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97530" defTabSz="10909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54730" defTabSz="10909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11930" defTabSz="10909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FF00FF"/>
                </a:solidFill>
                <a:latin typeface="Times New Roman" panose="02020603050405020304" pitchFamily="18" charset="0"/>
              </a:rPr>
              <a:t>Tuesday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208879" y="4342210"/>
            <a:ext cx="1806325" cy="63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28" tIns="40814" rIns="81628" bIns="40814">
            <a:spAutoFit/>
          </a:bodyPr>
          <a:lstStyle>
            <a:lvl1pPr defTabSz="1090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44830" defTabSz="1090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90930" defTabSz="1090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38300" defTabSz="1090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83130" defTabSz="1090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40330" defTabSz="10909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97530" defTabSz="10909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54730" defTabSz="10909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11930" defTabSz="10909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FF00FF"/>
                </a:solidFill>
                <a:latin typeface="Times New Roman" panose="02020603050405020304" pitchFamily="18" charset="0"/>
              </a:rPr>
              <a:t>Saturday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2602916" y="278606"/>
            <a:ext cx="3961292" cy="57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97" tIns="34199" rIns="68397" bIns="34199">
            <a:spAutoFit/>
          </a:bodyPr>
          <a:lstStyle/>
          <a:p>
            <a:r>
              <a:rPr lang="zh-CN" altLang="en-US" sz="3300" b="1">
                <a:solidFill>
                  <a:srgbClr val="FF3300"/>
                </a:solidFill>
                <a:ea typeface="黑体" panose="02010609060101010101" pitchFamily="49" charset="-122"/>
              </a:rPr>
              <a:t>完成下面的两个对话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7" grpId="0"/>
      <p:bldP spid="389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3889550" y="400050"/>
            <a:ext cx="1509573" cy="429816"/>
          </a:xfrm>
          <a:prstGeom prst="rect">
            <a:avLst/>
          </a:prstGeom>
        </p:spPr>
        <p:txBody>
          <a:bodyPr wrap="none" lIns="68397" tIns="34199" rIns="68397" bIns="341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700" kern="10">
                <a:ln w="19050">
                  <a:solidFill>
                    <a:srgbClr val="FF3300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Game</a:t>
            </a:r>
            <a:endParaRPr lang="zh-CN" altLang="en-US" sz="2700" kern="10">
              <a:ln w="19050">
                <a:solidFill>
                  <a:srgbClr val="FF3300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555820" y="1200150"/>
            <a:ext cx="609046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97" tIns="34199" rIns="68397" bIns="34199"/>
          <a:lstStyle/>
          <a:p>
            <a:r>
              <a:rPr lang="en-US" altLang="zh-CN" sz="3600">
                <a:solidFill>
                  <a:srgbClr val="9900CC"/>
                </a:solidFill>
                <a:latin typeface="Times New Roman" panose="02020603050405020304" pitchFamily="18" charset="0"/>
              </a:rPr>
              <a:t>A: What day is it today?</a:t>
            </a:r>
          </a:p>
          <a:p>
            <a:r>
              <a:rPr lang="en-US" altLang="zh-CN" sz="3600">
                <a:solidFill>
                  <a:srgbClr val="9900CC"/>
                </a:solidFill>
                <a:latin typeface="Times New Roman" panose="02020603050405020304" pitchFamily="18" charset="0"/>
              </a:rPr>
              <a:t>B: It’s Monday?</a:t>
            </a:r>
          </a:p>
          <a:p>
            <a:r>
              <a:rPr lang="en-US" altLang="zh-CN" sz="3600">
                <a:solidFill>
                  <a:srgbClr val="9900CC"/>
                </a:solidFill>
                <a:latin typeface="Times New Roman" panose="02020603050405020304" pitchFamily="18" charset="0"/>
              </a:rPr>
              <a:t>C: What do you do?</a:t>
            </a:r>
          </a:p>
          <a:p>
            <a:r>
              <a:rPr lang="en-US" altLang="zh-CN" sz="3600">
                <a:solidFill>
                  <a:srgbClr val="9900CC"/>
                </a:solidFill>
                <a:latin typeface="Times New Roman" panose="02020603050405020304" pitchFamily="18" charset="0"/>
              </a:rPr>
              <a:t>D: I go to school</a:t>
            </a:r>
          </a:p>
          <a:p>
            <a:r>
              <a:rPr lang="en-US" altLang="zh-CN" sz="3600">
                <a:solidFill>
                  <a:srgbClr val="9900CC"/>
                </a:solidFill>
                <a:latin typeface="Times New Roman" panose="02020603050405020304" pitchFamily="18" charset="0"/>
              </a:rPr>
              <a:t>E: What day is it after Monday? </a:t>
            </a:r>
          </a:p>
          <a:p>
            <a:r>
              <a:rPr lang="en-US" altLang="zh-CN" sz="3600">
                <a:solidFill>
                  <a:srgbClr val="9900CC"/>
                </a:solidFill>
                <a:latin typeface="Times New Roman" panose="02020603050405020304" pitchFamily="18" charset="0"/>
              </a:rPr>
              <a:t>F: It’s…</a:t>
            </a:r>
          </a:p>
        </p:txBody>
      </p:sp>
    </p:spTree>
  </p:cSld>
  <p:clrMapOvr>
    <a:masterClrMapping/>
  </p:clrMapOvr>
  <p:transition>
    <p:push dir="d"/>
    <p:sndAc>
      <p:stSnd>
        <p:snd r:embed="rId2" name="msg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1146</Words>
  <Application>Microsoft Office PowerPoint</Application>
  <PresentationFormat>全屏显示(16:9)</PresentationFormat>
  <Paragraphs>329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黑体</vt:lpstr>
      <vt:lpstr>楷体</vt:lpstr>
      <vt:lpstr>宋体</vt:lpstr>
      <vt:lpstr>微软雅黑</vt:lpstr>
      <vt:lpstr>Arial</vt:lpstr>
      <vt:lpstr>Arial Black</vt:lpstr>
      <vt:lpstr>Calibri</vt:lpstr>
      <vt:lpstr>Comic Sans MS</vt:lpstr>
      <vt:lpstr>Tahoma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要点：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2016-06-30T05:52:00Z</dcterms:created>
  <dcterms:modified xsi:type="dcterms:W3CDTF">2023-01-16T20:39:43Z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77B2E21F79824EDBA89462904FC87F6B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