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834DC32-1666-472F-ABB4-6303E5F801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2F9244-82EA-420B-97F3-5021737222B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C819-3A3D-4D55-9EB2-E740EB5B407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D527-0DEF-400C-8318-5EE06EC7A0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42A2-1EE5-42A9-ACFF-2E59EF5BB58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81DF-6394-4435-8932-1383B0D79E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9CB7-4802-4B11-B105-DD14399B473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698E-45E8-441E-91CD-058BCD2452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53DB-4AD9-4BD2-83E4-E2AE31E3265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3BD8-30B9-4AAA-B284-7F1101979F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74571-DDCD-4C08-A36E-493AF47DC37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C2C3-EBD4-414D-8814-8299B23218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11FB-18F7-4F34-9FE3-E55D413F1AD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57D3-334C-4C0E-AC20-8D6D0A2A12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4E1D-3517-4B21-B21D-D54EE3B6D2E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B15D-FE7F-4EDD-9A57-B24B5127C0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80A0-0A42-4B03-9122-FFEA5EABACC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C807A-9470-4BCD-B78A-274DF6F607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5948-1758-46AF-BD82-EDBAA750367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8A717-438F-44EC-98BF-C3A19135E8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0B2B-341C-46EB-BB88-B137534BD96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0175-B2B4-4F00-BF28-CFA8E0F308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3D3B6C9C-C589-4A08-8A69-227C8F86BD9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03E10D2-FD2B-4619-A0F1-2A2104024EA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228850" y="1920874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257425" y="2280663"/>
            <a:ext cx="77612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第三单</a:t>
            </a:r>
            <a:r>
              <a:rPr lang="zh-CN" altLang="en-US" sz="2800" dirty="0" smtClean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  </a:t>
            </a:r>
            <a:r>
              <a:rPr lang="zh-CN" altLang="en-US" sz="2800" dirty="0" smtClean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思源宋体 CN Heavy"/>
              </a:rPr>
              <a:t>小数的意义与性质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427772" y="4087562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6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749608" y="3175068"/>
            <a:ext cx="526297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4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求</a:t>
            </a:r>
            <a:r>
              <a:rPr lang="zh-CN" altLang="en-US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一个</a:t>
            </a:r>
            <a:r>
              <a:rPr lang="zh-CN" altLang="en-US" sz="44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小</a:t>
            </a:r>
            <a:r>
              <a:rPr lang="zh-CN" altLang="en-US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数的近似数</a:t>
            </a:r>
          </a:p>
        </p:txBody>
      </p:sp>
      <p:sp>
        <p:nvSpPr>
          <p:cNvPr id="12" name="矩形 11"/>
          <p:cNvSpPr/>
          <p:nvPr/>
        </p:nvSpPr>
        <p:spPr>
          <a:xfrm>
            <a:off x="-2168" y="5933519"/>
            <a:ext cx="1219416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19138" y="1268415"/>
            <a:ext cx="4083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）精确到百分位：</a:t>
            </a:r>
          </a:p>
        </p:txBody>
      </p:sp>
      <p:sp>
        <p:nvSpPr>
          <p:cNvPr id="11267" name="矩形 6"/>
          <p:cNvSpPr>
            <a:spLocks noChangeArrowheads="1"/>
          </p:cNvSpPr>
          <p:nvPr/>
        </p:nvSpPr>
        <p:spPr bwMode="auto">
          <a:xfrm>
            <a:off x="1968502" y="2708276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0.158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8" name="矩形 7"/>
          <p:cNvSpPr>
            <a:spLocks noChangeArrowheads="1"/>
          </p:cNvSpPr>
          <p:nvPr/>
        </p:nvSpPr>
        <p:spPr bwMode="auto">
          <a:xfrm>
            <a:off x="3543301" y="269875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257677" y="270827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0.16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70" name="矩形 9"/>
          <p:cNvSpPr>
            <a:spLocks noChangeArrowheads="1"/>
          </p:cNvSpPr>
          <p:nvPr/>
        </p:nvSpPr>
        <p:spPr bwMode="auto">
          <a:xfrm>
            <a:off x="7067551" y="269875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6.454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71" name="矩形 10"/>
          <p:cNvSpPr>
            <a:spLocks noChangeArrowheads="1"/>
          </p:cNvSpPr>
          <p:nvPr/>
        </p:nvSpPr>
        <p:spPr bwMode="auto">
          <a:xfrm>
            <a:off x="8777289" y="267176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493252" y="268287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6.45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73" name="矩形 15"/>
          <p:cNvSpPr>
            <a:spLocks noChangeArrowheads="1"/>
          </p:cNvSpPr>
          <p:nvPr/>
        </p:nvSpPr>
        <p:spPr bwMode="auto">
          <a:xfrm>
            <a:off x="4278314" y="3724275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0.503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74" name="矩形 16"/>
          <p:cNvSpPr>
            <a:spLocks noChangeArrowheads="1"/>
          </p:cNvSpPr>
          <p:nvPr/>
        </p:nvSpPr>
        <p:spPr bwMode="auto">
          <a:xfrm>
            <a:off x="5853114" y="371316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569076" y="3724275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39714" y="688975"/>
            <a:ext cx="4288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写出各小数的近似数。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7051" y="1700213"/>
            <a:ext cx="10945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27051" y="2420938"/>
            <a:ext cx="10945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27051" y="3213100"/>
            <a:ext cx="10945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27051" y="3933825"/>
            <a:ext cx="10945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27051" y="4797425"/>
            <a:ext cx="10945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255839" y="1700213"/>
            <a:ext cx="0" cy="3097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135563" y="1700213"/>
            <a:ext cx="0" cy="3097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96300" y="1700213"/>
            <a:ext cx="0" cy="3097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2447926" y="17732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保留整数</a:t>
            </a:r>
          </a:p>
        </p:txBody>
      </p:sp>
      <p:sp>
        <p:nvSpPr>
          <p:cNvPr id="12300" name="TextBox 16"/>
          <p:cNvSpPr txBox="1">
            <a:spLocks noChangeArrowheads="1"/>
          </p:cNvSpPr>
          <p:nvPr/>
        </p:nvSpPr>
        <p:spPr bwMode="auto">
          <a:xfrm>
            <a:off x="5135563" y="181292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保留一位小数</a:t>
            </a:r>
          </a:p>
        </p:txBody>
      </p:sp>
      <p:sp>
        <p:nvSpPr>
          <p:cNvPr id="12301" name="TextBox 17"/>
          <p:cNvSpPr txBox="1">
            <a:spLocks noChangeArrowheads="1"/>
          </p:cNvSpPr>
          <p:nvPr/>
        </p:nvSpPr>
        <p:spPr bwMode="auto">
          <a:xfrm>
            <a:off x="8423276" y="1836739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保留两位小数</a:t>
            </a:r>
          </a:p>
        </p:txBody>
      </p:sp>
      <p:sp>
        <p:nvSpPr>
          <p:cNvPr id="12302" name="TextBox 12"/>
          <p:cNvSpPr txBox="1">
            <a:spLocks noChangeArrowheads="1"/>
          </p:cNvSpPr>
          <p:nvPr/>
        </p:nvSpPr>
        <p:spPr bwMode="auto">
          <a:xfrm>
            <a:off x="352425" y="2493964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3.8215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03" name="TextBox 19"/>
          <p:cNvSpPr txBox="1">
            <a:spLocks noChangeArrowheads="1"/>
          </p:cNvSpPr>
          <p:nvPr/>
        </p:nvSpPr>
        <p:spPr bwMode="auto">
          <a:xfrm>
            <a:off x="334963" y="3276601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9.9674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04" name="TextBox 20"/>
          <p:cNvSpPr txBox="1">
            <a:spLocks noChangeArrowheads="1"/>
          </p:cNvSpPr>
          <p:nvPr/>
        </p:nvSpPr>
        <p:spPr bwMode="auto">
          <a:xfrm>
            <a:off x="334963" y="4149726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1.0495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27751" y="250825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3.8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24552" y="329247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10.0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11889" y="407670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363077" y="2508251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3.82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363077" y="329247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9.97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363077" y="4146551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1.05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78200" y="2508251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68663" y="334804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78200" y="4098926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51" y="1125540"/>
            <a:ext cx="10896600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783638" y="2708276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319.7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802688" y="3141663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249.6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782051" y="3573464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180.4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782051" y="4005264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115.2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072565" y="442912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95.0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13414" y="2708276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32463" y="3141663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11826" y="3573464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11826" y="4005264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02339" y="442912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57200" y="836615"/>
            <a:ext cx="11088688" cy="12287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我国陆地各种地形的面积如下表。先把表中的数写成用“万”作单位的数，再保留一位小数。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03313" y="3105152"/>
            <a:ext cx="960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通过本节课的学习，你有哪些收获？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sp>
        <p:nvSpPr>
          <p:cNvPr id="3076" name="矩形 1"/>
          <p:cNvSpPr>
            <a:spLocks noChangeArrowheads="1"/>
          </p:cNvSpPr>
          <p:nvPr/>
        </p:nvSpPr>
        <p:spPr bwMode="auto">
          <a:xfrm>
            <a:off x="527050" y="1557338"/>
            <a:ext cx="105616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．把下面各题省略万位后面的尾数，求出它们的近似数。</a:t>
            </a:r>
          </a:p>
        </p:txBody>
      </p:sp>
      <p:sp>
        <p:nvSpPr>
          <p:cNvPr id="3077" name="矩形 2"/>
          <p:cNvSpPr>
            <a:spLocks noChangeArrowheads="1"/>
          </p:cNvSpPr>
          <p:nvPr/>
        </p:nvSpPr>
        <p:spPr bwMode="auto">
          <a:xfrm>
            <a:off x="431802" y="3408364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23760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8" name="矩形 7"/>
          <p:cNvSpPr>
            <a:spLocks noChangeArrowheads="1"/>
          </p:cNvSpPr>
          <p:nvPr/>
        </p:nvSpPr>
        <p:spPr bwMode="auto">
          <a:xfrm>
            <a:off x="2006601" y="339725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22563" y="3408364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  <p:sp>
        <p:nvSpPr>
          <p:cNvPr id="3080" name="矩形 10"/>
          <p:cNvSpPr>
            <a:spLocks noChangeArrowheads="1"/>
          </p:cNvSpPr>
          <p:nvPr/>
        </p:nvSpPr>
        <p:spPr bwMode="auto">
          <a:xfrm>
            <a:off x="4502151" y="3419476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97430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81" name="矩形 11"/>
          <p:cNvSpPr>
            <a:spLocks noChangeArrowheads="1"/>
          </p:cNvSpPr>
          <p:nvPr/>
        </p:nvSpPr>
        <p:spPr bwMode="auto">
          <a:xfrm>
            <a:off x="6078539" y="340995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792914" y="3419476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  <p:sp>
        <p:nvSpPr>
          <p:cNvPr id="3083" name="矩形 13"/>
          <p:cNvSpPr>
            <a:spLocks noChangeArrowheads="1"/>
          </p:cNvSpPr>
          <p:nvPr/>
        </p:nvSpPr>
        <p:spPr bwMode="auto">
          <a:xfrm>
            <a:off x="8304214" y="3419476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52100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84" name="矩形 14"/>
          <p:cNvSpPr>
            <a:spLocks noChangeArrowheads="1"/>
          </p:cNvSpPr>
          <p:nvPr/>
        </p:nvSpPr>
        <p:spPr bwMode="auto">
          <a:xfrm>
            <a:off x="9879014" y="340995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594975" y="3419476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  <p:sp>
        <p:nvSpPr>
          <p:cNvPr id="3086" name="矩形 16"/>
          <p:cNvSpPr>
            <a:spLocks noChangeArrowheads="1"/>
          </p:cNvSpPr>
          <p:nvPr/>
        </p:nvSpPr>
        <p:spPr bwMode="auto">
          <a:xfrm>
            <a:off x="176213" y="4333876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498000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87" name="矩形 17"/>
          <p:cNvSpPr>
            <a:spLocks noChangeArrowheads="1"/>
          </p:cNvSpPr>
          <p:nvPr/>
        </p:nvSpPr>
        <p:spPr bwMode="auto">
          <a:xfrm>
            <a:off x="2006601" y="43338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722565" y="4343401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  <p:sp>
        <p:nvSpPr>
          <p:cNvPr id="3089" name="矩形 19"/>
          <p:cNvSpPr>
            <a:spLocks noChangeArrowheads="1"/>
          </p:cNvSpPr>
          <p:nvPr/>
        </p:nvSpPr>
        <p:spPr bwMode="auto">
          <a:xfrm>
            <a:off x="4456113" y="4333876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500089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90" name="矩形 20"/>
          <p:cNvSpPr>
            <a:spLocks noChangeArrowheads="1"/>
          </p:cNvSpPr>
          <p:nvPr/>
        </p:nvSpPr>
        <p:spPr bwMode="auto">
          <a:xfrm>
            <a:off x="6078539" y="434499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792914" y="4356101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  <p:sp>
        <p:nvSpPr>
          <p:cNvPr id="3092" name="矩形 22"/>
          <p:cNvSpPr>
            <a:spLocks noChangeArrowheads="1"/>
          </p:cNvSpPr>
          <p:nvPr/>
        </p:nvSpPr>
        <p:spPr bwMode="auto">
          <a:xfrm>
            <a:off x="8304214" y="435610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42988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93" name="矩形 23"/>
          <p:cNvSpPr>
            <a:spLocks noChangeArrowheads="1"/>
          </p:cNvSpPr>
          <p:nvPr/>
        </p:nvSpPr>
        <p:spPr bwMode="auto">
          <a:xfrm>
            <a:off x="9879014" y="434499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0594975" y="435610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9" grpId="0"/>
      <p:bldP spid="13" grpId="0"/>
      <p:bldP spid="16" grpId="0"/>
      <p:bldP spid="19" grpId="0"/>
      <p:bldP spid="2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431801" y="908051"/>
            <a:ext cx="6546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．下面的□里可以填上哪些数字？</a:t>
            </a:r>
          </a:p>
        </p:txBody>
      </p:sp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1295401" y="2392365"/>
            <a:ext cx="3057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43890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00" name="矩形 8"/>
          <p:cNvSpPr>
            <a:spLocks noChangeArrowheads="1"/>
          </p:cNvSpPr>
          <p:nvPr/>
        </p:nvSpPr>
        <p:spPr bwMode="auto">
          <a:xfrm>
            <a:off x="6096001" y="2274889"/>
            <a:ext cx="29546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8509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万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487739" y="243840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4.4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4102" name="矩形 14"/>
          <p:cNvSpPr>
            <a:spLocks noChangeArrowheads="1"/>
          </p:cNvSpPr>
          <p:nvPr/>
        </p:nvSpPr>
        <p:spPr bwMode="auto">
          <a:xfrm>
            <a:off x="3333751" y="2176464"/>
            <a:ext cx="1031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660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zh-CN" altLang="en-US" sz="6600"/>
          </a:p>
        </p:txBody>
      </p:sp>
      <p:sp>
        <p:nvSpPr>
          <p:cNvPr id="4103" name="矩形 17"/>
          <p:cNvSpPr>
            <a:spLocks noChangeArrowheads="1"/>
          </p:cNvSpPr>
          <p:nvPr/>
        </p:nvSpPr>
        <p:spPr bwMode="auto">
          <a:xfrm>
            <a:off x="7920039" y="2105026"/>
            <a:ext cx="1031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660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zh-CN" altLang="en-US" sz="66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4213" y="2366964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142876" y="1557339"/>
            <a:ext cx="90075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地球和太阳之间的平均距离大约是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1.496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亿千米。</a:t>
            </a: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858839" y="2197102"/>
            <a:ext cx="73661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）精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确到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十分位大约是多少亿千米？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59001" y="4838701"/>
            <a:ext cx="24416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1.496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亿千米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491165" y="483870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83326" y="4860926"/>
            <a:ext cx="203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亿千米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90751" y="2887663"/>
            <a:ext cx="89138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精确到十分位就是保留一位小数，要看哪一位？怎样取近似值？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10" grpId="0"/>
      <p:bldP spid="11" grpId="0"/>
      <p:bldP spid="13" grpId="0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7051" y="2978151"/>
            <a:ext cx="6955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）精确到百分位大约是多少亿千米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935165" y="3609975"/>
            <a:ext cx="9191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1.496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精确到百分位，要看哪一位？又怎样取近似值呢？</a:t>
            </a:r>
            <a:endParaRPr lang="zh-CN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48" name="文本框 4"/>
          <p:cNvSpPr txBox="1">
            <a:spLocks noChangeArrowheads="1"/>
          </p:cNvSpPr>
          <p:nvPr/>
        </p:nvSpPr>
        <p:spPr bwMode="auto">
          <a:xfrm>
            <a:off x="815976" y="525464"/>
            <a:ext cx="11047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1.496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保留一位小数，就要看百分位，百分位满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，向十分位进一，所以求得的近似数为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1.5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2"/>
          <p:cNvSpPr>
            <a:spLocks noChangeArrowheads="1"/>
          </p:cNvSpPr>
          <p:nvPr/>
        </p:nvSpPr>
        <p:spPr bwMode="auto">
          <a:xfrm>
            <a:off x="815977" y="404813"/>
            <a:ext cx="108489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．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496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精确到百分位，就要看千分位，千分位满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，要向百分位上进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，百分位上是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，加上进上来的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“1”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，又满十，再向十分位上进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，求得的结果是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1.50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33676" y="3429001"/>
            <a:ext cx="24416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1.496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亿千米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02325" y="345122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≈</a:t>
            </a:r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1.50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亿千米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1603587" y="4150998"/>
            <a:ext cx="8605520" cy="1522095"/>
          </a:xfrm>
          <a:prstGeom prst="wedgeRoundRectCallout">
            <a:avLst>
              <a:gd name="adj1" fmla="val 53824"/>
              <a:gd name="adj2" fmla="val -15901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1.50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百分位上的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不能去掉，它表示精确到百分位，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1.50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比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更精确。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79414" y="1719265"/>
            <a:ext cx="109458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地球和月亮之间的平均距离大约是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38.44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万千米，保留一位小数大约是多少万千米？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79689" y="3929064"/>
            <a:ext cx="27238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38.44</a:t>
            </a: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万千米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39713" y="730252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课堂练习：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91251" y="3929064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≈</a:t>
            </a: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38.4</a:t>
            </a: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万千米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76265" y="4224338"/>
            <a:ext cx="108489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取近似值时，在保留的小数位数里，小数末位是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的，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应保留，不能去掉。</a:t>
            </a:r>
          </a:p>
        </p:txBody>
      </p:sp>
      <p:sp>
        <p:nvSpPr>
          <p:cNvPr id="9219" name="文本框 2"/>
          <p:cNvSpPr txBox="1">
            <a:spLocks noChangeArrowheads="1"/>
          </p:cNvSpPr>
          <p:nvPr/>
        </p:nvSpPr>
        <p:spPr bwMode="auto">
          <a:xfrm>
            <a:off x="922339" y="581026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小结：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76264" y="1227139"/>
            <a:ext cx="112283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(1)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要根据题目要求取近似值，保留整数，就看十分位上的数；保留一位小数，要看百分位上的数……，再按“四舍五入”法决定是舍还是入。</a:t>
            </a:r>
            <a:endParaRPr lang="zh-CN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381001" y="1636714"/>
            <a:ext cx="4288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求下面小数的近似数。</a:t>
            </a: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406400" y="2420939"/>
            <a:ext cx="367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）精确到十分位</a:t>
            </a:r>
          </a:p>
        </p:txBody>
      </p:sp>
      <p:sp>
        <p:nvSpPr>
          <p:cNvPr id="10246" name="矩形 12"/>
          <p:cNvSpPr>
            <a:spLocks noChangeArrowheads="1"/>
          </p:cNvSpPr>
          <p:nvPr/>
        </p:nvSpPr>
        <p:spPr bwMode="auto">
          <a:xfrm>
            <a:off x="1771652" y="3494089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7.54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7" name="矩形 13"/>
          <p:cNvSpPr>
            <a:spLocks noChangeArrowheads="1"/>
          </p:cNvSpPr>
          <p:nvPr/>
        </p:nvSpPr>
        <p:spPr bwMode="auto">
          <a:xfrm>
            <a:off x="3348039" y="34829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062414" y="3494089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9" name="矩形 15"/>
          <p:cNvSpPr>
            <a:spLocks noChangeArrowheads="1"/>
          </p:cNvSpPr>
          <p:nvPr/>
        </p:nvSpPr>
        <p:spPr bwMode="auto">
          <a:xfrm>
            <a:off x="6872290" y="3482976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0.365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50" name="矩形 16"/>
          <p:cNvSpPr>
            <a:spLocks noChangeArrowheads="1"/>
          </p:cNvSpPr>
          <p:nvPr/>
        </p:nvSpPr>
        <p:spPr bwMode="auto">
          <a:xfrm>
            <a:off x="8582026" y="3455989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9297989" y="346710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52" name="矩形 18"/>
          <p:cNvSpPr>
            <a:spLocks noChangeArrowheads="1"/>
          </p:cNvSpPr>
          <p:nvPr/>
        </p:nvSpPr>
        <p:spPr bwMode="auto">
          <a:xfrm>
            <a:off x="4083051" y="450850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2.692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53" name="矩形 19"/>
          <p:cNvSpPr>
            <a:spLocks noChangeArrowheads="1"/>
          </p:cNvSpPr>
          <p:nvPr/>
        </p:nvSpPr>
        <p:spPr bwMode="auto">
          <a:xfrm>
            <a:off x="5657851" y="44989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373814" y="4508501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2.7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15" grpId="0"/>
      <p:bldP spid="18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宽屏</PresentationFormat>
  <Paragraphs>104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华文楷体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4249CE99CA7B4F6A8DAF483F2347E269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