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7" r:id="rId2"/>
    <p:sldId id="260" r:id="rId3"/>
    <p:sldId id="286" r:id="rId4"/>
    <p:sldId id="314" r:id="rId5"/>
    <p:sldId id="318" r:id="rId6"/>
    <p:sldId id="319" r:id="rId7"/>
    <p:sldId id="315" r:id="rId8"/>
    <p:sldId id="320" r:id="rId9"/>
    <p:sldId id="317" r:id="rId10"/>
    <p:sldId id="316" r:id="rId11"/>
    <p:sldId id="321" r:id="rId12"/>
    <p:sldId id="313" r:id="rId13"/>
    <p:sldId id="322" r:id="rId14"/>
    <p:sldId id="323" r:id="rId15"/>
    <p:sldId id="278" r:id="rId16"/>
    <p:sldId id="324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FF"/>
    <a:srgbClr val="155BF7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B6223-8C67-4191-9909-9E6EB57CB9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D78DA-15B7-42BB-A6CA-6C95C5B836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067944" y="2492896"/>
            <a:ext cx="4896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8.4 </a:t>
            </a: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对</a:t>
            </a: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顶角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1124744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/>
              <a:t>青岛</a:t>
            </a:r>
            <a:r>
              <a:rPr lang="zh-CN" altLang="en-US" sz="2000" dirty="0" smtClean="0"/>
              <a:t>版七年级数学下册</a:t>
            </a:r>
            <a:endParaRPr lang="zh-CN" altLang="en-US" sz="2000" dirty="0"/>
          </a:p>
        </p:txBody>
      </p:sp>
      <p:sp>
        <p:nvSpPr>
          <p:cNvPr id="5" name="矩形 4"/>
          <p:cNvSpPr/>
          <p:nvPr/>
        </p:nvSpPr>
        <p:spPr>
          <a:xfrm>
            <a:off x="0" y="472514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786314" y="3786190"/>
            <a:ext cx="4110062" cy="2365388"/>
            <a:chOff x="4786314" y="3786190"/>
            <a:chExt cx="4110062" cy="2365388"/>
          </a:xfrm>
        </p:grpSpPr>
        <p:sp>
          <p:nvSpPr>
            <p:cNvPr id="3" name="Text Box 7"/>
            <p:cNvSpPr txBox="1">
              <a:spLocks noChangeArrowheads="1"/>
            </p:cNvSpPr>
            <p:nvPr/>
          </p:nvSpPr>
          <p:spPr bwMode="auto">
            <a:xfrm>
              <a:off x="4786314" y="3786190"/>
              <a:ext cx="609600" cy="57943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 dirty="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4" name="Text Box 8"/>
            <p:cNvSpPr txBox="1">
              <a:spLocks noChangeArrowheads="1"/>
            </p:cNvSpPr>
            <p:nvPr/>
          </p:nvSpPr>
          <p:spPr bwMode="auto">
            <a:xfrm>
              <a:off x="7929586" y="5572140"/>
              <a:ext cx="609600" cy="57943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 dirty="0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4857752" y="5357826"/>
              <a:ext cx="609600" cy="57943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8001024" y="3786190"/>
              <a:ext cx="609600" cy="57943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 dirty="0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8286776" y="5000636"/>
              <a:ext cx="609600" cy="57943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 dirty="0">
                  <a:solidFill>
                    <a:schemeClr val="accent2"/>
                  </a:solidFill>
                </a:rPr>
                <a:t>E</a:t>
              </a:r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6429388" y="4929198"/>
              <a:ext cx="1785950" cy="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V="1">
              <a:off x="5105400" y="4343400"/>
              <a:ext cx="3048000" cy="106680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5105400" y="4267200"/>
              <a:ext cx="2895600" cy="152400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6248400" y="4229100"/>
              <a:ext cx="477838" cy="579438"/>
            </a:xfrm>
            <a:prstGeom prst="rect">
              <a:avLst/>
            </a:prstGeom>
            <a:noFill/>
            <a:ln w="190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>
                  <a:solidFill>
                    <a:schemeClr val="accent2"/>
                  </a:solidFill>
                </a:rPr>
                <a:t>O</a:t>
              </a:r>
            </a:p>
          </p:txBody>
        </p:sp>
      </p:grp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8604250" cy="1877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32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例１：</a:t>
            </a:r>
            <a:endParaRPr lang="zh-CN" altLang="en-US" sz="3200" b="1" dirty="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457200"/>
            <a:r>
              <a:rPr lang="en-US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直线</a:t>
            </a:r>
            <a:r>
              <a:rPr lang="en-US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lang="zh-CN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lang="en-US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CD</a:t>
            </a:r>
            <a:r>
              <a:rPr lang="zh-CN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相交于点</a:t>
            </a:r>
            <a:r>
              <a:rPr lang="en-US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O,</a:t>
            </a:r>
            <a:r>
              <a:rPr lang="zh-CN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射线</a:t>
            </a:r>
            <a:r>
              <a:rPr lang="en-US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OE</a:t>
            </a:r>
            <a:r>
              <a:rPr lang="zh-CN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是∠</a:t>
            </a:r>
            <a:r>
              <a:rPr lang="en-US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BOD</a:t>
            </a:r>
            <a:r>
              <a:rPr lang="zh-CN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的平分线，</a:t>
            </a:r>
            <a:endParaRPr lang="en-US" altLang="zh-CN" sz="2800" b="1" dirty="0" smtClean="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457200"/>
            <a:r>
              <a:rPr lang="zh-CN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已知∠</a:t>
            </a:r>
            <a:r>
              <a:rPr lang="en-US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AOD=110</a:t>
            </a:r>
            <a:r>
              <a:rPr lang="zh-CN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°，</a:t>
            </a:r>
            <a:endParaRPr lang="en-US" altLang="zh-CN" sz="2800" b="1" dirty="0" smtClean="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457200"/>
            <a:r>
              <a:rPr lang="zh-CN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分别求∠</a:t>
            </a:r>
            <a:r>
              <a:rPr lang="en-US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COB</a:t>
            </a:r>
            <a:r>
              <a:rPr lang="zh-CN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，∠</a:t>
            </a:r>
            <a:r>
              <a:rPr lang="en-US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AOC, </a:t>
            </a:r>
            <a:r>
              <a:rPr lang="zh-CN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BOE</a:t>
            </a:r>
            <a:r>
              <a:rPr lang="zh-CN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，∠</a:t>
            </a:r>
            <a:r>
              <a:rPr lang="en-US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EOD</a:t>
            </a:r>
            <a:r>
              <a:rPr lang="zh-CN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的度数</a:t>
            </a:r>
            <a:r>
              <a:rPr lang="en-US" altLang="zh-CN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zh-CN" altLang="zh-CN" sz="28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解：因为</a:t>
            </a:r>
            <a:r>
              <a:rPr lang="zh-CN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COB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lang="zh-CN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AOD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是对顶角</a:t>
            </a:r>
          </a:p>
          <a:p>
            <a:pPr>
              <a:buNone/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所以</a:t>
            </a:r>
            <a:r>
              <a:rPr lang="zh-CN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COB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zh-CN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AOD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=110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°，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r>
              <a:rPr lang="zh-CN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AOC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zh-CN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COD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－</a:t>
            </a:r>
            <a:r>
              <a:rPr lang="zh-CN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AOD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=180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°－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110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°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=70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°</a:t>
            </a:r>
          </a:p>
          <a:p>
            <a:pPr>
              <a:buNone/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因为</a:t>
            </a:r>
            <a:r>
              <a:rPr lang="zh-CN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BOD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lang="zh-CN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AOC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是对顶角</a:t>
            </a:r>
          </a:p>
          <a:p>
            <a:pPr>
              <a:buNone/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所以</a:t>
            </a:r>
            <a:r>
              <a:rPr lang="zh-CN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BOD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zh-CN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AOC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=70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°</a:t>
            </a:r>
          </a:p>
          <a:p>
            <a:pPr>
              <a:buNone/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因为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OE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平分</a:t>
            </a:r>
            <a:r>
              <a:rPr lang="zh-CN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BOD</a:t>
            </a:r>
            <a:endParaRPr lang="zh-CN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 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所以</a:t>
            </a:r>
            <a:r>
              <a:rPr lang="zh-CN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BOE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zh-CN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EOD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  </a:t>
            </a:r>
            <a:r>
              <a:rPr lang="zh-CN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BOD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70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°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=35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°</a:t>
            </a:r>
          </a:p>
          <a:p>
            <a:endParaRPr lang="zh-CN" altLang="en-US" dirty="0"/>
          </a:p>
        </p:txBody>
      </p:sp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5929322" y="4643446"/>
          <a:ext cx="357190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Equation" r:id="rId3" imgW="152400" imgH="393700" progId="Equation.DSMT4">
                  <p:embed/>
                </p:oleObj>
              </mc:Choice>
              <mc:Fallback>
                <p:oleObj name="Equation" r:id="rId3" imgW="152400" imgH="3937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22" y="4643446"/>
                        <a:ext cx="357190" cy="642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4500562" y="4643446"/>
          <a:ext cx="220078" cy="696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3" name="Equation" r:id="rId5" imgW="152400" imgH="393700" progId="Equation.DSMT4">
                  <p:embed/>
                </p:oleObj>
              </mc:Choice>
              <mc:Fallback>
                <p:oleObj name="Equation" r:id="rId5" imgW="152400" imgH="3937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4643446"/>
                        <a:ext cx="220078" cy="6969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23850" y="1196975"/>
            <a:ext cx="7704138" cy="310854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zh-CN" altLang="en-US" sz="40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课堂小结：</a:t>
            </a:r>
          </a:p>
          <a:p>
            <a:pPr marL="342900" indent="-342900">
              <a:spcBef>
                <a:spcPct val="50000"/>
              </a:spcBef>
            </a:pPr>
            <a:r>
              <a:rPr lang="zh-CN" altLang="en-US" sz="4000" b="1" dirty="0">
                <a:latin typeface="宋体" panose="02010600030101010101" pitchFamily="2" charset="-122"/>
                <a:ea typeface="宋体" panose="02010600030101010101" pitchFamily="2" charset="-122"/>
              </a:rPr>
              <a:t>本节课学习了以下内</a:t>
            </a:r>
            <a:r>
              <a:rPr lang="zh-CN" altLang="en-US" sz="40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容</a:t>
            </a:r>
            <a:endParaRPr lang="en-US" altLang="zh-CN" sz="40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、对顶角的定义</a:t>
            </a:r>
            <a:endParaRPr lang="en-US" altLang="zh-CN" sz="32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zh-CN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对顶角的性质</a:t>
            </a:r>
            <a:endParaRPr lang="en-US" altLang="zh-CN" sz="32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circle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096000" y="3209925"/>
            <a:ext cx="8382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200" b="0" i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71472" y="3643314"/>
            <a:ext cx="5848350" cy="223138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１</a:t>
            </a:r>
            <a:r>
              <a:rPr kumimoji="1" lang="en-US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kumimoji="1" lang="zh-CN" altLang="en-US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</a:t>
            </a:r>
            <a:r>
              <a:rPr kumimoji="1"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图，直线</a:t>
            </a:r>
            <a:r>
              <a:rPr kumimoji="1" lang="en-US" altLang="zh-CN" sz="2800" b="1" i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AE</a:t>
            </a:r>
            <a:r>
              <a:rPr kumimoji="1"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kumimoji="1" lang="en-US" altLang="zh-CN" sz="2800" b="1" i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BD</a:t>
            </a:r>
            <a:r>
              <a:rPr kumimoji="1"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相交于点</a:t>
            </a:r>
            <a:r>
              <a:rPr kumimoji="1" lang="en-US" altLang="zh-CN" sz="2800" b="1" i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kumimoji="1"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800" b="1" i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AOB</a:t>
            </a:r>
            <a:r>
              <a:rPr kumimoji="1"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的对顶角是</a:t>
            </a:r>
            <a:r>
              <a:rPr kumimoji="1" lang="zh-CN" altLang="en-US" sz="2800" b="1" u="sng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　　　</a:t>
            </a:r>
            <a:r>
              <a:rPr kumimoji="1"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800" b="1" i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BOE</a:t>
            </a:r>
            <a:r>
              <a:rPr kumimoji="1" lang="en-US" altLang="zh-CN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kumimoji="1"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的对顶角是</a:t>
            </a:r>
            <a:r>
              <a:rPr kumimoji="1" lang="zh-CN" altLang="en-US" sz="2800" b="1" u="sng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r>
              <a:rPr kumimoji="1" lang="zh-CN" altLang="en-US" sz="2800" u="sng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　　</a:t>
            </a:r>
            <a:r>
              <a:rPr kumimoji="1" lang="zh-CN" altLang="en-US" sz="2800" b="1" u="sng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　</a:t>
            </a:r>
            <a:r>
              <a:rPr kumimoji="1" lang="en-US" altLang="zh-CN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>
              <a:spcBef>
                <a:spcPct val="50000"/>
              </a:spcBef>
            </a:pPr>
            <a:endParaRPr kumimoji="1" lang="en-US" altLang="zh-CN" dirty="0">
              <a:solidFill>
                <a:schemeClr val="accent2"/>
              </a:solidFill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571868" y="4143380"/>
            <a:ext cx="1371600" cy="523220"/>
          </a:xfrm>
          <a:prstGeom prst="rect">
            <a:avLst/>
          </a:prstGeom>
          <a:noFill/>
          <a:ln w="19050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800" b="1" i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EOD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643306" y="4857760"/>
            <a:ext cx="1371600" cy="523220"/>
          </a:xfrm>
          <a:prstGeom prst="rect">
            <a:avLst/>
          </a:prstGeom>
          <a:noFill/>
          <a:ln w="19050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800" b="1" i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AOD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3429000" y="385763"/>
            <a:ext cx="4343400" cy="2903537"/>
            <a:chOff x="3429000" y="385763"/>
            <a:chExt cx="4343400" cy="2903537"/>
          </a:xfrm>
        </p:grpSpPr>
        <p:sp>
          <p:nvSpPr>
            <p:cNvPr id="20484" name="Text Box 4"/>
            <p:cNvSpPr txBox="1">
              <a:spLocks noChangeArrowheads="1"/>
            </p:cNvSpPr>
            <p:nvPr/>
          </p:nvSpPr>
          <p:spPr bwMode="auto">
            <a:xfrm>
              <a:off x="3429000" y="2371725"/>
              <a:ext cx="609600" cy="57943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20485" name="Text Box 5"/>
            <p:cNvSpPr txBox="1">
              <a:spLocks noChangeArrowheads="1"/>
            </p:cNvSpPr>
            <p:nvPr/>
          </p:nvSpPr>
          <p:spPr bwMode="auto">
            <a:xfrm>
              <a:off x="7162800" y="2371725"/>
              <a:ext cx="609600" cy="57943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>
              <a:off x="3829050" y="2401888"/>
              <a:ext cx="33528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 rot="5492979" flipV="1">
              <a:off x="4551363" y="1438275"/>
              <a:ext cx="2487612" cy="121443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3" name="Line 13"/>
            <p:cNvSpPr>
              <a:spLocks noChangeShapeType="1"/>
            </p:cNvSpPr>
            <p:nvPr/>
          </p:nvSpPr>
          <p:spPr bwMode="auto">
            <a:xfrm rot="-4560580">
              <a:off x="3581400" y="1106488"/>
              <a:ext cx="1905000" cy="990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4" name="Text Box 14"/>
            <p:cNvSpPr txBox="1">
              <a:spLocks noChangeArrowheads="1"/>
            </p:cNvSpPr>
            <p:nvPr/>
          </p:nvSpPr>
          <p:spPr bwMode="auto">
            <a:xfrm>
              <a:off x="5867400" y="1792288"/>
              <a:ext cx="457200" cy="579437"/>
            </a:xfrm>
            <a:prstGeom prst="rect">
              <a:avLst/>
            </a:prstGeom>
            <a:noFill/>
            <a:ln w="190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>
                  <a:solidFill>
                    <a:schemeClr val="accent2"/>
                  </a:solidFill>
                </a:rPr>
                <a:t>O</a:t>
              </a:r>
            </a:p>
          </p:txBody>
        </p:sp>
        <p:sp>
          <p:nvSpPr>
            <p:cNvPr id="20497" name="Text Box 17"/>
            <p:cNvSpPr txBox="1">
              <a:spLocks noChangeArrowheads="1"/>
            </p:cNvSpPr>
            <p:nvPr/>
          </p:nvSpPr>
          <p:spPr bwMode="auto">
            <a:xfrm>
              <a:off x="4724400" y="385763"/>
              <a:ext cx="609600" cy="57943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 dirty="0">
                  <a:solidFill>
                    <a:schemeClr val="accent2"/>
                  </a:solidFill>
                </a:rPr>
                <a:t>A</a:t>
              </a:r>
            </a:p>
          </p:txBody>
        </p:sp>
      </p:grpSp>
      <p:sp>
        <p:nvSpPr>
          <p:cNvPr id="14" name="WordArt 33" descr="？4"/>
          <p:cNvSpPr>
            <a:spLocks noChangeArrowheads="1" noChangeShapeType="1"/>
          </p:cNvSpPr>
          <p:nvPr/>
        </p:nvSpPr>
        <p:spPr bwMode="auto">
          <a:xfrm>
            <a:off x="785786" y="571480"/>
            <a:ext cx="220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19050">
                  <a:solidFill>
                    <a:srgbClr val="FF0000"/>
                  </a:solidFill>
                  <a:rou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当堂检测</a:t>
            </a:r>
            <a:endParaRPr lang="zh-CN" altLang="en-US" sz="3600" kern="10" dirty="0">
              <a:ln w="19050">
                <a:solidFill>
                  <a:srgbClr val="FF0000"/>
                </a:solidFill>
                <a:round/>
              </a:ln>
              <a:blipFill dpi="0" rotWithShape="0">
                <a:blip r:embed="rId3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utoUpdateAnimBg="0"/>
      <p:bldP spid="2048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42910" y="1285860"/>
            <a:ext cx="8172450" cy="181588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２</a:t>
            </a:r>
            <a:r>
              <a:rPr lang="en-US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</a:t>
            </a:r>
            <a:r>
              <a:rPr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图，</a:t>
            </a:r>
            <a:r>
              <a:rPr lang="en-US" altLang="zh-CN" sz="2800" b="1" i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800" b="1" i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CD</a:t>
            </a:r>
            <a:r>
              <a:rPr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800" b="1" i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EF</a:t>
            </a:r>
            <a:r>
              <a:rPr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是经过点</a:t>
            </a:r>
            <a:r>
              <a:rPr lang="en-US" altLang="zh-CN" sz="2800" b="1" i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O</a:t>
            </a:r>
            <a:r>
              <a:rPr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的三条直线，</a:t>
            </a:r>
          </a:p>
          <a:p>
            <a:pPr>
              <a:spcBef>
                <a:spcPct val="0"/>
              </a:spcBef>
            </a:pPr>
            <a:r>
              <a:rPr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）找出图中所有的对顶角</a:t>
            </a:r>
            <a:r>
              <a:rPr lang="en-US" altLang="zh-CN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>
              <a:spcBef>
                <a:spcPct val="0"/>
              </a:spcBef>
            </a:pPr>
            <a:r>
              <a:rPr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en-US" altLang="zh-CN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）若∠</a:t>
            </a:r>
            <a:r>
              <a:rPr lang="en-US" altLang="zh-CN" sz="2800" b="1" i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AOC</a:t>
            </a:r>
            <a:r>
              <a:rPr lang="en-US" altLang="zh-CN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=40°</a:t>
            </a:r>
            <a:r>
              <a:rPr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，∠</a:t>
            </a:r>
            <a:r>
              <a:rPr lang="en-US" altLang="zh-CN" sz="2800" b="1" i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DOF</a:t>
            </a:r>
            <a:r>
              <a:rPr lang="en-US" altLang="zh-CN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=60°</a:t>
            </a:r>
            <a:r>
              <a:rPr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</a:p>
          <a:p>
            <a:pPr>
              <a:spcBef>
                <a:spcPct val="0"/>
              </a:spcBef>
            </a:pPr>
            <a:r>
              <a:rPr lang="zh-CN" altLang="en-US" sz="28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你还能求出图中哪些角的度数？ 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4191000" y="2854325"/>
            <a:ext cx="4572000" cy="2446338"/>
            <a:chOff x="4191000" y="2854325"/>
            <a:chExt cx="4572000" cy="2446338"/>
          </a:xfrm>
        </p:grpSpPr>
        <p:sp>
          <p:nvSpPr>
            <p:cNvPr id="30738" name="Text Box 18"/>
            <p:cNvSpPr txBox="1">
              <a:spLocks noChangeArrowheads="1"/>
            </p:cNvSpPr>
            <p:nvPr/>
          </p:nvSpPr>
          <p:spPr bwMode="auto">
            <a:xfrm>
              <a:off x="4191000" y="3540125"/>
              <a:ext cx="609600" cy="57943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30739" name="Text Box 19"/>
            <p:cNvSpPr txBox="1">
              <a:spLocks noChangeArrowheads="1"/>
            </p:cNvSpPr>
            <p:nvPr/>
          </p:nvSpPr>
          <p:spPr bwMode="auto">
            <a:xfrm>
              <a:off x="8153400" y="3768725"/>
              <a:ext cx="609600" cy="57943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30740" name="Text Box 20"/>
            <p:cNvSpPr txBox="1">
              <a:spLocks noChangeArrowheads="1"/>
            </p:cNvSpPr>
            <p:nvPr/>
          </p:nvSpPr>
          <p:spPr bwMode="auto">
            <a:xfrm>
              <a:off x="4648200" y="2854325"/>
              <a:ext cx="609600" cy="57943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30741" name="Text Box 21"/>
            <p:cNvSpPr txBox="1">
              <a:spLocks noChangeArrowheads="1"/>
            </p:cNvSpPr>
            <p:nvPr/>
          </p:nvSpPr>
          <p:spPr bwMode="auto">
            <a:xfrm>
              <a:off x="7786688" y="4721225"/>
              <a:ext cx="609600" cy="57943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30742" name="Text Box 22"/>
            <p:cNvSpPr txBox="1">
              <a:spLocks noChangeArrowheads="1"/>
            </p:cNvSpPr>
            <p:nvPr/>
          </p:nvSpPr>
          <p:spPr bwMode="auto">
            <a:xfrm>
              <a:off x="4572000" y="4302125"/>
              <a:ext cx="609600" cy="57943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 dirty="0">
                  <a:solidFill>
                    <a:schemeClr val="accent2"/>
                  </a:solidFill>
                </a:rPr>
                <a:t>E</a:t>
              </a:r>
            </a:p>
          </p:txBody>
        </p:sp>
        <p:sp>
          <p:nvSpPr>
            <p:cNvPr id="30743" name="Line 23"/>
            <p:cNvSpPr>
              <a:spLocks noChangeShapeType="1"/>
            </p:cNvSpPr>
            <p:nvPr/>
          </p:nvSpPr>
          <p:spPr bwMode="auto">
            <a:xfrm>
              <a:off x="4800600" y="3921125"/>
              <a:ext cx="3352800" cy="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4" name="Line 24"/>
            <p:cNvSpPr>
              <a:spLocks noChangeShapeType="1"/>
            </p:cNvSpPr>
            <p:nvPr/>
          </p:nvSpPr>
          <p:spPr bwMode="auto">
            <a:xfrm flipV="1">
              <a:off x="5105400" y="3311525"/>
              <a:ext cx="3048000" cy="106680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5" name="Line 25"/>
            <p:cNvSpPr>
              <a:spLocks noChangeShapeType="1"/>
            </p:cNvSpPr>
            <p:nvPr/>
          </p:nvSpPr>
          <p:spPr bwMode="auto">
            <a:xfrm>
              <a:off x="5105400" y="3235325"/>
              <a:ext cx="2895600" cy="1524000"/>
            </a:xfrm>
            <a:prstGeom prst="line">
              <a:avLst/>
            </a:prstGeom>
            <a:noFill/>
            <a:ln w="38100">
              <a:solidFill>
                <a:srgbClr val="3366FF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6" name="Text Box 26"/>
            <p:cNvSpPr txBox="1">
              <a:spLocks noChangeArrowheads="1"/>
            </p:cNvSpPr>
            <p:nvPr/>
          </p:nvSpPr>
          <p:spPr bwMode="auto">
            <a:xfrm>
              <a:off x="8153400" y="3006725"/>
              <a:ext cx="609600" cy="57943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>
                  <a:solidFill>
                    <a:schemeClr val="accent2"/>
                  </a:solidFill>
                </a:rPr>
                <a:t>F</a:t>
              </a:r>
            </a:p>
          </p:txBody>
        </p:sp>
        <p:sp>
          <p:nvSpPr>
            <p:cNvPr id="30747" name="Rectangle 27"/>
            <p:cNvSpPr>
              <a:spLocks noChangeArrowheads="1"/>
            </p:cNvSpPr>
            <p:nvPr/>
          </p:nvSpPr>
          <p:spPr bwMode="auto">
            <a:xfrm>
              <a:off x="6227763" y="3286125"/>
              <a:ext cx="477837" cy="579438"/>
            </a:xfrm>
            <a:prstGeom prst="rect">
              <a:avLst/>
            </a:prstGeom>
            <a:noFill/>
            <a:ln w="190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>
                  <a:solidFill>
                    <a:schemeClr val="accent2"/>
                  </a:solidFill>
                </a:rPr>
                <a:t>O</a:t>
              </a:r>
            </a:p>
          </p:txBody>
        </p:sp>
      </p:grpSp>
      <p:pic>
        <p:nvPicPr>
          <p:cNvPr id="30749" name="Picture 29" descr="bae01016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6375" y="5445125"/>
            <a:ext cx="51054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132138" y="620713"/>
            <a:ext cx="2520950" cy="792162"/>
          </a:xfrm>
          <a:solidFill>
            <a:srgbClr val="CCFFFF">
              <a:alpha val="43921"/>
            </a:srgbClr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lang="zh-CN" altLang="en-US" b="1" dirty="0" smtClean="0">
                <a:solidFill>
                  <a:srgbClr val="FF0066"/>
                </a:solidFill>
                <a:ea typeface="华文行楷" panose="02010800040101010101" pitchFamily="2" charset="-122"/>
              </a:rPr>
              <a:t>作   业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5963"/>
            <a:ext cx="8229600" cy="24987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4000" b="1" dirty="0" smtClean="0"/>
              <a:t>课本</a:t>
            </a:r>
            <a:endParaRPr lang="en-US" altLang="zh-CN" sz="4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4000" b="1" dirty="0" smtClean="0"/>
              <a:t>      P.18</a:t>
            </a:r>
            <a:r>
              <a:rPr lang="zh-CN" altLang="en-US" sz="4000" b="1" dirty="0" smtClean="0"/>
              <a:t>第</a:t>
            </a:r>
            <a:r>
              <a:rPr lang="en-US" altLang="zh-CN" sz="4000" b="1" dirty="0" smtClean="0"/>
              <a:t>1,2</a:t>
            </a:r>
            <a:r>
              <a:rPr lang="zh-CN" altLang="en-US" sz="4000" b="1" dirty="0" smtClean="0"/>
              <a:t>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28596" y="500042"/>
            <a:ext cx="8229600" cy="364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endParaRPr lang="en-US" altLang="zh-CN" sz="4000" dirty="0"/>
          </a:p>
          <a:p>
            <a:pPr>
              <a:buNone/>
            </a:pPr>
            <a:r>
              <a:rPr lang="zh-CN" altLang="zh-CN" sz="4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学习目标：</a:t>
            </a:r>
            <a:r>
              <a:rPr lang="en-US" altLang="zh-CN" sz="3200" b="1" dirty="0"/>
              <a:t> </a:t>
            </a:r>
            <a:endParaRPr lang="zh-CN" altLang="zh-CN" sz="3200" b="1" dirty="0"/>
          </a:p>
          <a:p>
            <a:pPr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、了解对顶角的概念，会在图形中识别对顶角；</a:t>
            </a:r>
          </a:p>
          <a:p>
            <a:pPr>
              <a:lnSpc>
                <a:spcPct val="150000"/>
              </a:lnSpc>
              <a:buNone/>
            </a:pP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2、理解对顶角的性质；</a:t>
            </a:r>
          </a:p>
          <a:p>
            <a:pPr>
              <a:lnSpc>
                <a:spcPct val="150000"/>
              </a:lnSpc>
              <a:buNone/>
            </a:pP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3、会应用对顶角的性质解决简单的角的计算问题．</a:t>
            </a:r>
            <a:endParaRPr lang="zh-CN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8"/>
          <p:cNvSpPr txBox="1">
            <a:spLocks noChangeArrowheads="1"/>
          </p:cNvSpPr>
          <p:nvPr/>
        </p:nvSpPr>
        <p:spPr bwMode="auto">
          <a:xfrm>
            <a:off x="500034" y="642918"/>
            <a:ext cx="6911975" cy="8239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知识回顾</a:t>
            </a:r>
            <a:endParaRPr lang="zh-CN" altLang="en-US" sz="4800" b="1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28596" y="1714488"/>
            <a:ext cx="8229600" cy="2782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altLang="zh-CN" sz="3200" b="1" dirty="0"/>
              <a:t> </a:t>
            </a:r>
            <a:endParaRPr lang="zh-CN" altLang="zh-CN" sz="3200" b="1" dirty="0"/>
          </a:p>
          <a:p>
            <a:pPr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你知道同一平面上两条直线之间存在着哪些不同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的位置关系吗？你能把它们之间存在的位置关系画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出来吗？</a:t>
            </a:r>
            <a:endParaRPr lang="zh-CN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11188" y="1268413"/>
            <a:ext cx="5791200" cy="1569660"/>
          </a:xfrm>
          <a:prstGeom prst="rect">
            <a:avLst/>
          </a:prstGeom>
          <a:noFill/>
          <a:ln w="19050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dirty="0" smtClean="0">
                <a:solidFill>
                  <a:schemeClr val="accent2"/>
                </a:solidFill>
                <a:ea typeface="楷体_GB2312" pitchFamily="49" charset="-122"/>
              </a:rPr>
              <a:t>　</a:t>
            </a:r>
            <a:r>
              <a:rPr kumimoji="1" lang="zh-CN" altLang="en-US" sz="3200" b="1" dirty="0" smtClean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</a:t>
            </a:r>
            <a:r>
              <a:rPr kumimoji="1" lang="zh-CN" altLang="en-US" sz="3200" b="1" dirty="0">
                <a:solidFill>
                  <a:srgbClr val="3333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两条直线相交所得的四个角中，每两个角在顶点、边上各有什么特点？</a:t>
            </a:r>
          </a:p>
        </p:txBody>
      </p:sp>
      <p:grpSp>
        <p:nvGrpSpPr>
          <p:cNvPr id="2" name="Group 8"/>
          <p:cNvGrpSpPr/>
          <p:nvPr/>
        </p:nvGrpSpPr>
        <p:grpSpPr bwMode="auto">
          <a:xfrm>
            <a:off x="2205038" y="2884488"/>
            <a:ext cx="4724400" cy="2636837"/>
            <a:chOff x="1344" y="768"/>
            <a:chExt cx="2976" cy="1661"/>
          </a:xfrm>
        </p:grpSpPr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1776" y="972"/>
              <a:ext cx="1104" cy="52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>
              <a:off x="2880" y="1500"/>
              <a:ext cx="1104" cy="52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1344" y="768"/>
              <a:ext cx="384" cy="365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 dirty="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3936" y="2064"/>
              <a:ext cx="384" cy="365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>
                  <a:solidFill>
                    <a:schemeClr val="accent2"/>
                  </a:solidFill>
                </a:rPr>
                <a:t>B</a:t>
              </a: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290763" y="2659063"/>
            <a:ext cx="4724400" cy="2759075"/>
            <a:chOff x="2290763" y="2659063"/>
            <a:chExt cx="4724400" cy="2759075"/>
          </a:xfrm>
        </p:grpSpPr>
        <p:grpSp>
          <p:nvGrpSpPr>
            <p:cNvPr id="3" name="Group 13"/>
            <p:cNvGrpSpPr/>
            <p:nvPr/>
          </p:nvGrpSpPr>
          <p:grpSpPr bwMode="auto">
            <a:xfrm>
              <a:off x="2290763" y="2659063"/>
              <a:ext cx="4724400" cy="2759075"/>
              <a:chOff x="1392" y="626"/>
              <a:chExt cx="2976" cy="1738"/>
            </a:xfrm>
          </p:grpSpPr>
          <p:sp>
            <p:nvSpPr>
              <p:cNvPr id="13326" name="Line 14"/>
              <p:cNvSpPr>
                <a:spLocks noChangeShapeType="1"/>
              </p:cNvSpPr>
              <p:nvPr/>
            </p:nvSpPr>
            <p:spPr bwMode="auto">
              <a:xfrm rot="-3412406">
                <a:off x="1800" y="1548"/>
                <a:ext cx="1104" cy="528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7" name="Line 15"/>
              <p:cNvSpPr>
                <a:spLocks noChangeShapeType="1"/>
              </p:cNvSpPr>
              <p:nvPr/>
            </p:nvSpPr>
            <p:spPr bwMode="auto">
              <a:xfrm rot="18187594">
                <a:off x="2845" y="914"/>
                <a:ext cx="1104" cy="528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28" name="Text Box 16"/>
              <p:cNvSpPr txBox="1">
                <a:spLocks noChangeArrowheads="1"/>
              </p:cNvSpPr>
              <p:nvPr/>
            </p:nvSpPr>
            <p:spPr bwMode="auto">
              <a:xfrm>
                <a:off x="1392" y="1824"/>
                <a:ext cx="384" cy="365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en-US" altLang="zh-CN" sz="3200" b="0" i="1">
                    <a:solidFill>
                      <a:schemeClr val="accent2"/>
                    </a:solidFill>
                  </a:rPr>
                  <a:t>C</a:t>
                </a:r>
              </a:p>
            </p:txBody>
          </p:sp>
          <p:sp>
            <p:nvSpPr>
              <p:cNvPr id="13329" name="Text Box 17"/>
              <p:cNvSpPr txBox="1">
                <a:spLocks noChangeArrowheads="1"/>
              </p:cNvSpPr>
              <p:nvPr/>
            </p:nvSpPr>
            <p:spPr bwMode="auto">
              <a:xfrm>
                <a:off x="3984" y="768"/>
                <a:ext cx="384" cy="365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en-US" altLang="zh-CN" sz="3200" b="0" i="1">
                    <a:solidFill>
                      <a:schemeClr val="accent2"/>
                    </a:solidFill>
                  </a:rPr>
                  <a:t>D</a:t>
                </a:r>
              </a:p>
            </p:txBody>
          </p:sp>
        </p:grpSp>
        <p:grpSp>
          <p:nvGrpSpPr>
            <p:cNvPr id="4" name="Group 18"/>
            <p:cNvGrpSpPr/>
            <p:nvPr/>
          </p:nvGrpSpPr>
          <p:grpSpPr bwMode="auto">
            <a:xfrm>
              <a:off x="3586163" y="3143250"/>
              <a:ext cx="2209800" cy="1768475"/>
              <a:chOff x="2208" y="931"/>
              <a:chExt cx="1392" cy="1114"/>
            </a:xfrm>
          </p:grpSpPr>
          <p:grpSp>
            <p:nvGrpSpPr>
              <p:cNvPr id="5" name="Group 19"/>
              <p:cNvGrpSpPr/>
              <p:nvPr/>
            </p:nvGrpSpPr>
            <p:grpSpPr bwMode="auto">
              <a:xfrm>
                <a:off x="2208" y="931"/>
                <a:ext cx="1392" cy="1114"/>
                <a:chOff x="2208" y="931"/>
                <a:chExt cx="1392" cy="1114"/>
              </a:xfrm>
            </p:grpSpPr>
            <p:sp>
              <p:nvSpPr>
                <p:cNvPr id="1333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688" y="1680"/>
                  <a:ext cx="384" cy="365"/>
                </a:xfrm>
                <a:prstGeom prst="rect">
                  <a:avLst/>
                </a:prstGeom>
                <a:noFill/>
                <a:ln w="2857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kumimoji="1" lang="en-US" altLang="zh-CN" sz="3200" b="0">
                      <a:solidFill>
                        <a:srgbClr val="FF3300"/>
                      </a:solidFill>
                    </a:rPr>
                    <a:t>4</a:t>
                  </a:r>
                </a:p>
              </p:txBody>
            </p:sp>
            <p:sp>
              <p:nvSpPr>
                <p:cNvPr id="1333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216" y="1248"/>
                  <a:ext cx="384" cy="365"/>
                </a:xfrm>
                <a:prstGeom prst="rect">
                  <a:avLst/>
                </a:prstGeom>
                <a:noFill/>
                <a:ln w="2857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kumimoji="1" lang="en-US" altLang="zh-CN" sz="3200" b="0">
                      <a:solidFill>
                        <a:srgbClr val="FF3300"/>
                      </a:solidFill>
                    </a:rPr>
                    <a:t>3</a:t>
                  </a:r>
                </a:p>
              </p:txBody>
            </p:sp>
            <p:sp>
              <p:nvSpPr>
                <p:cNvPr id="1333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640" y="931"/>
                  <a:ext cx="384" cy="365"/>
                </a:xfrm>
                <a:prstGeom prst="rect">
                  <a:avLst/>
                </a:prstGeom>
                <a:noFill/>
                <a:ln w="2857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kumimoji="1" lang="en-US" altLang="zh-CN" sz="3200" b="0">
                      <a:solidFill>
                        <a:srgbClr val="FF3300"/>
                      </a:solidFill>
                    </a:rPr>
                    <a:t>2</a:t>
                  </a:r>
                </a:p>
              </p:txBody>
            </p:sp>
            <p:sp>
              <p:nvSpPr>
                <p:cNvPr id="1333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208" y="1392"/>
                  <a:ext cx="384" cy="365"/>
                </a:xfrm>
                <a:prstGeom prst="rect">
                  <a:avLst/>
                </a:prstGeom>
                <a:noFill/>
                <a:ln w="2857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kumimoji="1" lang="en-US" altLang="zh-CN" sz="3200" b="0">
                      <a:solidFill>
                        <a:srgbClr val="FF3300"/>
                      </a:solidFill>
                    </a:rPr>
                    <a:t>1</a:t>
                  </a:r>
                </a:p>
              </p:txBody>
            </p:sp>
            <p:sp>
              <p:nvSpPr>
                <p:cNvPr id="13336" name="Rectangle 24"/>
                <p:cNvSpPr>
                  <a:spLocks noChangeArrowheads="1"/>
                </p:cNvSpPr>
                <p:nvPr/>
              </p:nvSpPr>
              <p:spPr bwMode="auto">
                <a:xfrm>
                  <a:off x="3060" y="1164"/>
                  <a:ext cx="288" cy="519"/>
                </a:xfrm>
                <a:prstGeom prst="rect">
                  <a:avLst/>
                </a:prstGeom>
                <a:noFill/>
                <a:ln w="19050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4800" b="0" dirty="0">
                      <a:solidFill>
                        <a:srgbClr val="0000FF"/>
                      </a:solidFill>
                    </a:rPr>
                    <a:t>)</a:t>
                  </a:r>
                  <a:r>
                    <a:rPr lang="en-US" altLang="zh-CN" sz="4800" b="0" i="1" dirty="0">
                      <a:solidFill>
                        <a:srgbClr val="0000FF"/>
                      </a:solidFill>
                    </a:rPr>
                    <a:t> </a:t>
                  </a:r>
                </a:p>
              </p:txBody>
            </p:sp>
            <p:sp>
              <p:nvSpPr>
                <p:cNvPr id="13337" name="Rectangle 25"/>
                <p:cNvSpPr>
                  <a:spLocks noChangeArrowheads="1"/>
                </p:cNvSpPr>
                <p:nvPr/>
              </p:nvSpPr>
              <p:spPr bwMode="auto">
                <a:xfrm rot="10757245">
                  <a:off x="2420" y="1296"/>
                  <a:ext cx="244" cy="519"/>
                </a:xfrm>
                <a:prstGeom prst="rect">
                  <a:avLst/>
                </a:prstGeom>
                <a:noFill/>
                <a:ln w="19050">
                  <a:noFill/>
                  <a:miter lim="800000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4800" b="0" dirty="0">
                      <a:solidFill>
                        <a:srgbClr val="0000FF"/>
                      </a:solidFill>
                    </a:rPr>
                    <a:t>)</a:t>
                  </a:r>
                </a:p>
              </p:txBody>
            </p:sp>
            <p:sp>
              <p:nvSpPr>
                <p:cNvPr id="13338" name="Rectangle 26"/>
                <p:cNvSpPr>
                  <a:spLocks noChangeArrowheads="1"/>
                </p:cNvSpPr>
                <p:nvPr/>
              </p:nvSpPr>
              <p:spPr bwMode="auto">
                <a:xfrm rot="5615900">
                  <a:off x="2835" y="1398"/>
                  <a:ext cx="244" cy="519"/>
                </a:xfrm>
                <a:prstGeom prst="rect">
                  <a:avLst/>
                </a:prstGeom>
                <a:noFill/>
                <a:ln w="19050">
                  <a:noFill/>
                  <a:miter lim="800000"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4800" b="0" dirty="0">
                      <a:solidFill>
                        <a:srgbClr val="0000FF"/>
                      </a:solidFill>
                    </a:rPr>
                    <a:t>)</a:t>
                  </a:r>
                </a:p>
              </p:txBody>
            </p:sp>
          </p:grpSp>
          <p:sp>
            <p:nvSpPr>
              <p:cNvPr id="13339" name="Rectangle 27"/>
              <p:cNvSpPr>
                <a:spLocks noChangeArrowheads="1"/>
              </p:cNvSpPr>
              <p:nvPr/>
            </p:nvSpPr>
            <p:spPr bwMode="auto">
              <a:xfrm rot="15759974">
                <a:off x="2718" y="1074"/>
                <a:ext cx="244" cy="519"/>
              </a:xfrm>
              <a:prstGeom prst="rect">
                <a:avLst/>
              </a:prstGeom>
              <a:noFill/>
              <a:ln w="190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4800" b="0" dirty="0">
                    <a:solidFill>
                      <a:srgbClr val="0000FF"/>
                    </a:solidFill>
                  </a:rPr>
                  <a:t>)</a:t>
                </a:r>
              </a:p>
            </p:txBody>
          </p:sp>
        </p:grpSp>
        <p:sp>
          <p:nvSpPr>
            <p:cNvPr id="13341" name="Text Box 29"/>
            <p:cNvSpPr txBox="1">
              <a:spLocks noChangeArrowheads="1"/>
            </p:cNvSpPr>
            <p:nvPr/>
          </p:nvSpPr>
          <p:spPr bwMode="auto">
            <a:xfrm>
              <a:off x="4652963" y="3284538"/>
              <a:ext cx="609600" cy="579438"/>
            </a:xfrm>
            <a:prstGeom prst="rect">
              <a:avLst/>
            </a:prstGeom>
            <a:noFill/>
            <a:ln w="2857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 dirty="0">
                  <a:solidFill>
                    <a:schemeClr val="accent2"/>
                  </a:solidFill>
                </a:rPr>
                <a:t>O</a:t>
              </a:r>
            </a:p>
          </p:txBody>
        </p:sp>
      </p:grp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642910" y="428604"/>
            <a:ext cx="7786742" cy="6413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合作探究一</a:t>
            </a:r>
            <a:r>
              <a:rPr lang="en-US" altLang="zh-CN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对顶角的定义</a:t>
            </a:r>
            <a:endParaRPr lang="zh-CN" altLang="en-US" sz="3600" b="1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 bwMode="auto">
          <a:xfrm>
            <a:off x="2205038" y="2884488"/>
            <a:ext cx="4724400" cy="2636837"/>
            <a:chOff x="1344" y="768"/>
            <a:chExt cx="2976" cy="1661"/>
          </a:xfrm>
        </p:grpSpPr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1776" y="972"/>
              <a:ext cx="1104" cy="52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>
              <a:off x="2880" y="1500"/>
              <a:ext cx="1104" cy="52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1344" y="768"/>
              <a:ext cx="384" cy="365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 dirty="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3936" y="2064"/>
              <a:ext cx="384" cy="365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>
                  <a:solidFill>
                    <a:schemeClr val="accent2"/>
                  </a:solidFill>
                </a:rPr>
                <a:t>B</a:t>
              </a:r>
            </a:p>
          </p:txBody>
        </p:sp>
      </p:grpSp>
      <p:grpSp>
        <p:nvGrpSpPr>
          <p:cNvPr id="3" name="Group 13"/>
          <p:cNvGrpSpPr/>
          <p:nvPr/>
        </p:nvGrpSpPr>
        <p:grpSpPr bwMode="auto">
          <a:xfrm>
            <a:off x="2290763" y="2655888"/>
            <a:ext cx="4724400" cy="2762250"/>
            <a:chOff x="1392" y="624"/>
            <a:chExt cx="2976" cy="1740"/>
          </a:xfrm>
        </p:grpSpPr>
        <p:sp>
          <p:nvSpPr>
            <p:cNvPr id="13326" name="Line 14"/>
            <p:cNvSpPr>
              <a:spLocks noChangeShapeType="1"/>
            </p:cNvSpPr>
            <p:nvPr/>
          </p:nvSpPr>
          <p:spPr bwMode="auto">
            <a:xfrm rot="-3412406">
              <a:off x="1800" y="1548"/>
              <a:ext cx="1104" cy="52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 rot="-3412406">
              <a:off x="2832" y="912"/>
              <a:ext cx="1104" cy="52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28" name="Text Box 16"/>
            <p:cNvSpPr txBox="1">
              <a:spLocks noChangeArrowheads="1"/>
            </p:cNvSpPr>
            <p:nvPr/>
          </p:nvSpPr>
          <p:spPr bwMode="auto">
            <a:xfrm>
              <a:off x="1392" y="1824"/>
              <a:ext cx="384" cy="365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13329" name="Text Box 17"/>
            <p:cNvSpPr txBox="1">
              <a:spLocks noChangeArrowheads="1"/>
            </p:cNvSpPr>
            <p:nvPr/>
          </p:nvSpPr>
          <p:spPr bwMode="auto">
            <a:xfrm>
              <a:off x="3984" y="768"/>
              <a:ext cx="384" cy="365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>
                  <a:solidFill>
                    <a:schemeClr val="accent2"/>
                  </a:solidFill>
                </a:rPr>
                <a:t>D</a:t>
              </a:r>
            </a:p>
          </p:txBody>
        </p:sp>
      </p:grpSp>
      <p:grpSp>
        <p:nvGrpSpPr>
          <p:cNvPr id="4" name="Group 18"/>
          <p:cNvGrpSpPr/>
          <p:nvPr/>
        </p:nvGrpSpPr>
        <p:grpSpPr bwMode="auto">
          <a:xfrm>
            <a:off x="3586163" y="3143250"/>
            <a:ext cx="2209800" cy="1768475"/>
            <a:chOff x="2208" y="931"/>
            <a:chExt cx="1392" cy="1114"/>
          </a:xfrm>
        </p:grpSpPr>
        <p:grpSp>
          <p:nvGrpSpPr>
            <p:cNvPr id="5" name="Group 19"/>
            <p:cNvGrpSpPr/>
            <p:nvPr/>
          </p:nvGrpSpPr>
          <p:grpSpPr bwMode="auto">
            <a:xfrm>
              <a:off x="2208" y="931"/>
              <a:ext cx="1392" cy="1114"/>
              <a:chOff x="2208" y="931"/>
              <a:chExt cx="1392" cy="1114"/>
            </a:xfrm>
          </p:grpSpPr>
          <p:sp>
            <p:nvSpPr>
              <p:cNvPr id="13332" name="Text Box 20"/>
              <p:cNvSpPr txBox="1">
                <a:spLocks noChangeArrowheads="1"/>
              </p:cNvSpPr>
              <p:nvPr/>
            </p:nvSpPr>
            <p:spPr bwMode="auto">
              <a:xfrm>
                <a:off x="2688" y="1680"/>
                <a:ext cx="384" cy="365"/>
              </a:xfrm>
              <a:prstGeom prst="rect">
                <a:avLst/>
              </a:prstGeom>
              <a:noFill/>
              <a:ln w="2857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en-US" altLang="zh-CN" sz="3200" b="0">
                    <a:solidFill>
                      <a:srgbClr val="FF3300"/>
                    </a:solidFill>
                  </a:rPr>
                  <a:t>4</a:t>
                </a:r>
              </a:p>
            </p:txBody>
          </p:sp>
          <p:sp>
            <p:nvSpPr>
              <p:cNvPr id="13333" name="Text Box 21"/>
              <p:cNvSpPr txBox="1">
                <a:spLocks noChangeArrowheads="1"/>
              </p:cNvSpPr>
              <p:nvPr/>
            </p:nvSpPr>
            <p:spPr bwMode="auto">
              <a:xfrm>
                <a:off x="3216" y="1248"/>
                <a:ext cx="384" cy="365"/>
              </a:xfrm>
              <a:prstGeom prst="rect">
                <a:avLst/>
              </a:prstGeom>
              <a:noFill/>
              <a:ln w="2857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en-US" altLang="zh-CN" sz="3200" b="0">
                    <a:solidFill>
                      <a:srgbClr val="FF3300"/>
                    </a:solidFill>
                  </a:rPr>
                  <a:t>3</a:t>
                </a:r>
              </a:p>
            </p:txBody>
          </p:sp>
          <p:sp>
            <p:nvSpPr>
              <p:cNvPr id="13334" name="Text Box 22"/>
              <p:cNvSpPr txBox="1">
                <a:spLocks noChangeArrowheads="1"/>
              </p:cNvSpPr>
              <p:nvPr/>
            </p:nvSpPr>
            <p:spPr bwMode="auto">
              <a:xfrm>
                <a:off x="2640" y="931"/>
                <a:ext cx="384" cy="365"/>
              </a:xfrm>
              <a:prstGeom prst="rect">
                <a:avLst/>
              </a:prstGeom>
              <a:noFill/>
              <a:ln w="2857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en-US" altLang="zh-CN" sz="3200" b="0" dirty="0">
                    <a:solidFill>
                      <a:srgbClr val="FF3300"/>
                    </a:solidFill>
                  </a:rPr>
                  <a:t>2</a:t>
                </a:r>
              </a:p>
            </p:txBody>
          </p:sp>
          <p:sp>
            <p:nvSpPr>
              <p:cNvPr id="13335" name="Text Box 23"/>
              <p:cNvSpPr txBox="1">
                <a:spLocks noChangeArrowheads="1"/>
              </p:cNvSpPr>
              <p:nvPr/>
            </p:nvSpPr>
            <p:spPr bwMode="auto">
              <a:xfrm>
                <a:off x="2208" y="1392"/>
                <a:ext cx="384" cy="365"/>
              </a:xfrm>
              <a:prstGeom prst="rect">
                <a:avLst/>
              </a:prstGeom>
              <a:noFill/>
              <a:ln w="2857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kumimoji="1" lang="en-US" altLang="zh-CN" sz="3200" b="0">
                    <a:solidFill>
                      <a:srgbClr val="FF3300"/>
                    </a:solidFill>
                  </a:rPr>
                  <a:t>1</a:t>
                </a:r>
              </a:p>
            </p:txBody>
          </p:sp>
          <p:sp>
            <p:nvSpPr>
              <p:cNvPr id="13336" name="Rectangle 24"/>
              <p:cNvSpPr>
                <a:spLocks noChangeArrowheads="1"/>
              </p:cNvSpPr>
              <p:nvPr/>
            </p:nvSpPr>
            <p:spPr bwMode="auto">
              <a:xfrm>
                <a:off x="3060" y="1164"/>
                <a:ext cx="288" cy="519"/>
              </a:xfrm>
              <a:prstGeom prst="rect">
                <a:avLst/>
              </a:prstGeom>
              <a:noFill/>
              <a:ln w="19050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4800" b="0">
                    <a:solidFill>
                      <a:srgbClr val="0000FF"/>
                    </a:solidFill>
                  </a:rPr>
                  <a:t>)</a:t>
                </a:r>
                <a:r>
                  <a:rPr lang="en-US" altLang="zh-CN" sz="4800" b="0" i="1">
                    <a:solidFill>
                      <a:srgbClr val="0000FF"/>
                    </a:solidFill>
                  </a:rPr>
                  <a:t> </a:t>
                </a:r>
              </a:p>
            </p:txBody>
          </p:sp>
          <p:sp>
            <p:nvSpPr>
              <p:cNvPr id="13337" name="Rectangle 25"/>
              <p:cNvSpPr>
                <a:spLocks noChangeArrowheads="1"/>
              </p:cNvSpPr>
              <p:nvPr/>
            </p:nvSpPr>
            <p:spPr bwMode="auto">
              <a:xfrm rot="10757245">
                <a:off x="2420" y="1296"/>
                <a:ext cx="244" cy="519"/>
              </a:xfrm>
              <a:prstGeom prst="rect">
                <a:avLst/>
              </a:prstGeom>
              <a:noFill/>
              <a:ln w="190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4800" b="0">
                    <a:solidFill>
                      <a:srgbClr val="0000FF"/>
                    </a:solidFill>
                  </a:rPr>
                  <a:t>)</a:t>
                </a:r>
              </a:p>
            </p:txBody>
          </p:sp>
          <p:sp>
            <p:nvSpPr>
              <p:cNvPr id="13338" name="Rectangle 26"/>
              <p:cNvSpPr>
                <a:spLocks noChangeArrowheads="1"/>
              </p:cNvSpPr>
              <p:nvPr/>
            </p:nvSpPr>
            <p:spPr bwMode="auto">
              <a:xfrm rot="5615900">
                <a:off x="2835" y="1398"/>
                <a:ext cx="244" cy="519"/>
              </a:xfrm>
              <a:prstGeom prst="rect">
                <a:avLst/>
              </a:prstGeom>
              <a:noFill/>
              <a:ln w="190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zh-CN" sz="4800" b="0">
                    <a:solidFill>
                      <a:srgbClr val="0000FF"/>
                    </a:solidFill>
                  </a:rPr>
                  <a:t>)</a:t>
                </a:r>
              </a:p>
            </p:txBody>
          </p:sp>
        </p:grpSp>
        <p:sp>
          <p:nvSpPr>
            <p:cNvPr id="13339" name="Rectangle 27"/>
            <p:cNvSpPr>
              <a:spLocks noChangeArrowheads="1"/>
            </p:cNvSpPr>
            <p:nvPr/>
          </p:nvSpPr>
          <p:spPr bwMode="auto">
            <a:xfrm rot="15759974">
              <a:off x="2718" y="1074"/>
              <a:ext cx="244" cy="519"/>
            </a:xfrm>
            <a:prstGeom prst="rect">
              <a:avLst/>
            </a:prstGeom>
            <a:noFill/>
            <a:ln w="19050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4800" b="0">
                  <a:solidFill>
                    <a:srgbClr val="0000FF"/>
                  </a:solidFill>
                </a:rPr>
                <a:t>)</a:t>
              </a:r>
            </a:p>
          </p:txBody>
        </p:sp>
      </p:grp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4652963" y="3284538"/>
            <a:ext cx="609600" cy="579438"/>
          </a:xfrm>
          <a:prstGeom prst="rect">
            <a:avLst/>
          </a:prstGeom>
          <a:noFill/>
          <a:ln w="2857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3200" b="0" i="1" dirty="0">
                <a:solidFill>
                  <a:schemeClr val="accent2"/>
                </a:solidFill>
              </a:rPr>
              <a:t>O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500034" y="1000108"/>
            <a:ext cx="9161482" cy="18158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对顶角的定义：</a:t>
            </a:r>
            <a:endParaRPr lang="en-US" altLang="zh-CN" sz="28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0"/>
              </a:spcBef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一般的，两条直线相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交形成两对对顶角．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0"/>
              </a:spcBef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　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形成对顶角的两个角有公共的顶点，其中一个</a:t>
            </a:r>
            <a:endParaRPr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0"/>
              </a:spcBef>
            </a:pP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角的两边分别是另一个角的两边的反向延长线．</a:t>
            </a:r>
            <a:endParaRPr lang="zh-CN" altLang="zh-CN" sz="2800" b="1" dirty="0" smtClean="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500034" y="5429264"/>
            <a:ext cx="8308685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4000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　　</a:t>
            </a:r>
            <a:r>
              <a:rPr kumimoji="0" 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图中，</a:t>
            </a:r>
            <a:r>
              <a:rPr kumimoji="0" lang="zh-CN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 　</a:t>
            </a:r>
            <a:r>
              <a:rPr kumimoji="0" lang="zh-CN" alt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    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和</a:t>
            </a:r>
            <a:r>
              <a:rPr kumimoji="0" lang="zh-CN" alt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 　    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，</a:t>
            </a:r>
            <a:r>
              <a:rPr kumimoji="0" lang="zh-CN" alt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      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和</a:t>
            </a:r>
            <a:r>
              <a:rPr kumimoji="0" lang="zh-CN" alt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   　  </a:t>
            </a:r>
            <a:endParaRPr kumimoji="0" lang="en-US" altLang="zh-CN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Tahoma" panose="020B0604030504040204" pitchFamily="34" charset="0"/>
            </a:endParaRPr>
          </a:p>
          <a:p>
            <a:pPr marL="0" marR="0" lvl="0" indent="4000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分别是对顶角．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000364" y="5429264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１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4429124" y="5357826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３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6072198" y="5429264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２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7643834" y="5357826"/>
            <a:ext cx="9060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４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42910" y="1071546"/>
            <a:ext cx="7761314" cy="584775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dirty="0">
                <a:solidFill>
                  <a:schemeClr val="accent2"/>
                </a:solidFill>
              </a:rPr>
              <a:t>下图中的∠</a:t>
            </a:r>
            <a:r>
              <a:rPr kumimoji="1" lang="en-US" altLang="zh-CN" sz="3200" dirty="0">
                <a:solidFill>
                  <a:schemeClr val="accent2"/>
                </a:solidFill>
              </a:rPr>
              <a:t>1</a:t>
            </a:r>
            <a:r>
              <a:rPr kumimoji="1" lang="zh-CN" altLang="en-US" sz="3200" dirty="0">
                <a:solidFill>
                  <a:schemeClr val="accent2"/>
                </a:solidFill>
              </a:rPr>
              <a:t>和∠</a:t>
            </a:r>
            <a:r>
              <a:rPr kumimoji="1" lang="en-US" altLang="zh-CN" sz="3200" dirty="0">
                <a:solidFill>
                  <a:schemeClr val="accent2"/>
                </a:solidFill>
              </a:rPr>
              <a:t>2</a:t>
            </a:r>
            <a:r>
              <a:rPr kumimoji="1" lang="zh-CN" altLang="en-US" sz="3200" dirty="0">
                <a:solidFill>
                  <a:schemeClr val="accent2"/>
                </a:solidFill>
              </a:rPr>
              <a:t>是对顶角吗？为什么？</a:t>
            </a:r>
          </a:p>
        </p:txBody>
      </p:sp>
      <p:grpSp>
        <p:nvGrpSpPr>
          <p:cNvPr id="3" name="Group 33"/>
          <p:cNvGrpSpPr/>
          <p:nvPr/>
        </p:nvGrpSpPr>
        <p:grpSpPr bwMode="auto">
          <a:xfrm>
            <a:off x="714348" y="2428868"/>
            <a:ext cx="3884613" cy="2713038"/>
            <a:chOff x="1296" y="1688"/>
            <a:chExt cx="2447" cy="1709"/>
          </a:xfrm>
        </p:grpSpPr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1680" y="2408"/>
              <a:ext cx="1872" cy="1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1728" y="1928"/>
              <a:ext cx="864" cy="48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 flipH="1" flipV="1">
              <a:off x="2580" y="2396"/>
              <a:ext cx="660" cy="62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4359" name="Arc 23"/>
            <p:cNvSpPr/>
            <p:nvPr/>
          </p:nvSpPr>
          <p:spPr bwMode="auto">
            <a:xfrm rot="-19602074">
              <a:off x="2796" y="2408"/>
              <a:ext cx="95" cy="19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FF"/>
              </a:solidFill>
              <a:rou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360" name="Arc 24"/>
            <p:cNvSpPr/>
            <p:nvPr/>
          </p:nvSpPr>
          <p:spPr bwMode="auto">
            <a:xfrm rot="20151110" flipH="1">
              <a:off x="2285" y="2269"/>
              <a:ext cx="96" cy="143"/>
            </a:xfrm>
            <a:custGeom>
              <a:avLst/>
              <a:gdLst>
                <a:gd name="G0" fmla="+- 0 0 0"/>
                <a:gd name="G1" fmla="+- 21435 0 0"/>
                <a:gd name="G2" fmla="+- 21600 0 0"/>
                <a:gd name="T0" fmla="*/ 2667 w 21600"/>
                <a:gd name="T1" fmla="*/ 0 h 21435"/>
                <a:gd name="T2" fmla="*/ 21600 w 21600"/>
                <a:gd name="T3" fmla="*/ 21435 h 21435"/>
                <a:gd name="T4" fmla="*/ 0 w 21600"/>
                <a:gd name="T5" fmla="*/ 21435 h 21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435" fill="none" extrusionOk="0">
                  <a:moveTo>
                    <a:pt x="2666" y="0"/>
                  </a:moveTo>
                  <a:cubicBezTo>
                    <a:pt x="13481" y="1345"/>
                    <a:pt x="21600" y="10536"/>
                    <a:pt x="21600" y="21435"/>
                  </a:cubicBezTo>
                </a:path>
                <a:path w="21600" h="21435" stroke="0" extrusionOk="0">
                  <a:moveTo>
                    <a:pt x="2666" y="0"/>
                  </a:moveTo>
                  <a:cubicBezTo>
                    <a:pt x="13481" y="1345"/>
                    <a:pt x="21600" y="10536"/>
                    <a:pt x="21600" y="21435"/>
                  </a:cubicBezTo>
                  <a:lnTo>
                    <a:pt x="0" y="21435"/>
                  </a:lnTo>
                  <a:close/>
                </a:path>
              </a:pathLst>
            </a:custGeom>
            <a:noFill/>
            <a:ln w="50800">
              <a:solidFill>
                <a:srgbClr val="0000FF"/>
              </a:solidFill>
              <a:rou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4361" name="Text Box 25"/>
            <p:cNvSpPr txBox="1">
              <a:spLocks noChangeArrowheads="1"/>
            </p:cNvSpPr>
            <p:nvPr/>
          </p:nvSpPr>
          <p:spPr bwMode="auto">
            <a:xfrm>
              <a:off x="2832" y="2360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14362" name="Text Box 26"/>
            <p:cNvSpPr txBox="1">
              <a:spLocks noChangeArrowheads="1"/>
            </p:cNvSpPr>
            <p:nvPr/>
          </p:nvSpPr>
          <p:spPr bwMode="auto">
            <a:xfrm>
              <a:off x="1980" y="2096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4364" name="Text Box 28"/>
            <p:cNvSpPr txBox="1">
              <a:spLocks noChangeArrowheads="1"/>
            </p:cNvSpPr>
            <p:nvPr/>
          </p:nvSpPr>
          <p:spPr bwMode="auto">
            <a:xfrm>
              <a:off x="1296" y="2408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/>
                <a:t>A</a:t>
              </a:r>
            </a:p>
          </p:txBody>
        </p:sp>
        <p:sp>
          <p:nvSpPr>
            <p:cNvPr id="14365" name="Rectangle 29"/>
            <p:cNvSpPr>
              <a:spLocks noChangeArrowheads="1"/>
            </p:cNvSpPr>
            <p:nvPr/>
          </p:nvSpPr>
          <p:spPr bwMode="auto">
            <a:xfrm>
              <a:off x="3456" y="2408"/>
              <a:ext cx="287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/>
                <a:t>B</a:t>
              </a:r>
            </a:p>
          </p:txBody>
        </p:sp>
        <p:sp>
          <p:nvSpPr>
            <p:cNvPr id="14366" name="Text Box 30"/>
            <p:cNvSpPr txBox="1">
              <a:spLocks noChangeArrowheads="1"/>
            </p:cNvSpPr>
            <p:nvPr/>
          </p:nvSpPr>
          <p:spPr bwMode="auto">
            <a:xfrm>
              <a:off x="1920" y="1688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/>
                <a:t>C</a:t>
              </a:r>
            </a:p>
          </p:txBody>
        </p:sp>
        <p:sp>
          <p:nvSpPr>
            <p:cNvPr id="14367" name="Text Box 31"/>
            <p:cNvSpPr txBox="1">
              <a:spLocks noChangeArrowheads="1"/>
            </p:cNvSpPr>
            <p:nvPr/>
          </p:nvSpPr>
          <p:spPr bwMode="auto">
            <a:xfrm>
              <a:off x="2928" y="3032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/>
                <a:t>D</a:t>
              </a:r>
            </a:p>
          </p:txBody>
        </p:sp>
        <p:sp>
          <p:nvSpPr>
            <p:cNvPr id="14368" name="Text Box 32"/>
            <p:cNvSpPr txBox="1">
              <a:spLocks noChangeArrowheads="1"/>
            </p:cNvSpPr>
            <p:nvPr/>
          </p:nvSpPr>
          <p:spPr bwMode="auto">
            <a:xfrm>
              <a:off x="2352" y="2408"/>
              <a:ext cx="336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i="1"/>
                <a:t>O</a:t>
              </a:r>
            </a:p>
          </p:txBody>
        </p:sp>
      </p:grpSp>
      <p:grpSp>
        <p:nvGrpSpPr>
          <p:cNvPr id="19" name="Group 14"/>
          <p:cNvGrpSpPr/>
          <p:nvPr/>
        </p:nvGrpSpPr>
        <p:grpSpPr bwMode="auto">
          <a:xfrm>
            <a:off x="5072066" y="2786058"/>
            <a:ext cx="2971800" cy="2027238"/>
            <a:chOff x="1596" y="1584"/>
            <a:chExt cx="1872" cy="1277"/>
          </a:xfrm>
        </p:grpSpPr>
        <p:sp>
          <p:nvSpPr>
            <p:cNvPr id="20" name="Line 7"/>
            <p:cNvSpPr>
              <a:spLocks noChangeShapeType="1"/>
            </p:cNvSpPr>
            <p:nvPr/>
          </p:nvSpPr>
          <p:spPr bwMode="auto">
            <a:xfrm>
              <a:off x="1596" y="2100"/>
              <a:ext cx="1872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1" name="Arc 8"/>
            <p:cNvSpPr/>
            <p:nvPr/>
          </p:nvSpPr>
          <p:spPr bwMode="auto">
            <a:xfrm rot="20151110" flipH="1">
              <a:off x="2200" y="1960"/>
              <a:ext cx="96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FF"/>
              </a:solidFill>
              <a:rou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2880" y="2016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dirty="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23" name="Text Box 10"/>
            <p:cNvSpPr txBox="1">
              <a:spLocks noChangeArrowheads="1"/>
            </p:cNvSpPr>
            <p:nvPr/>
          </p:nvSpPr>
          <p:spPr bwMode="auto">
            <a:xfrm>
              <a:off x="1908" y="178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dirty="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24" name="Arc 11"/>
            <p:cNvSpPr/>
            <p:nvPr/>
          </p:nvSpPr>
          <p:spPr bwMode="auto">
            <a:xfrm rot="1448890">
              <a:off x="2784" y="2100"/>
              <a:ext cx="96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FF"/>
              </a:solidFill>
              <a:rou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>
              <a:off x="1680" y="1584"/>
              <a:ext cx="1788" cy="1017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6" name="Rectangle 13"/>
            <p:cNvSpPr>
              <a:spLocks noChangeArrowheads="1"/>
            </p:cNvSpPr>
            <p:nvPr/>
          </p:nvSpPr>
          <p:spPr bwMode="auto">
            <a:xfrm>
              <a:off x="2352" y="2496"/>
              <a:ext cx="729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zh-CN" altLang="en-US" sz="3200" b="0" dirty="0">
                  <a:solidFill>
                    <a:srgbClr val="CC3399"/>
                  </a:solidFill>
                </a:rPr>
                <a:t>图</a:t>
              </a:r>
              <a:r>
                <a:rPr kumimoji="1" lang="en-US" altLang="zh-CN" sz="3200" b="0" dirty="0">
                  <a:solidFill>
                    <a:srgbClr val="CC3399"/>
                  </a:solidFill>
                </a:rPr>
                <a:t>2</a:t>
              </a:r>
            </a:p>
          </p:txBody>
        </p:sp>
      </p:grp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1857356" y="4286256"/>
            <a:ext cx="1157304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3200" b="0" dirty="0" smtClean="0">
                <a:solidFill>
                  <a:srgbClr val="CC3399"/>
                </a:solidFill>
              </a:rPr>
              <a:t>图１</a:t>
            </a:r>
            <a:endParaRPr kumimoji="1" lang="en-US" altLang="zh-CN" sz="3200" b="0" dirty="0">
              <a:solidFill>
                <a:srgbClr val="CC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http://file21.mafengwo.net/M00/BC/0D/wKgB3FFvnyuAJ41lAAcHfRoh1gE81.groupinfo.w60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786058"/>
            <a:ext cx="5857916" cy="3357562"/>
          </a:xfrm>
          <a:prstGeom prst="rect">
            <a:avLst/>
          </a:prstGeom>
          <a:noFill/>
        </p:spPr>
      </p:pic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500034" y="571480"/>
            <a:ext cx="7659469" cy="15696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466725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在风车照片中你能发现对顶角的形象吗</a:t>
            </a:r>
            <a:endParaRPr lang="en-US" altLang="zh-CN" sz="3200" b="1" dirty="0" smtClean="0">
              <a:latin typeface="宋体" panose="02010600030101010101" pitchFamily="2" charset="-122"/>
              <a:ea typeface="宋体" panose="02010600030101010101" pitchFamily="2" charset="-122"/>
              <a:cs typeface="Tahoma" panose="020B0604030504040204" pitchFamily="34" charset="0"/>
            </a:endParaRPr>
          </a:p>
          <a:p>
            <a:pPr marL="0" marR="0" lvl="0" indent="466725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你还能举出生活中对顶角的例子吗？</a:t>
            </a:r>
            <a:endParaRPr kumimoji="0" 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42910" y="1857364"/>
            <a:ext cx="8104216" cy="3222998"/>
          </a:xfrm>
          <a:prstGeom prst="rect">
            <a:avLst/>
          </a:prstGeom>
          <a:noFill/>
          <a:ln w="1905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互为对顶角的两个角的大小关系是怎样的呢？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我们先来动手画一画，学生分为</a:t>
            </a:r>
            <a:r>
              <a:rPr lang="en-US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个小组，画出∠</a:t>
            </a:r>
            <a:r>
              <a:rPr lang="en-US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分别为</a:t>
            </a:r>
            <a:r>
              <a:rPr lang="en-US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30</a:t>
            </a:r>
            <a:r>
              <a:rPr lang="zh-CN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°、</a:t>
            </a:r>
            <a:r>
              <a:rPr lang="en-US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140</a:t>
            </a:r>
            <a:r>
              <a:rPr lang="zh-CN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°、</a:t>
            </a:r>
            <a:r>
              <a:rPr lang="en-US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50</a:t>
            </a:r>
            <a:r>
              <a:rPr lang="zh-CN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°、</a:t>
            </a:r>
            <a:r>
              <a:rPr lang="en-US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120</a:t>
            </a:r>
            <a:r>
              <a:rPr lang="zh-CN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的角，再反向延长角的两边得到∠</a:t>
            </a:r>
            <a:r>
              <a:rPr lang="en-US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，测出∠</a:t>
            </a:r>
            <a:r>
              <a:rPr lang="en-US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zh-CN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的度数，看看两个角的大小有怎样的大小关系</a:t>
            </a:r>
            <a:r>
              <a:rPr lang="zh-CN" altLang="en-US" sz="28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．</a:t>
            </a:r>
            <a:endParaRPr kumimoji="1" lang="zh-CN" altLang="en-US" sz="2800" b="1" dirty="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642910" y="428604"/>
            <a:ext cx="7786742" cy="6413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合作探究二</a:t>
            </a:r>
            <a:r>
              <a:rPr lang="en-US" altLang="zh-CN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对顶角的性质</a:t>
            </a:r>
            <a:endParaRPr lang="zh-CN" altLang="en-US" sz="3600" b="1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8" name="Text Box 11" descr="纸莎草纸"/>
          <p:cNvSpPr txBox="1">
            <a:spLocks noChangeArrowheads="1"/>
          </p:cNvSpPr>
          <p:nvPr/>
        </p:nvSpPr>
        <p:spPr bwMode="auto">
          <a:xfrm>
            <a:off x="642910" y="1428736"/>
            <a:ext cx="3286148" cy="461665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rgbClr val="993366"/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kumimoji="1" lang="zh-CN" altLang="en-US" sz="3200" dirty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动动脑、动动手</a:t>
            </a:r>
            <a:r>
              <a:rPr kumimoji="1" lang="zh-CN" altLang="en-US" sz="3200" dirty="0" smtClean="0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utoUpdateAnimBg="0"/>
      <p:bldP spid="27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571440" y="1785926"/>
            <a:ext cx="8572560" cy="1454244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32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如果两个角是对顶角，那么这两个角</a:t>
            </a:r>
            <a:r>
              <a:rPr lang="zh-CN" altLang="en-US" sz="32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相</a:t>
            </a:r>
            <a:r>
              <a:rPr lang="zh-CN" altLang="zh-CN" sz="32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等．</a:t>
            </a:r>
            <a:endParaRPr lang="en-US" altLang="zh-CN" sz="3200" b="1" dirty="0" smtClean="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3200" b="1" dirty="0" smtClean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（简称：对顶角相等）</a:t>
            </a:r>
            <a:endParaRPr lang="zh-CN" altLang="zh-CN" sz="3200" b="1" dirty="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642910" y="428604"/>
            <a:ext cx="7786742" cy="6413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合作探究二</a:t>
            </a:r>
            <a:r>
              <a:rPr lang="en-US" altLang="zh-CN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对顶角的性质</a:t>
            </a:r>
            <a:endParaRPr lang="zh-CN" altLang="en-US" sz="3600" b="1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85720" y="3445882"/>
            <a:ext cx="4714908" cy="22127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4000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符号语言：</a:t>
            </a:r>
            <a:endParaRPr lang="en-US" altLang="zh-CN" sz="3200" b="1" dirty="0" smtClean="0">
              <a:latin typeface="宋体" panose="02010600030101010101" pitchFamily="2" charset="-122"/>
              <a:ea typeface="宋体" panose="02010600030101010101" pitchFamily="2" charset="-122"/>
              <a:cs typeface="Tahoma" panose="020B0604030504040204" pitchFamily="34" charset="0"/>
            </a:endParaRPr>
          </a:p>
          <a:p>
            <a:pPr marL="0" marR="0" lvl="0" indent="4000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因为∠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1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和∠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2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是对顶角，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Tahoma" panose="020B0604030504040204" pitchFamily="34" charset="0"/>
            </a:endParaRPr>
          </a:p>
          <a:p>
            <a:pPr marL="0" marR="0" lvl="0" indent="4000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所以∠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1=∠2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ahoma" panose="020B0604030504040204" pitchFamily="34" charset="0"/>
              </a:rPr>
              <a:t>．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5" name="Group 14"/>
          <p:cNvGrpSpPr/>
          <p:nvPr/>
        </p:nvGrpSpPr>
        <p:grpSpPr bwMode="auto">
          <a:xfrm>
            <a:off x="5429256" y="3786190"/>
            <a:ext cx="2971800" cy="1614488"/>
            <a:chOff x="1596" y="1584"/>
            <a:chExt cx="1872" cy="1017"/>
          </a:xfrm>
        </p:grpSpPr>
        <p:sp>
          <p:nvSpPr>
            <p:cNvPr id="6" name="Line 7"/>
            <p:cNvSpPr>
              <a:spLocks noChangeShapeType="1"/>
            </p:cNvSpPr>
            <p:nvPr/>
          </p:nvSpPr>
          <p:spPr bwMode="auto">
            <a:xfrm>
              <a:off x="1596" y="2100"/>
              <a:ext cx="1872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7" name="Arc 8"/>
            <p:cNvSpPr/>
            <p:nvPr/>
          </p:nvSpPr>
          <p:spPr bwMode="auto">
            <a:xfrm rot="20151110" flipH="1">
              <a:off x="2200" y="1960"/>
              <a:ext cx="96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FF"/>
              </a:solidFill>
              <a:rou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2880" y="2016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dirty="0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1908" y="1788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3200" b="0" dirty="0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0" name="Arc 11"/>
            <p:cNvSpPr/>
            <p:nvPr/>
          </p:nvSpPr>
          <p:spPr bwMode="auto">
            <a:xfrm rot="1448890">
              <a:off x="2784" y="2100"/>
              <a:ext cx="96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0800">
              <a:solidFill>
                <a:srgbClr val="0000FF"/>
              </a:solidFill>
              <a:rou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1680" y="1584"/>
              <a:ext cx="1788" cy="1017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</a:ln>
            <a:effectLst/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198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423</Words>
  <Application>Microsoft Office PowerPoint</Application>
  <PresentationFormat>全屏显示(4:3)</PresentationFormat>
  <Paragraphs>123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华文行楷</vt:lpstr>
      <vt:lpstr>楷体_GB2312</vt:lpstr>
      <vt:lpstr>宋体</vt:lpstr>
      <vt:lpstr>微软雅黑</vt:lpstr>
      <vt:lpstr>Arial</vt:lpstr>
      <vt:lpstr>Calibri</vt:lpstr>
      <vt:lpstr>Tahoma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作   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2015-02-05T06:17:00Z</dcterms:created>
  <dcterms:modified xsi:type="dcterms:W3CDTF">2023-01-16T20:40:48Z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8AE5757E689F4B6389B317F5C2A1703C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