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78" r:id="rId3"/>
    <p:sldId id="354" r:id="rId4"/>
    <p:sldId id="280" r:id="rId5"/>
    <p:sldId id="301" r:id="rId6"/>
    <p:sldId id="258" r:id="rId7"/>
    <p:sldId id="302" r:id="rId8"/>
    <p:sldId id="341" r:id="rId9"/>
    <p:sldId id="279" r:id="rId10"/>
    <p:sldId id="265" r:id="rId11"/>
    <p:sldId id="266" r:id="rId12"/>
    <p:sldId id="328" r:id="rId13"/>
    <p:sldId id="267" r:id="rId14"/>
    <p:sldId id="342" r:id="rId15"/>
    <p:sldId id="343" r:id="rId16"/>
    <p:sldId id="372" r:id="rId17"/>
    <p:sldId id="272" r:id="rId18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58">
          <p15:clr>
            <a:srgbClr val="A4A3A4"/>
          </p15:clr>
        </p15:guide>
        <p15:guide id="2" pos="297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55" autoAdjust="0"/>
    <p:restoredTop sz="99852" autoAdjust="0"/>
  </p:normalViewPr>
  <p:slideViewPr>
    <p:cSldViewPr>
      <p:cViewPr>
        <p:scale>
          <a:sx n="140" d="100"/>
          <a:sy n="140" d="100"/>
        </p:scale>
        <p:origin x="-990" y="-330"/>
      </p:cViewPr>
      <p:guideLst>
        <p:guide orient="horz" pos="1858"/>
        <p:guide pos="297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785" y="2914650"/>
            <a:ext cx="6400443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" Target="slide2.xml"/><Relationship Id="rId7" Type="http://schemas.openxmlformats.org/officeDocument/2006/relationships/slide" Target="slide10.xm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3.xml"/><Relationship Id="rId6" Type="http://schemas.openxmlformats.org/officeDocument/2006/relationships/slide" Target="slide17.xml"/><Relationship Id="rId5" Type="http://schemas.openxmlformats.org/officeDocument/2006/relationships/slide" Target="slide16.xml"/><Relationship Id="rId4" Type="http://schemas.openxmlformats.org/officeDocument/2006/relationships/slide" Target="slide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9.png"/><Relationship Id="rId5" Type="http://schemas.openxmlformats.org/officeDocument/2006/relationships/image" Target="../media/image17.wmf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7.wmf"/><Relationship Id="rId4" Type="http://schemas.openxmlformats.org/officeDocument/2006/relationships/oleObject" Target="../embeddings/oleObject2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3491880" cy="424168"/>
            <a:chOff x="0" y="0"/>
            <a:chExt cx="3491880" cy="424168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3491880" cy="4241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" name="矩形 4"/>
            <p:cNvSpPr/>
            <p:nvPr/>
          </p:nvSpPr>
          <p:spPr>
            <a:xfrm flipH="1">
              <a:off x="0" y="66537"/>
              <a:ext cx="2771800" cy="252000"/>
            </a:xfrm>
            <a:prstGeom prst="rect">
              <a:avLst/>
            </a:prstGeom>
            <a:gradFill flip="none" rotWithShape="1">
              <a:gsLst>
                <a:gs pos="40000">
                  <a:schemeClr val="bg1"/>
                </a:gs>
                <a:gs pos="99000">
                  <a:schemeClr val="bg1">
                    <a:alpha val="0"/>
                  </a:schemeClr>
                </a:gs>
                <a:gs pos="77000">
                  <a:schemeClr val="bg1">
                    <a:alpha val="59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0" y="51470"/>
              <a:ext cx="3275856" cy="276999"/>
              <a:chOff x="0" y="51470"/>
              <a:chExt cx="3275856" cy="276999"/>
            </a:xfrm>
          </p:grpSpPr>
          <p:sp>
            <p:nvSpPr>
              <p:cNvPr id="7" name="文本框 22"/>
              <p:cNvSpPr txBox="1"/>
              <p:nvPr/>
            </p:nvSpPr>
            <p:spPr>
              <a:xfrm>
                <a:off x="179512" y="51470"/>
                <a:ext cx="218521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zh-CN" altLang="en-US" sz="12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苏教版  数学  三年级  上册</a:t>
                </a:r>
              </a:p>
            </p:txBody>
          </p:sp>
          <p:cxnSp>
            <p:nvCxnSpPr>
              <p:cNvPr id="8" name="直线连接符 4"/>
              <p:cNvCxnSpPr/>
              <p:nvPr/>
            </p:nvCxnSpPr>
            <p:spPr>
              <a:xfrm>
                <a:off x="0" y="318537"/>
                <a:ext cx="3275856" cy="0"/>
              </a:xfrm>
              <a:prstGeom prst="line">
                <a:avLst/>
              </a:prstGeom>
              <a:ln w="15875" cmpd="sng">
                <a:gradFill flip="none" rotWithShape="1">
                  <a:gsLst>
                    <a:gs pos="10000">
                      <a:schemeClr val="accent1">
                        <a:lumMod val="0"/>
                        <a:lumOff val="100000"/>
                      </a:schemeClr>
                    </a:gs>
                    <a:gs pos="65000">
                      <a:schemeClr val="accent1">
                        <a:lumMod val="100000"/>
                      </a:schemeClr>
                    </a:gs>
                  </a:gsLst>
                  <a:lin ang="10800000" scaled="0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" name="单圆角矩形 8"/>
          <p:cNvSpPr/>
          <p:nvPr/>
        </p:nvSpPr>
        <p:spPr>
          <a:xfrm>
            <a:off x="5004488" y="3719576"/>
            <a:ext cx="1799760" cy="432048"/>
          </a:xfrm>
          <a:prstGeom prst="round1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单圆角矩形 9"/>
          <p:cNvSpPr/>
          <p:nvPr/>
        </p:nvSpPr>
        <p:spPr>
          <a:xfrm>
            <a:off x="2195736" y="3719576"/>
            <a:ext cx="1799760" cy="432048"/>
          </a:xfrm>
          <a:prstGeom prst="round1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单圆角矩形 10"/>
          <p:cNvSpPr/>
          <p:nvPr/>
        </p:nvSpPr>
        <p:spPr>
          <a:xfrm>
            <a:off x="5940152" y="3025309"/>
            <a:ext cx="1799760" cy="432048"/>
          </a:xfrm>
          <a:prstGeom prst="round1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单圆角矩形 11"/>
          <p:cNvSpPr/>
          <p:nvPr/>
        </p:nvSpPr>
        <p:spPr>
          <a:xfrm>
            <a:off x="3564328" y="3025309"/>
            <a:ext cx="1799760" cy="432048"/>
          </a:xfrm>
          <a:prstGeom prst="round1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单圆角矩形 12"/>
          <p:cNvSpPr/>
          <p:nvPr/>
        </p:nvSpPr>
        <p:spPr>
          <a:xfrm>
            <a:off x="1187624" y="3025309"/>
            <a:ext cx="1799760" cy="432048"/>
          </a:xfrm>
          <a:prstGeom prst="round1Rect">
            <a:avLst/>
          </a:prstGeom>
          <a:solidFill>
            <a:srgbClr val="ACBD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0986" y="1491632"/>
            <a:ext cx="9133014" cy="992579"/>
          </a:xfrm>
          <a:prstGeom prst="rect">
            <a:avLst/>
          </a:prstGeom>
          <a:noFill/>
          <a:effectLst>
            <a:softEdge rad="0"/>
          </a:effectLst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认识千克</a:t>
            </a:r>
          </a:p>
        </p:txBody>
      </p:sp>
      <p:pic>
        <p:nvPicPr>
          <p:cNvPr id="15" name="图片 5"/>
          <p:cNvPicPr>
            <a:picLocks noChangeAspect="1"/>
          </p:cNvPicPr>
          <p:nvPr/>
        </p:nvPicPr>
        <p:blipFill rotWithShape="1">
          <a:blip r:embed="rId2" cstate="email"/>
          <a:srcRect l="35500" r="32250" b="80044"/>
          <a:stretch>
            <a:fillRect/>
          </a:stretch>
        </p:blipFill>
        <p:spPr bwMode="auto">
          <a:xfrm flipH="1">
            <a:off x="1765091" y="4425007"/>
            <a:ext cx="321771" cy="287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圆角矩形 15">
            <a:hlinkClick r:id="rId3" action="ppaction://hlinksldjump"/>
          </p:cNvPr>
          <p:cNvSpPr/>
          <p:nvPr/>
        </p:nvSpPr>
        <p:spPr>
          <a:xfrm>
            <a:off x="1209945" y="2952109"/>
            <a:ext cx="1667986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课前导入</a:t>
            </a:r>
          </a:p>
        </p:txBody>
      </p:sp>
      <p:sp>
        <p:nvSpPr>
          <p:cNvPr id="17" name="圆角矩形 16">
            <a:hlinkClick r:id="rId4" action="ppaction://hlinksldjump"/>
          </p:cNvPr>
          <p:cNvSpPr/>
          <p:nvPr/>
        </p:nvSpPr>
        <p:spPr>
          <a:xfrm>
            <a:off x="3624893" y="2932252"/>
            <a:ext cx="1667986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探究新知</a:t>
            </a:r>
          </a:p>
        </p:txBody>
      </p:sp>
      <p:sp>
        <p:nvSpPr>
          <p:cNvPr id="18" name="圆角矩形 17">
            <a:hlinkClick r:id="rId5" action="ppaction://hlinksldjump"/>
          </p:cNvPr>
          <p:cNvSpPr/>
          <p:nvPr/>
        </p:nvSpPr>
        <p:spPr>
          <a:xfrm>
            <a:off x="2247861" y="3649052"/>
            <a:ext cx="1667986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课堂小结</a:t>
            </a:r>
          </a:p>
        </p:txBody>
      </p:sp>
      <p:sp>
        <p:nvSpPr>
          <p:cNvPr id="19" name="圆角矩形 18">
            <a:hlinkClick r:id="rId6" action="ppaction://hlinksldjump"/>
          </p:cNvPr>
          <p:cNvSpPr/>
          <p:nvPr/>
        </p:nvSpPr>
        <p:spPr>
          <a:xfrm>
            <a:off x="5073757" y="3649052"/>
            <a:ext cx="1667986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课后作业</a:t>
            </a:r>
          </a:p>
        </p:txBody>
      </p:sp>
      <p:sp>
        <p:nvSpPr>
          <p:cNvPr id="20" name="矩形 19"/>
          <p:cNvSpPr/>
          <p:nvPr/>
        </p:nvSpPr>
        <p:spPr>
          <a:xfrm>
            <a:off x="995813" y="555526"/>
            <a:ext cx="1779974" cy="561692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l"/>
            <a:r>
              <a:rPr lang="zh-CN" altLang="en-US" sz="3200" dirty="0">
                <a:solidFill>
                  <a:srgbClr val="0050AA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千克和克</a:t>
            </a:r>
          </a:p>
        </p:txBody>
      </p:sp>
      <p:sp>
        <p:nvSpPr>
          <p:cNvPr id="21" name="圆角矩形 20">
            <a:hlinkClick r:id="rId7" action="ppaction://hlinksldjump"/>
          </p:cNvPr>
          <p:cNvSpPr/>
          <p:nvPr/>
        </p:nvSpPr>
        <p:spPr>
          <a:xfrm>
            <a:off x="6048388" y="2932252"/>
            <a:ext cx="1667986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课堂练习</a:t>
            </a:r>
          </a:p>
        </p:txBody>
      </p:sp>
      <p:pic>
        <p:nvPicPr>
          <p:cNvPr id="22" name="图片 5"/>
          <p:cNvPicPr>
            <a:picLocks noChangeAspect="1"/>
          </p:cNvPicPr>
          <p:nvPr/>
        </p:nvPicPr>
        <p:blipFill rotWithShape="1">
          <a:blip r:embed="rId2" cstate="email"/>
          <a:srcRect l="35500" r="32250" b="80044"/>
          <a:stretch>
            <a:fillRect/>
          </a:stretch>
        </p:blipFill>
        <p:spPr bwMode="auto">
          <a:xfrm>
            <a:off x="6780551" y="4413689"/>
            <a:ext cx="321771" cy="287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3" name="组合 22"/>
          <p:cNvGrpSpPr/>
          <p:nvPr/>
        </p:nvGrpSpPr>
        <p:grpSpPr>
          <a:xfrm>
            <a:off x="231787" y="555526"/>
            <a:ext cx="654821" cy="648000"/>
            <a:chOff x="1306635" y="1440417"/>
            <a:chExt cx="654821" cy="648000"/>
          </a:xfrm>
        </p:grpSpPr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8" cstate="email"/>
            <a:stretch>
              <a:fillRect/>
            </a:stretch>
          </p:blipFill>
          <p:spPr>
            <a:xfrm>
              <a:off x="1306635" y="1440417"/>
              <a:ext cx="654821" cy="648000"/>
            </a:xfrm>
            <a:prstGeom prst="rect">
              <a:avLst/>
            </a:prstGeom>
          </p:spPr>
        </p:pic>
        <p:sp>
          <p:nvSpPr>
            <p:cNvPr id="25" name="文本框 10"/>
            <p:cNvSpPr txBox="1"/>
            <p:nvPr/>
          </p:nvSpPr>
          <p:spPr>
            <a:xfrm>
              <a:off x="1419258" y="1449674"/>
              <a:ext cx="410690" cy="6309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sz="3500" b="1" dirty="0">
                  <a:solidFill>
                    <a:srgbClr val="0050AA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2</a:t>
              </a:r>
            </a:p>
          </p:txBody>
        </p:sp>
      </p:grpSp>
      <p:sp>
        <p:nvSpPr>
          <p:cNvPr id="26" name="矩形 25"/>
          <p:cNvSpPr/>
          <p:nvPr/>
        </p:nvSpPr>
        <p:spPr>
          <a:xfrm>
            <a:off x="3071767" y="4418004"/>
            <a:ext cx="277992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92082" y="492073"/>
            <a:ext cx="366860" cy="456338"/>
          </a:xfrm>
          <a:prstGeom prst="rect">
            <a:avLst/>
          </a:prstGeom>
        </p:spPr>
      </p:pic>
      <p:sp>
        <p:nvSpPr>
          <p:cNvPr id="19" name="文本框 14"/>
          <p:cNvSpPr txBox="1"/>
          <p:nvPr/>
        </p:nvSpPr>
        <p:spPr>
          <a:xfrm>
            <a:off x="611560" y="411510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课堂练习</a:t>
            </a:r>
          </a:p>
        </p:txBody>
      </p:sp>
      <p:graphicFrame>
        <p:nvGraphicFramePr>
          <p:cNvPr id="28675" name="Object 2"/>
          <p:cNvGraphicFramePr>
            <a:graphicFrameLocks noChangeAspect="1"/>
          </p:cNvGraphicFramePr>
          <p:nvPr/>
        </p:nvGraphicFramePr>
        <p:xfrm>
          <a:off x="4504055" y="240538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" r:id="rId4" imgW="914400" imgH="215900" progId="Equation.3">
                  <p:embed/>
                </p:oleObj>
              </mc:Choice>
              <mc:Fallback>
                <p:oleObj r:id="rId4" imgW="914400" imgH="215900" progId="Equation.3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04055" y="2405380"/>
                        <a:ext cx="114300" cy="2159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6" name="矩形 33"/>
          <p:cNvSpPr/>
          <p:nvPr/>
        </p:nvSpPr>
        <p:spPr>
          <a:xfrm>
            <a:off x="1031240" y="957580"/>
            <a:ext cx="4493538" cy="52322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说出袋里的食品各有多重。</a:t>
            </a:r>
          </a:p>
        </p:txBody>
      </p:sp>
      <p:sp>
        <p:nvSpPr>
          <p:cNvPr id="1039" name="TextBox 12"/>
          <p:cNvSpPr txBox="1"/>
          <p:nvPr/>
        </p:nvSpPr>
        <p:spPr>
          <a:xfrm>
            <a:off x="1032195" y="3161030"/>
            <a:ext cx="4968875" cy="738664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净含量的意思是什么？</a:t>
            </a:r>
          </a:p>
        </p:txBody>
      </p:sp>
      <p:pic>
        <p:nvPicPr>
          <p:cNvPr id="1043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04002" y="1479233"/>
            <a:ext cx="5114925" cy="18002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44" name="AutoShape 27"/>
          <p:cNvSpPr/>
          <p:nvPr/>
        </p:nvSpPr>
        <p:spPr>
          <a:xfrm>
            <a:off x="329569" y="3798570"/>
            <a:ext cx="8112125" cy="1007110"/>
          </a:xfrm>
          <a:prstGeom prst="wedgeRoundRectCallout">
            <a:avLst>
              <a:gd name="adj1" fmla="val 13060"/>
              <a:gd name="adj2" fmla="val 37093"/>
              <a:gd name="adj3" fmla="val 16667"/>
            </a:avLst>
          </a:prstGeom>
          <a:solidFill>
            <a:srgbClr val="FFFFBB"/>
          </a:solidFill>
          <a:ln w="19050" cap="flat" cmpd="sng">
            <a:solidFill>
              <a:srgbClr val="3399FF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pPr algn="just"/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净含量是去除包装以后的质量，盐水鸭的净含量是</a:t>
            </a:r>
            <a:r>
              <a:rPr lang="en-US" altLang="zh-CN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</a:t>
            </a:r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千克，大米的净含量是</a:t>
            </a:r>
            <a:r>
              <a:rPr lang="en-US" altLang="zh-CN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5</a:t>
            </a:r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千克。</a:t>
            </a:r>
            <a:endParaRPr lang="zh-CN" altLang="zh-CN" sz="2800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57356" name="Text Box 12"/>
          <p:cNvSpPr txBox="1"/>
          <p:nvPr/>
        </p:nvSpPr>
        <p:spPr>
          <a:xfrm>
            <a:off x="329565" y="2150747"/>
            <a:ext cx="1114408" cy="4616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1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千克</a:t>
            </a:r>
          </a:p>
        </p:txBody>
      </p:sp>
      <p:sp>
        <p:nvSpPr>
          <p:cNvPr id="57357" name="Text Box 13"/>
          <p:cNvSpPr txBox="1"/>
          <p:nvPr/>
        </p:nvSpPr>
        <p:spPr>
          <a:xfrm>
            <a:off x="6808470" y="2164081"/>
            <a:ext cx="1114408" cy="4616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5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千克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/>
      <p:bldP spid="1039" grpId="0"/>
      <p:bldP spid="1044" grpId="0" bldLvl="0" animBg="1"/>
      <p:bldP spid="57356" grpId="0"/>
      <p:bldP spid="5735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3" descr="F:\七彩课堂插图板式封面\排版用图标、页眉页脚\标题图（终-排版用）共29个\资料宝袋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163834" y="3890012"/>
            <a:ext cx="1174115" cy="90868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33" name="Picture 13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544324" y="1170940"/>
            <a:ext cx="5876925" cy="178943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679" name="矩形 33"/>
          <p:cNvSpPr/>
          <p:nvPr/>
        </p:nvSpPr>
        <p:spPr>
          <a:xfrm>
            <a:off x="683568" y="3093622"/>
            <a:ext cx="8194304" cy="523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电梯载重量是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1000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千克，液压车载重量是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2000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千克。</a:t>
            </a:r>
          </a:p>
        </p:txBody>
      </p:sp>
      <p:sp>
        <p:nvSpPr>
          <p:cNvPr id="5136" name="AutoShape 27"/>
          <p:cNvSpPr/>
          <p:nvPr/>
        </p:nvSpPr>
        <p:spPr>
          <a:xfrm>
            <a:off x="2566671" y="3769679"/>
            <a:ext cx="4597618" cy="574675"/>
          </a:xfrm>
          <a:prstGeom prst="wedgeRoundRectCallout">
            <a:avLst>
              <a:gd name="adj1" fmla="val 44991"/>
              <a:gd name="adj2" fmla="val 34255"/>
              <a:gd name="adj3" fmla="val 16667"/>
            </a:avLst>
          </a:prstGeom>
          <a:solidFill>
            <a:srgbClr val="FFFFBB"/>
          </a:solidFill>
          <a:ln w="19050" cap="flat" cmpd="sng">
            <a:solidFill>
              <a:srgbClr val="3399FF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pPr algn="just"/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字母“</a:t>
            </a:r>
            <a:r>
              <a:rPr lang="en-US" altLang="zh-CN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kg”</a:t>
            </a:r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表示“千克”。</a:t>
            </a:r>
            <a:endParaRPr lang="zh-CN" altLang="zh-CN" sz="2800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30726" name="矩形 33"/>
          <p:cNvSpPr/>
          <p:nvPr/>
        </p:nvSpPr>
        <p:spPr>
          <a:xfrm>
            <a:off x="1439549" y="617220"/>
            <a:ext cx="6005195" cy="523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你知道它们的载重量各是多少吗？</a:t>
            </a:r>
          </a:p>
        </p:txBody>
      </p:sp>
      <p:sp>
        <p:nvSpPr>
          <p:cNvPr id="2" name="椭圆 1"/>
          <p:cNvSpPr/>
          <p:nvPr/>
        </p:nvSpPr>
        <p:spPr>
          <a:xfrm>
            <a:off x="3632200" y="555627"/>
            <a:ext cx="763270" cy="57594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圆角矩形标注 2"/>
          <p:cNvSpPr/>
          <p:nvPr/>
        </p:nvSpPr>
        <p:spPr>
          <a:xfrm>
            <a:off x="4499614" y="195581"/>
            <a:ext cx="2520315" cy="360045"/>
          </a:xfrm>
          <a:prstGeom prst="wedgeRoundRectCallout">
            <a:avLst>
              <a:gd name="adj1" fmla="val -51486"/>
              <a:gd name="adj2" fmla="val 84215"/>
              <a:gd name="adj3" fmla="val 16667"/>
            </a:avLst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可以承受的重量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9" grpId="0"/>
      <p:bldP spid="5136" grpId="0" bldLvl="0" animBg="1"/>
      <p:bldP spid="30726" grpId="0"/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6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883289" y="1128397"/>
            <a:ext cx="6776085" cy="26238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27" name="TextBox 10"/>
          <p:cNvSpPr txBox="1"/>
          <p:nvPr/>
        </p:nvSpPr>
        <p:spPr>
          <a:xfrm>
            <a:off x="1332869" y="3229928"/>
            <a:ext cx="576263" cy="52322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2800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8</a:t>
            </a:r>
          </a:p>
        </p:txBody>
      </p:sp>
      <p:sp>
        <p:nvSpPr>
          <p:cNvPr id="30728" name="TextBox 10"/>
          <p:cNvSpPr txBox="1"/>
          <p:nvPr/>
        </p:nvSpPr>
        <p:spPr>
          <a:xfrm>
            <a:off x="3697288" y="3229928"/>
            <a:ext cx="576262" cy="52322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2800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7</a:t>
            </a:r>
          </a:p>
        </p:txBody>
      </p:sp>
      <p:sp>
        <p:nvSpPr>
          <p:cNvPr id="30729" name="TextBox 10"/>
          <p:cNvSpPr txBox="1"/>
          <p:nvPr/>
        </p:nvSpPr>
        <p:spPr>
          <a:xfrm>
            <a:off x="6462395" y="3230245"/>
            <a:ext cx="398780" cy="523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800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</a:p>
        </p:txBody>
      </p:sp>
      <p:sp>
        <p:nvSpPr>
          <p:cNvPr id="30730" name="AutoShape 27"/>
          <p:cNvSpPr/>
          <p:nvPr/>
        </p:nvSpPr>
        <p:spPr>
          <a:xfrm>
            <a:off x="550432" y="3824426"/>
            <a:ext cx="8097336" cy="973455"/>
          </a:xfrm>
          <a:prstGeom prst="wedgeRoundRectCallout">
            <a:avLst>
              <a:gd name="adj1" fmla="val 21241"/>
              <a:gd name="adj2" fmla="val 47796"/>
              <a:gd name="adj3" fmla="val 16667"/>
            </a:avLst>
          </a:prstGeom>
          <a:solidFill>
            <a:srgbClr val="FFFFBB"/>
          </a:solidFill>
          <a:ln w="19050" cap="flat" cmpd="sng">
            <a:solidFill>
              <a:srgbClr val="3399FF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pPr algn="just"/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用电子秤称物体时，直接看显示的数量；用盘秤称物体时，指针接近几就大约是几千克。</a:t>
            </a:r>
          </a:p>
        </p:txBody>
      </p:sp>
      <p:sp>
        <p:nvSpPr>
          <p:cNvPr id="32771" name="TextBox 10"/>
          <p:cNvSpPr txBox="1"/>
          <p:nvPr/>
        </p:nvSpPr>
        <p:spPr>
          <a:xfrm>
            <a:off x="795020" y="518160"/>
            <a:ext cx="5814060" cy="523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你知道这些物体各重多少千克吗？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7" grpId="0"/>
      <p:bldP spid="30728" grpId="0"/>
      <p:bldP spid="30729" grpId="0"/>
      <p:bldP spid="30730" grpId="0" bldLvl="0" animBg="1"/>
      <p:bldP spid="3277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482600" y="442597"/>
            <a:ext cx="1797050" cy="656275"/>
            <a:chOff x="480869" y="708178"/>
            <a:chExt cx="1217205" cy="667236"/>
          </a:xfrm>
        </p:grpSpPr>
        <p:pic>
          <p:nvPicPr>
            <p:cNvPr id="3" name="Picture 17" descr="00-2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80869" y="708178"/>
              <a:ext cx="1216345" cy="667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矩形 16"/>
            <p:cNvSpPr/>
            <p:nvPr/>
          </p:nvSpPr>
          <p:spPr>
            <a:xfrm>
              <a:off x="545815" y="799208"/>
              <a:ext cx="1152259" cy="5319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800" b="1" dirty="0">
                  <a:solidFill>
                    <a:srgbClr val="0000FF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易错提醒</a:t>
              </a:r>
            </a:p>
          </p:txBody>
        </p:sp>
      </p:grpSp>
      <p:sp>
        <p:nvSpPr>
          <p:cNvPr id="34819" name="矩形 10"/>
          <p:cNvSpPr/>
          <p:nvPr/>
        </p:nvSpPr>
        <p:spPr>
          <a:xfrm>
            <a:off x="1276354" y="1165862"/>
            <a:ext cx="4803775" cy="5847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3200" dirty="0">
                <a:latin typeface="华文新魏" panose="02010800040101010101" pitchFamily="2" charset="-122"/>
                <a:ea typeface="华文新魏" panose="02010800040101010101" pitchFamily="2" charset="-122"/>
              </a:rPr>
              <a:t>1</a:t>
            </a:r>
            <a:r>
              <a:rPr lang="zh-CN" altLang="en-US" sz="3200" dirty="0">
                <a:latin typeface="华文新魏" panose="02010800040101010101" pitchFamily="2" charset="-122"/>
                <a:ea typeface="华文新魏" panose="02010800040101010101" pitchFamily="2" charset="-122"/>
              </a:rPr>
              <a:t>袋大米重（</a:t>
            </a:r>
            <a:r>
              <a:rPr lang="en-US" altLang="zh-CN" sz="3200" dirty="0">
                <a:latin typeface="华文新魏" panose="02010800040101010101" pitchFamily="2" charset="-122"/>
                <a:ea typeface="华文新魏" panose="02010800040101010101" pitchFamily="2" charset="-122"/>
              </a:rPr>
              <a:t>    </a:t>
            </a:r>
            <a:r>
              <a:rPr lang="zh-CN" altLang="en-US" sz="3200" dirty="0">
                <a:latin typeface="华文新魏" panose="02010800040101010101" pitchFamily="2" charset="-122"/>
                <a:ea typeface="华文新魏" panose="02010800040101010101" pitchFamily="2" charset="-122"/>
              </a:rPr>
              <a:t>）千克。</a:t>
            </a:r>
            <a:endParaRPr lang="zh-CN" altLang="zh-CN" sz="32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graphicFrame>
        <p:nvGraphicFramePr>
          <p:cNvPr id="34823" name="Object 3"/>
          <p:cNvGraphicFramePr>
            <a:graphicFrameLocks noChangeAspect="1"/>
          </p:cNvGraphicFramePr>
          <p:nvPr/>
        </p:nvGraphicFramePr>
        <p:xfrm>
          <a:off x="1636713" y="2078356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1" r:id="rId4" imgW="914400" imgH="215900" progId="Equation.3">
                  <p:embed/>
                </p:oleObj>
              </mc:Choice>
              <mc:Fallback>
                <p:oleObj r:id="rId4" imgW="914400" imgH="215900" progId="Equation.3">
                  <p:embed/>
                  <p:pic>
                    <p:nvPicPr>
                      <p:cNvPr id="0" name="图片 3078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36713" y="2078356"/>
                        <a:ext cx="114300" cy="2159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25" name="矩形 10"/>
          <p:cNvSpPr/>
          <p:nvPr/>
        </p:nvSpPr>
        <p:spPr>
          <a:xfrm>
            <a:off x="1204596" y="1753237"/>
            <a:ext cx="6830695" cy="5847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3200" dirty="0">
                <a:latin typeface="华文新魏" panose="02010800040101010101" pitchFamily="2" charset="-122"/>
                <a:ea typeface="华文新魏" panose="02010800040101010101" pitchFamily="2" charset="-122"/>
              </a:rPr>
              <a:t>A.1</a:t>
            </a:r>
            <a:r>
              <a:rPr lang="zh-CN" altLang="en-US" sz="3200" dirty="0">
                <a:latin typeface="华文新魏" panose="02010800040101010101" pitchFamily="2" charset="-122"/>
                <a:ea typeface="华文新魏" panose="02010800040101010101" pitchFamily="2" charset="-122"/>
              </a:rPr>
              <a:t>千克   </a:t>
            </a:r>
            <a:r>
              <a:rPr lang="en-US" altLang="zh-CN" sz="3200" dirty="0">
                <a:latin typeface="华文新魏" panose="02010800040101010101" pitchFamily="2" charset="-122"/>
                <a:ea typeface="华文新魏" panose="02010800040101010101" pitchFamily="2" charset="-122"/>
              </a:rPr>
              <a:t>B.100</a:t>
            </a:r>
            <a:r>
              <a:rPr lang="zh-CN" altLang="en-US" sz="3200" dirty="0">
                <a:latin typeface="华文新魏" panose="02010800040101010101" pitchFamily="2" charset="-122"/>
                <a:ea typeface="华文新魏" panose="02010800040101010101" pitchFamily="2" charset="-122"/>
              </a:rPr>
              <a:t>千克    </a:t>
            </a:r>
            <a:r>
              <a:rPr lang="en-US" altLang="zh-CN" sz="3200" dirty="0">
                <a:latin typeface="华文新魏" panose="02010800040101010101" pitchFamily="2" charset="-122"/>
                <a:ea typeface="华文新魏" panose="02010800040101010101" pitchFamily="2" charset="-122"/>
              </a:rPr>
              <a:t>C.25</a:t>
            </a:r>
            <a:r>
              <a:rPr lang="zh-CN" altLang="en-US" sz="3200" dirty="0">
                <a:latin typeface="华文新魏" panose="02010800040101010101" pitchFamily="2" charset="-122"/>
                <a:ea typeface="华文新魏" panose="02010800040101010101" pitchFamily="2" charset="-122"/>
              </a:rPr>
              <a:t>千克</a:t>
            </a:r>
            <a:endParaRPr lang="zh-CN" altLang="zh-CN" sz="32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32771" name="矩形 2"/>
          <p:cNvSpPr/>
          <p:nvPr/>
        </p:nvSpPr>
        <p:spPr>
          <a:xfrm>
            <a:off x="539750" y="2397127"/>
            <a:ext cx="6174740" cy="2246769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通常米店或超市里的一袋大米有</a:t>
            </a:r>
            <a:r>
              <a:rPr lang="en-US" altLang="zh-CN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5</a:t>
            </a:r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千克、</a:t>
            </a:r>
            <a:r>
              <a:rPr lang="en-US" altLang="zh-CN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10</a:t>
            </a:r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千克、</a:t>
            </a:r>
            <a:r>
              <a:rPr lang="en-US" altLang="zh-CN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20</a:t>
            </a:r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千克、</a:t>
            </a:r>
            <a:r>
              <a:rPr lang="en-US" altLang="zh-CN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25</a:t>
            </a:r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千克的包装。</a:t>
            </a:r>
            <a:r>
              <a:rPr lang="en-US" altLang="zh-CN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</a:t>
            </a:r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千克会比我们书包还轻，而</a:t>
            </a:r>
            <a:r>
              <a:rPr lang="en-US" altLang="zh-CN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100</a:t>
            </a:r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千克要比一个大人的体重还要重，所以选</a:t>
            </a:r>
            <a:r>
              <a:rPr lang="en-US" altLang="zh-CN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A</a:t>
            </a:r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或</a:t>
            </a:r>
            <a:r>
              <a:rPr lang="en-US" altLang="zh-CN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B</a:t>
            </a:r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都不正确。</a:t>
            </a:r>
          </a:p>
        </p:txBody>
      </p:sp>
      <p:sp>
        <p:nvSpPr>
          <p:cNvPr id="30728" name="TextBox 10"/>
          <p:cNvSpPr txBox="1"/>
          <p:nvPr/>
        </p:nvSpPr>
        <p:spPr>
          <a:xfrm>
            <a:off x="3571956" y="1165860"/>
            <a:ext cx="433705" cy="523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/>
      <p:bldP spid="34825" grpId="0"/>
      <p:bldP spid="32771" grpId="0"/>
      <p:bldP spid="307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矩形 17"/>
          <p:cNvSpPr/>
          <p:nvPr/>
        </p:nvSpPr>
        <p:spPr>
          <a:xfrm>
            <a:off x="1885248" y="2449480"/>
            <a:ext cx="5903913" cy="52322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just"/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25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千克     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4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千克      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300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千克</a:t>
            </a:r>
            <a:endParaRPr lang="zh-CN" altLang="zh-CN" sz="2800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43014" name="矩形 17"/>
          <p:cNvSpPr/>
          <p:nvPr/>
        </p:nvSpPr>
        <p:spPr>
          <a:xfrm>
            <a:off x="1885248" y="1369980"/>
            <a:ext cx="5903913" cy="52322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just"/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个西瓜    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头牛     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袋面粉</a:t>
            </a:r>
            <a:endParaRPr lang="zh-CN" altLang="zh-CN" sz="2800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36891" name="Line 27"/>
          <p:cNvSpPr/>
          <p:nvPr/>
        </p:nvSpPr>
        <p:spPr>
          <a:xfrm>
            <a:off x="2463412" y="1873219"/>
            <a:ext cx="1943100" cy="576263"/>
          </a:xfrm>
          <a:prstGeom prst="line">
            <a:avLst/>
          </a:prstGeom>
          <a:ln w="25400" cap="flat" cmpd="sng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6892" name="Line 28"/>
          <p:cNvSpPr/>
          <p:nvPr/>
        </p:nvSpPr>
        <p:spPr>
          <a:xfrm flipV="1">
            <a:off x="2821873" y="1874487"/>
            <a:ext cx="3744913" cy="503238"/>
          </a:xfrm>
          <a:prstGeom prst="line">
            <a:avLst/>
          </a:prstGeom>
          <a:ln w="25400" cap="flat" cmpd="sng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6893" name="Line 29"/>
          <p:cNvSpPr/>
          <p:nvPr/>
        </p:nvSpPr>
        <p:spPr>
          <a:xfrm>
            <a:off x="4478584" y="1820514"/>
            <a:ext cx="1943100" cy="576263"/>
          </a:xfrm>
          <a:prstGeom prst="line">
            <a:avLst/>
          </a:prstGeom>
          <a:ln w="25400" cap="flat" cmpd="sng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6894" name="Rectangle 13"/>
          <p:cNvSpPr/>
          <p:nvPr/>
        </p:nvSpPr>
        <p:spPr>
          <a:xfrm>
            <a:off x="1101090" y="3275621"/>
            <a:ext cx="6718300" cy="1384995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在选择物体重量时，可以根据生活经验判断，也可以找合适的参照物进行比较，还可以根据几个物体的轻重关系进行判断。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539556" y="595294"/>
            <a:ext cx="1698625" cy="523240"/>
            <a:chOff x="867040" y="1209810"/>
            <a:chExt cx="1778000" cy="523291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867040" y="1209810"/>
              <a:ext cx="1778000" cy="469900"/>
            </a:xfrm>
            <a:prstGeom prst="rect">
              <a:avLst/>
            </a:prstGeom>
          </p:spPr>
        </p:pic>
        <p:sp>
          <p:nvSpPr>
            <p:cNvPr id="16" name="矩形 4"/>
            <p:cNvSpPr>
              <a:spLocks noChangeArrowheads="1"/>
            </p:cNvSpPr>
            <p:nvPr/>
          </p:nvSpPr>
          <p:spPr bwMode="auto">
            <a:xfrm>
              <a:off x="888546" y="1209830"/>
              <a:ext cx="1513156" cy="523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b="1" dirty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连一连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6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6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6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368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368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368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2" grpId="0"/>
      <p:bldP spid="43014" grpId="0"/>
      <p:bldP spid="36894" grpId="0" bldLvl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2"/>
          <p:cNvSpPr/>
          <p:nvPr/>
        </p:nvSpPr>
        <p:spPr>
          <a:xfrm>
            <a:off x="931549" y="755650"/>
            <a:ext cx="7093585" cy="523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just"/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千克铁块和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千克棉花相比较，哪个重些？</a:t>
            </a:r>
            <a:endParaRPr lang="zh-CN" altLang="zh-CN" sz="2800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8" name="Rectangle 13"/>
          <p:cNvSpPr/>
          <p:nvPr/>
        </p:nvSpPr>
        <p:spPr>
          <a:xfrm>
            <a:off x="1133158" y="2316452"/>
            <a:ext cx="6823218" cy="1384995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虽然铁块感觉上比棉花重，但是题中已经明确这两个物体都重</a:t>
            </a:r>
            <a:r>
              <a:rPr lang="en-US" altLang="zh-CN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</a:t>
            </a:r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千克，</a:t>
            </a:r>
            <a:r>
              <a:rPr lang="en-US" altLang="zh-CN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</a:t>
            </a:r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千克＝</a:t>
            </a:r>
            <a:r>
              <a:rPr lang="en-US" altLang="zh-CN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</a:t>
            </a:r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千克，所以</a:t>
            </a:r>
            <a:r>
              <a:rPr lang="en-US" altLang="zh-CN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</a:t>
            </a:r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千克铁块和</a:t>
            </a:r>
            <a:r>
              <a:rPr lang="en-US" altLang="zh-CN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</a:t>
            </a:r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千克棉花一样重。</a:t>
            </a:r>
          </a:p>
        </p:txBody>
      </p:sp>
      <p:sp>
        <p:nvSpPr>
          <p:cNvPr id="10" name="矩形 2"/>
          <p:cNvSpPr/>
          <p:nvPr/>
        </p:nvSpPr>
        <p:spPr>
          <a:xfrm>
            <a:off x="3018790" y="1480185"/>
            <a:ext cx="2592388" cy="52322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just"/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答：一样重。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bldLvl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83572" y="1751774"/>
            <a:ext cx="7500895" cy="2620176"/>
          </a:xfrm>
          <a:prstGeom prst="rect">
            <a:avLst/>
          </a:prstGeom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783817" y="1059584"/>
            <a:ext cx="5187959" cy="500137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zh-CN" sz="2800" b="1" dirty="0">
                <a:latin typeface="+mn-ea"/>
              </a:rPr>
              <a:t>这节课你们都学会了哪些知识？</a:t>
            </a:r>
            <a:endParaRPr lang="zh-CN" altLang="en-US" sz="2800" b="1" dirty="0">
              <a:latin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217295" y="2932432"/>
            <a:ext cx="6709410" cy="1361911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3.</a:t>
            </a:r>
            <a:r>
              <a:rPr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称一般物体有多重，常用</a:t>
            </a:r>
            <a:r>
              <a:rPr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千克</a:t>
            </a:r>
            <a:r>
              <a:rPr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作单位，千克用字母“</a:t>
            </a:r>
            <a:r>
              <a:rPr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kg</a:t>
            </a:r>
            <a:r>
              <a:rPr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”表示，千克又叫作“</a:t>
            </a:r>
            <a:r>
              <a:rPr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公斤</a:t>
            </a:r>
            <a:r>
              <a:rPr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”。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2193" y="492071"/>
            <a:ext cx="366860" cy="456339"/>
          </a:xfrm>
          <a:prstGeom prst="rect">
            <a:avLst/>
          </a:prstGeom>
        </p:spPr>
      </p:pic>
      <p:sp>
        <p:nvSpPr>
          <p:cNvPr id="12" name="文本框 14"/>
          <p:cNvSpPr txBox="1"/>
          <p:nvPr/>
        </p:nvSpPr>
        <p:spPr>
          <a:xfrm>
            <a:off x="611560" y="411510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课堂小结</a:t>
            </a:r>
          </a:p>
        </p:txBody>
      </p:sp>
      <p:sp>
        <p:nvSpPr>
          <p:cNvPr id="5" name="矩形 4"/>
          <p:cNvSpPr/>
          <p:nvPr/>
        </p:nvSpPr>
        <p:spPr>
          <a:xfrm>
            <a:off x="1217295" y="2433321"/>
            <a:ext cx="6432550" cy="50013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2.</a:t>
            </a:r>
            <a:r>
              <a:rPr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称量时要</a:t>
            </a:r>
            <a:r>
              <a:rPr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看清单位</a:t>
            </a:r>
            <a:r>
              <a:rPr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读准刻度</a:t>
            </a:r>
            <a:r>
              <a:rPr 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;</a:t>
            </a:r>
          </a:p>
        </p:txBody>
      </p:sp>
      <p:sp>
        <p:nvSpPr>
          <p:cNvPr id="6" name="矩形 5"/>
          <p:cNvSpPr/>
          <p:nvPr/>
        </p:nvSpPr>
        <p:spPr>
          <a:xfrm>
            <a:off x="1217295" y="1941832"/>
            <a:ext cx="6432550" cy="50013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1.</a:t>
            </a:r>
            <a:r>
              <a:rPr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称量物体有多重，可以用</a:t>
            </a:r>
            <a:r>
              <a:rPr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秤</a:t>
            </a:r>
            <a:r>
              <a:rPr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称一称</a:t>
            </a:r>
            <a:r>
              <a:rPr 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763692" y="1059582"/>
            <a:ext cx="5437285" cy="413086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2197" y="494144"/>
            <a:ext cx="366861" cy="456339"/>
          </a:xfrm>
          <a:prstGeom prst="rect">
            <a:avLst/>
          </a:prstGeom>
        </p:spPr>
      </p:pic>
      <p:sp>
        <p:nvSpPr>
          <p:cNvPr id="8" name="文本框 14"/>
          <p:cNvSpPr txBox="1"/>
          <p:nvPr/>
        </p:nvSpPr>
        <p:spPr>
          <a:xfrm>
            <a:off x="611560" y="425882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课后作业</a:t>
            </a:r>
          </a:p>
        </p:txBody>
      </p:sp>
      <p:sp>
        <p:nvSpPr>
          <p:cNvPr id="6" name="矩形 4"/>
          <p:cNvSpPr>
            <a:spLocks noChangeArrowheads="1"/>
          </p:cNvSpPr>
          <p:nvPr/>
        </p:nvSpPr>
        <p:spPr bwMode="auto">
          <a:xfrm>
            <a:off x="2123728" y="1601239"/>
            <a:ext cx="4824536" cy="1546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32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1.</a:t>
            </a:r>
            <a:r>
              <a:rPr lang="zh-CN" altLang="en-US" sz="32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从教材课后习题中选取；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32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lang="zh-CN" altLang="en-US" sz="32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从课时练中选取。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14"/>
          <p:cNvSpPr txBox="1"/>
          <p:nvPr/>
        </p:nvSpPr>
        <p:spPr>
          <a:xfrm>
            <a:off x="611560" y="439396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>
                <a:solidFill>
                  <a:srgbClr val="875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课前导入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92082" y="492073"/>
            <a:ext cx="366860" cy="456339"/>
          </a:xfrm>
          <a:prstGeom prst="rect">
            <a:avLst/>
          </a:prstGeom>
        </p:spPr>
      </p:pic>
      <p:sp>
        <p:nvSpPr>
          <p:cNvPr id="13" name="Text Box 3"/>
          <p:cNvSpPr txBox="1"/>
          <p:nvPr/>
        </p:nvSpPr>
        <p:spPr>
          <a:xfrm>
            <a:off x="1043623" y="999809"/>
            <a:ext cx="6553200" cy="646331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3600" dirty="0">
                <a:latin typeface="楷体" panose="02010609060101010101" pitchFamily="49" charset="-122"/>
                <a:ea typeface="楷体" panose="02010609060101010101" pitchFamily="49" charset="-122"/>
              </a:rPr>
              <a:t>哪个重一些？</a:t>
            </a:r>
          </a:p>
        </p:txBody>
      </p:sp>
      <p:pic>
        <p:nvPicPr>
          <p:cNvPr id="6150" name="图片 13" descr="f9198618367adab40d94ebce89d4b31c8601e4f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23" y="2007872"/>
            <a:ext cx="2552700" cy="22764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1" name="图片 14" descr="sa_3be1890bf2ef6b32ff11568fe8eb5534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004439" y="1503045"/>
            <a:ext cx="2778125" cy="2781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椭圆 13"/>
          <p:cNvSpPr/>
          <p:nvPr/>
        </p:nvSpPr>
        <p:spPr>
          <a:xfrm>
            <a:off x="4717102" y="1718946"/>
            <a:ext cx="3311525" cy="2592388"/>
          </a:xfrm>
          <a:prstGeom prst="ellipse">
            <a:avLst/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48359" y="4073527"/>
            <a:ext cx="2226945" cy="83099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掂一掂</a:t>
            </a:r>
            <a:endParaRPr lang="zh-CN" altLang="en-US" sz="4800" b="1" dirty="0">
              <a:solidFill>
                <a:srgbClr val="FFC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bldLvl="0" animBg="1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456309" y="4154172"/>
            <a:ext cx="2232025" cy="83099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48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称一称</a:t>
            </a:r>
          </a:p>
        </p:txBody>
      </p:sp>
      <p:pic>
        <p:nvPicPr>
          <p:cNvPr id="10246" name="图片 8" descr="图片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4305" y="1891031"/>
            <a:ext cx="5876290" cy="228536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 Box 3"/>
          <p:cNvSpPr txBox="1"/>
          <p:nvPr/>
        </p:nvSpPr>
        <p:spPr>
          <a:xfrm>
            <a:off x="771208" y="856300"/>
            <a:ext cx="6553200" cy="95410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哪个重一些？要想准确的知道哪一袋重怎么办？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92083" y="479078"/>
            <a:ext cx="366860" cy="456339"/>
          </a:xfrm>
          <a:prstGeom prst="rect">
            <a:avLst/>
          </a:prstGeom>
        </p:spPr>
      </p:pic>
      <p:sp>
        <p:nvSpPr>
          <p:cNvPr id="23" name="文本框 14"/>
          <p:cNvSpPr txBox="1"/>
          <p:nvPr/>
        </p:nvSpPr>
        <p:spPr>
          <a:xfrm>
            <a:off x="611560" y="439396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>
                <a:solidFill>
                  <a:srgbClr val="875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探究新知</a:t>
            </a:r>
          </a:p>
        </p:txBody>
      </p:sp>
      <p:pic>
        <p:nvPicPr>
          <p:cNvPr id="3" name="图片 2" descr="96dda144ad3459828a6ffc5b06f431adcaef8415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232154" y="883920"/>
            <a:ext cx="2087563" cy="1390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 descr="u=2111392585,1507995456&amp;fm=214&amp;gp=0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6375400" y="2857502"/>
            <a:ext cx="1897380" cy="139890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4" descr="u=3204016986,4019525998&amp;fm=27&amp;gp=0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6183313" y="739460"/>
            <a:ext cx="2160587" cy="18621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" name="图片 13" descr="电子秤（AWH-TW(FSB731)）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567059" y="1026797"/>
            <a:ext cx="1964055" cy="3305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图片 6" descr="83656196.jp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3663954" y="2612390"/>
            <a:ext cx="1128395" cy="163639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" name="TextBox 15"/>
          <p:cNvSpPr txBox="1"/>
          <p:nvPr/>
        </p:nvSpPr>
        <p:spPr>
          <a:xfrm>
            <a:off x="855346" y="4268470"/>
            <a:ext cx="1338828" cy="36933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大型电子秤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688138" y="2466659"/>
            <a:ext cx="1338828" cy="36933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小型电子秤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951291" y="2250758"/>
            <a:ext cx="646331" cy="36933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天平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879219" y="4269741"/>
            <a:ext cx="646331" cy="36933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盘秤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832921" y="4341495"/>
            <a:ext cx="877163" cy="36933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体重秤</a:t>
            </a:r>
          </a:p>
        </p:txBody>
      </p:sp>
      <p:sp>
        <p:nvSpPr>
          <p:cNvPr id="21" name="Text Box 8"/>
          <p:cNvSpPr txBox="1"/>
          <p:nvPr/>
        </p:nvSpPr>
        <p:spPr>
          <a:xfrm>
            <a:off x="2802894" y="328297"/>
            <a:ext cx="3076575" cy="769441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 eaLnBrk="0" hangingPunct="0"/>
            <a:r>
              <a:rPr lang="zh-CN" altLang="en-US" sz="4400" b="1" dirty="0">
                <a:latin typeface="楷体" panose="02010609060101010101" pitchFamily="49" charset="-122"/>
                <a:ea typeface="楷体" panose="02010609060101010101" pitchFamily="49" charset="-122"/>
              </a:rPr>
              <a:t>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图片 6" descr="TB2ozQpsR0kpuFjSsppXXcGTXXa_!!325832944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36529" y="975995"/>
            <a:ext cx="3838575" cy="379285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Text Box 8"/>
          <p:cNvSpPr txBox="1"/>
          <p:nvPr/>
        </p:nvSpPr>
        <p:spPr>
          <a:xfrm>
            <a:off x="357505" y="488952"/>
            <a:ext cx="8604250" cy="584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sz="3200" noProof="1">
                <a:latin typeface="楷体" panose="02010609060101010101" pitchFamily="49" charset="-122"/>
                <a:ea typeface="楷体" panose="02010609060101010101" pitchFamily="49" charset="-122"/>
                <a:cs typeface="+mn-ea"/>
              </a:rPr>
              <a:t>称一般物体会用秤称，这是常见的</a:t>
            </a:r>
            <a:r>
              <a:rPr lang="zh-CN" altLang="en-US" sz="3200" noProof="1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+mn-ea"/>
              </a:rPr>
              <a:t>盘秤</a:t>
            </a:r>
            <a:r>
              <a:rPr lang="zh-CN" altLang="en-US" sz="3200" noProof="1">
                <a:latin typeface="楷体" panose="02010609060101010101" pitchFamily="49" charset="-122"/>
                <a:ea typeface="楷体" panose="02010609060101010101" pitchFamily="49" charset="-122"/>
                <a:cs typeface="+mn-ea"/>
              </a:rPr>
              <a:t>。</a:t>
            </a:r>
            <a:endParaRPr lang="zh-CN" altLang="en-US" sz="3200" noProof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269" name="TextBox 7"/>
          <p:cNvSpPr txBox="1"/>
          <p:nvPr/>
        </p:nvSpPr>
        <p:spPr>
          <a:xfrm>
            <a:off x="2886393" y="1551625"/>
            <a:ext cx="1415772" cy="5847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3200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→托盘</a:t>
            </a:r>
          </a:p>
        </p:txBody>
      </p:sp>
      <p:sp>
        <p:nvSpPr>
          <p:cNvPr id="11270" name="TextBox 9"/>
          <p:cNvSpPr txBox="1"/>
          <p:nvPr/>
        </p:nvSpPr>
        <p:spPr>
          <a:xfrm>
            <a:off x="1896745" y="2580325"/>
            <a:ext cx="1415772" cy="5847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3200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→指针</a:t>
            </a:r>
          </a:p>
        </p:txBody>
      </p:sp>
      <p:sp>
        <p:nvSpPr>
          <p:cNvPr id="11271" name="TextBox 10"/>
          <p:cNvSpPr txBox="1"/>
          <p:nvPr/>
        </p:nvSpPr>
        <p:spPr>
          <a:xfrm>
            <a:off x="2263775" y="3602357"/>
            <a:ext cx="2647950" cy="5847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3200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→刻度盘</a:t>
            </a:r>
          </a:p>
        </p:txBody>
      </p:sp>
      <p:sp>
        <p:nvSpPr>
          <p:cNvPr id="12" name="Text Box 8"/>
          <p:cNvSpPr txBox="1"/>
          <p:nvPr/>
        </p:nvSpPr>
        <p:spPr>
          <a:xfrm>
            <a:off x="4572000" y="2032695"/>
            <a:ext cx="4202860" cy="15696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/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观察盘秤，你有什么发现？它由哪些部分构成？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270" grpId="0"/>
      <p:bldP spid="1127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195740" y="939176"/>
            <a:ext cx="3700677" cy="370856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798003" y="433070"/>
            <a:ext cx="6288901" cy="52322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观察刻度盘上有哪些和数学相关的信息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90289" y="1109663"/>
            <a:ext cx="3082895" cy="14465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字母“</a:t>
            </a:r>
            <a:r>
              <a:rPr lang="en-US" altLang="zh-CN" sz="4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kg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”</a:t>
            </a:r>
            <a:endParaRPr lang="en-US" altLang="zh-CN" sz="2800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“</a:t>
            </a:r>
            <a:r>
              <a:rPr lang="en-US" altLang="zh-CN" sz="4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kg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”表示</a:t>
            </a:r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千克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49695" y="2694305"/>
            <a:ext cx="2133600" cy="147732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称一个物体有多重，常用</a:t>
            </a:r>
            <a:r>
              <a:rPr lang="zh-CN" altLang="en-US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千克</a:t>
            </a: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作单位，</a:t>
            </a:r>
            <a:endParaRPr lang="en-US" altLang="zh-CN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zh-CN" altLang="en-US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千克</a:t>
            </a: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在我们生活中又称作</a:t>
            </a:r>
            <a:r>
              <a:rPr lang="zh-CN" altLang="en-US" b="1" dirty="0"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公斤</a:t>
            </a: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251464" y="2287272"/>
            <a:ext cx="3095625" cy="138499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eaLnBrk="0" hangingPunct="0"/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刻度，标</a:t>
            </a:r>
            <a:endParaRPr lang="en-US" altLang="zh-CN" sz="2800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eaLnBrk="0" hangingPunct="0"/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有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0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、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、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2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、</a:t>
            </a:r>
            <a:endParaRPr lang="en-US" altLang="zh-CN" sz="2800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eaLnBrk="0" hangingPunct="0"/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3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、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4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等刻度</a:t>
            </a:r>
          </a:p>
        </p:txBody>
      </p:sp>
      <p:sp>
        <p:nvSpPr>
          <p:cNvPr id="12" name="椭圆 11"/>
          <p:cNvSpPr/>
          <p:nvPr/>
        </p:nvSpPr>
        <p:spPr>
          <a:xfrm>
            <a:off x="4231323" y="1688784"/>
            <a:ext cx="431800" cy="287338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49860" y="343537"/>
            <a:ext cx="1440180" cy="658023"/>
            <a:chOff x="480869" y="708178"/>
            <a:chExt cx="1216345" cy="668691"/>
          </a:xfrm>
        </p:grpSpPr>
        <p:pic>
          <p:nvPicPr>
            <p:cNvPr id="8" name="Picture 17" descr="00-2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80869" y="708178"/>
              <a:ext cx="1216345" cy="667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矩形 9"/>
            <p:cNvSpPr/>
            <p:nvPr/>
          </p:nvSpPr>
          <p:spPr>
            <a:xfrm>
              <a:off x="566560" y="845166"/>
              <a:ext cx="1060294" cy="5317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800" b="1" dirty="0">
                  <a:solidFill>
                    <a:srgbClr val="0000FF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找一找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3" grpId="0"/>
      <p:bldP spid="15" grpId="0"/>
      <p:bldP spid="9" grpId="0"/>
      <p:bldP spid="12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09919" y="866957"/>
            <a:ext cx="3700677" cy="3708567"/>
          </a:xfrm>
          <a:prstGeom prst="rect">
            <a:avLst/>
          </a:prstGeom>
        </p:spPr>
      </p:pic>
      <p:sp>
        <p:nvSpPr>
          <p:cNvPr id="20484" name="矩形 11270"/>
          <p:cNvSpPr/>
          <p:nvPr/>
        </p:nvSpPr>
        <p:spPr>
          <a:xfrm>
            <a:off x="620396" y="2076491"/>
            <a:ext cx="584835" cy="123111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lstStyle/>
          <a:p>
            <a:pPr algn="ctr"/>
            <a:r>
              <a:rPr lang="zh-CN" altLang="en-US" sz="1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绿色中小学教育</a:t>
            </a:r>
            <a:r>
              <a:rPr lang="en-US" altLang="zh-CN" sz="1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http://www.LSPJY.com </a:t>
            </a:r>
            <a:r>
              <a:rPr lang="zh-CN" altLang="en-US" sz="1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绿色圃中学资源网</a:t>
            </a:r>
            <a:r>
              <a:rPr lang="en-US" altLang="zh-CN" sz="1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http://cz.Lspjy.com</a:t>
            </a:r>
            <a:endParaRPr lang="en-US" altLang="zh-CN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485" name="矩形 11271"/>
          <p:cNvSpPr/>
          <p:nvPr/>
        </p:nvSpPr>
        <p:spPr>
          <a:xfrm>
            <a:off x="836299" y="2292389"/>
            <a:ext cx="584835" cy="123111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lstStyle/>
          <a:p>
            <a:pPr algn="ctr"/>
            <a:r>
              <a:rPr lang="zh-CN" altLang="en-US" sz="1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绿色中小学教育</a:t>
            </a:r>
            <a:r>
              <a:rPr lang="en-US" altLang="zh-CN" sz="1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http://www.LSPJY.com </a:t>
            </a:r>
            <a:r>
              <a:rPr lang="zh-CN" altLang="en-US" sz="1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绿色圃中学资源网</a:t>
            </a:r>
            <a:r>
              <a:rPr lang="en-US" altLang="zh-CN" sz="1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http://cz.Lspjy.com</a:t>
            </a:r>
            <a:endParaRPr lang="en-US" altLang="zh-CN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487" name="TextBox 14"/>
          <p:cNvSpPr txBox="1"/>
          <p:nvPr/>
        </p:nvSpPr>
        <p:spPr>
          <a:xfrm>
            <a:off x="5202555" y="927735"/>
            <a:ext cx="1366520" cy="523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千克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3" name="TextBox 8"/>
          <p:cNvSpPr txBox="1"/>
          <p:nvPr/>
        </p:nvSpPr>
        <p:spPr>
          <a:xfrm>
            <a:off x="4876800" y="3221357"/>
            <a:ext cx="3966210" cy="95410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800" dirty="0">
                <a:solidFill>
                  <a:srgbClr val="C00000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宋体" panose="02010600030101010101" pitchFamily="2" charset="-122"/>
              </a:rPr>
              <a:t>0</a:t>
            </a:r>
            <a:r>
              <a:rPr lang="zh-CN" altLang="en-US" sz="2800" dirty="0">
                <a:solidFill>
                  <a:srgbClr val="C00000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宋体" panose="02010600030101010101" pitchFamily="2" charset="-122"/>
              </a:rPr>
              <a:t>千克与</a:t>
            </a:r>
            <a:r>
              <a:rPr lang="en-US" altLang="zh-CN" sz="2800" dirty="0">
                <a:solidFill>
                  <a:srgbClr val="C00000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宋体" panose="02010600030101010101" pitchFamily="2" charset="-122"/>
              </a:rPr>
              <a:t>10</a:t>
            </a:r>
            <a:r>
              <a:rPr lang="zh-CN" altLang="en-US" sz="2800" dirty="0">
                <a:solidFill>
                  <a:srgbClr val="C00000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宋体" panose="02010600030101010101" pitchFamily="2" charset="-122"/>
              </a:rPr>
              <a:t>千克所指的刻度重合，都是</a:t>
            </a:r>
            <a:r>
              <a:rPr lang="en-US" altLang="zh-CN" sz="2800" dirty="0">
                <a:solidFill>
                  <a:srgbClr val="C00000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宋体" panose="02010600030101010101" pitchFamily="2" charset="-122"/>
              </a:rPr>
              <a:t>0</a:t>
            </a:r>
            <a:r>
              <a:rPr lang="zh-CN" altLang="en-US" sz="2800" dirty="0">
                <a:solidFill>
                  <a:srgbClr val="C00000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宋体" panose="02010600030101010101" pitchFamily="2" charset="-122"/>
              </a:rPr>
              <a:t>刻度处</a:t>
            </a:r>
            <a:r>
              <a:rPr lang="zh-CN" altLang="en-US" sz="2800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宋体" panose="02010600030101010101" pitchFamily="2" charset="-122"/>
              </a:rPr>
              <a:t>。</a:t>
            </a:r>
            <a:endParaRPr lang="zh-CN" altLang="en-US" sz="28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260350" y="255270"/>
            <a:ext cx="1440180" cy="656590"/>
            <a:chOff x="480869" y="708178"/>
            <a:chExt cx="1216345" cy="667236"/>
          </a:xfrm>
        </p:grpSpPr>
        <p:pic>
          <p:nvPicPr>
            <p:cNvPr id="4" name="Picture 17" descr="00-2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80869" y="708178"/>
              <a:ext cx="1216345" cy="667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矩形 9"/>
            <p:cNvSpPr/>
            <p:nvPr/>
          </p:nvSpPr>
          <p:spPr>
            <a:xfrm>
              <a:off x="566560" y="799350"/>
              <a:ext cx="1060294" cy="5317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800" b="1" dirty="0">
                  <a:solidFill>
                    <a:srgbClr val="0000FF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找一找</a:t>
              </a:r>
            </a:p>
          </p:txBody>
        </p:sp>
      </p:grpSp>
      <p:sp>
        <p:nvSpPr>
          <p:cNvPr id="2" name="椭圆 1"/>
          <p:cNvSpPr/>
          <p:nvPr/>
        </p:nvSpPr>
        <p:spPr>
          <a:xfrm>
            <a:off x="2851785" y="1572897"/>
            <a:ext cx="504190" cy="5041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1113155" y="2199006"/>
            <a:ext cx="504190" cy="5041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2190115" y="3580131"/>
            <a:ext cx="504190" cy="5041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2190115" y="1449705"/>
            <a:ext cx="504190" cy="5041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TextBox 14"/>
          <p:cNvSpPr txBox="1"/>
          <p:nvPr/>
        </p:nvSpPr>
        <p:spPr>
          <a:xfrm>
            <a:off x="5202559" y="2077085"/>
            <a:ext cx="1161415" cy="523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8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千克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12" name="TextBox 14"/>
          <p:cNvSpPr txBox="1"/>
          <p:nvPr/>
        </p:nvSpPr>
        <p:spPr>
          <a:xfrm>
            <a:off x="5202557" y="1506855"/>
            <a:ext cx="1257935" cy="523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5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千克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13" name="TextBox 14"/>
          <p:cNvSpPr txBox="1"/>
          <p:nvPr/>
        </p:nvSpPr>
        <p:spPr>
          <a:xfrm>
            <a:off x="7118350" y="1506855"/>
            <a:ext cx="1449070" cy="523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10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千克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7118350" y="2077085"/>
            <a:ext cx="1146810" cy="523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0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千克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7" grpId="0"/>
      <p:bldP spid="20487" grpId="1"/>
      <p:bldP spid="3" grpId="0"/>
      <p:bldP spid="2" grpId="0" animBg="1"/>
      <p:bldP spid="2" grpId="1" animBg="1"/>
      <p:bldP spid="5" grpId="0" animBg="1"/>
      <p:bldP spid="5" grpId="1" animBg="1"/>
      <p:bldP spid="6" grpId="0" animBg="1"/>
      <p:bldP spid="6" grpId="1" animBg="1"/>
      <p:bldP spid="9" grpId="0" animBg="1"/>
      <p:bldP spid="9" grpId="1" animBg="1"/>
      <p:bldP spid="9" grpId="2" animBg="1"/>
      <p:bldP spid="11" grpId="0"/>
      <p:bldP spid="11" grpId="1"/>
      <p:bldP spid="12" grpId="0"/>
      <p:bldP spid="12" grpId="1"/>
      <p:bldP spid="13" grpId="0"/>
      <p:bldP spid="13" grpId="1"/>
      <p:bldP spid="13" grpId="2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24"/>
          <p:cNvSpPr/>
          <p:nvPr/>
        </p:nvSpPr>
        <p:spPr>
          <a:xfrm>
            <a:off x="3614739" y="1784669"/>
            <a:ext cx="4110037" cy="52322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eaLnBrk="0" hangingPunct="0"/>
            <a:r>
              <a:rPr lang="en-US" altLang="zh-CN" sz="2800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宋体" panose="02010600030101010101" pitchFamily="2" charset="-122"/>
              </a:rPr>
              <a:t>1. </a:t>
            </a:r>
            <a:r>
              <a:rPr lang="zh-CN" altLang="en-US" sz="2800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宋体" panose="02010600030101010101" pitchFamily="2" charset="-122"/>
              </a:rPr>
              <a:t>在台秤上放好物体。</a:t>
            </a:r>
          </a:p>
        </p:txBody>
      </p:sp>
      <p:sp>
        <p:nvSpPr>
          <p:cNvPr id="20" name="AutoShape 27"/>
          <p:cNvSpPr/>
          <p:nvPr/>
        </p:nvSpPr>
        <p:spPr>
          <a:xfrm>
            <a:off x="3615055" y="1099820"/>
            <a:ext cx="1900238" cy="503238"/>
          </a:xfrm>
          <a:prstGeom prst="wedgeRoundRectCallout">
            <a:avLst>
              <a:gd name="adj1" fmla="val 49472"/>
              <a:gd name="adj2" fmla="val 15912"/>
              <a:gd name="adj3" fmla="val 16667"/>
            </a:avLst>
          </a:prstGeom>
          <a:solidFill>
            <a:srgbClr val="FFFF00"/>
          </a:solidFill>
          <a:ln w="19050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pPr algn="ctr"/>
            <a:r>
              <a:rPr lang="zh-CN" altLang="en-US" sz="2800" dirty="0">
                <a:latin typeface="华文新魏" panose="02010800040101010101" pitchFamily="2" charset="-122"/>
                <a:ea typeface="华文新魏" panose="02010800040101010101" pitchFamily="2" charset="-122"/>
              </a:rPr>
              <a:t>方法提示</a:t>
            </a:r>
          </a:p>
          <a:p>
            <a:endParaRPr lang="en-US" altLang="zh-CN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4580" name="TextBox 25"/>
          <p:cNvSpPr/>
          <p:nvPr/>
        </p:nvSpPr>
        <p:spPr>
          <a:xfrm>
            <a:off x="3643312" y="2272030"/>
            <a:ext cx="5500688" cy="60939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en-US" altLang="zh-CN" sz="2800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宋体" panose="02010600030101010101" pitchFamily="2" charset="-122"/>
              </a:rPr>
              <a:t>2. </a:t>
            </a:r>
            <a:r>
              <a:rPr lang="zh-CN" altLang="en-US" sz="2800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宋体" panose="02010600030101010101" pitchFamily="2" charset="-122"/>
              </a:rPr>
              <a:t>指针指向数字几就是几千克。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395292" y="3718562"/>
            <a:ext cx="3889375" cy="1200329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eaLnBrk="0" hangingPunct="0"/>
            <a:r>
              <a:rPr lang="zh-CN" altLang="en-US" sz="3600" dirty="0">
                <a:latin typeface="华文新魏" panose="02010800040101010101" pitchFamily="2" charset="-122"/>
                <a:ea typeface="华文新魏" panose="02010800040101010101" pitchFamily="2" charset="-122"/>
              </a:rPr>
              <a:t>你现在知道这袋红枣重多少吗？</a:t>
            </a:r>
          </a:p>
        </p:txBody>
      </p:sp>
      <p:sp>
        <p:nvSpPr>
          <p:cNvPr id="10" name="TextBox 12"/>
          <p:cNvSpPr txBox="1"/>
          <p:nvPr/>
        </p:nvSpPr>
        <p:spPr>
          <a:xfrm>
            <a:off x="5178426" y="3881755"/>
            <a:ext cx="1495922" cy="707886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4000" dirty="0"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  <a:r>
              <a:rPr lang="zh-CN" altLang="en-US" sz="4000" dirty="0">
                <a:latin typeface="Arial" panose="020B0604020202020204" pitchFamily="34" charset="0"/>
                <a:ea typeface="宋体" panose="02010600030101010101" pitchFamily="2" charset="-122"/>
              </a:rPr>
              <a:t>千克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149860" y="343537"/>
            <a:ext cx="1440180" cy="658023"/>
            <a:chOff x="480869" y="708178"/>
            <a:chExt cx="1216345" cy="668691"/>
          </a:xfrm>
        </p:grpSpPr>
        <p:pic>
          <p:nvPicPr>
            <p:cNvPr id="16" name="Picture 17" descr="00-2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80869" y="708178"/>
              <a:ext cx="1216345" cy="667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矩形 16"/>
            <p:cNvSpPr/>
            <p:nvPr/>
          </p:nvSpPr>
          <p:spPr>
            <a:xfrm>
              <a:off x="558515" y="845166"/>
              <a:ext cx="1060294" cy="5317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800" b="1" dirty="0">
                  <a:solidFill>
                    <a:srgbClr val="0000FF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称一称</a:t>
              </a:r>
            </a:p>
          </p:txBody>
        </p:sp>
      </p:grpSp>
      <p:pic>
        <p:nvPicPr>
          <p:cNvPr id="54290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617" y="1166815"/>
            <a:ext cx="2160587" cy="24145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Par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6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1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  <p:bldP spid="20" grpId="0" bldLvl="0" animBg="1"/>
      <p:bldP spid="24580" grpId="0" bldLvl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471805" y="420370"/>
            <a:ext cx="1440180" cy="658023"/>
            <a:chOff x="480869" y="708178"/>
            <a:chExt cx="1216345" cy="668691"/>
          </a:xfrm>
        </p:grpSpPr>
        <p:pic>
          <p:nvPicPr>
            <p:cNvPr id="16" name="Picture 17" descr="00-2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80869" y="708178"/>
              <a:ext cx="1216345" cy="667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矩形 16"/>
            <p:cNvSpPr/>
            <p:nvPr/>
          </p:nvSpPr>
          <p:spPr>
            <a:xfrm>
              <a:off x="559052" y="845166"/>
              <a:ext cx="1060294" cy="5317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800" b="1" dirty="0">
                  <a:solidFill>
                    <a:srgbClr val="0000FF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试一试</a:t>
              </a:r>
            </a:p>
          </p:txBody>
        </p:sp>
      </p:grpSp>
      <p:sp>
        <p:nvSpPr>
          <p:cNvPr id="26626" name="Rectangle 54"/>
          <p:cNvSpPr/>
          <p:nvPr/>
        </p:nvSpPr>
        <p:spPr>
          <a:xfrm>
            <a:off x="471170" y="1266201"/>
            <a:ext cx="6224270" cy="52322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lstStyle/>
          <a:p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1.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称出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千克大米，拎一拎。</a:t>
            </a:r>
          </a:p>
        </p:txBody>
      </p:sp>
      <p:sp>
        <p:nvSpPr>
          <p:cNvPr id="25632" name="Rectangle 54"/>
          <p:cNvSpPr/>
          <p:nvPr/>
        </p:nvSpPr>
        <p:spPr>
          <a:xfrm>
            <a:off x="646114" y="1851045"/>
            <a:ext cx="5616575" cy="52322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2.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称称自己书包的质量。</a:t>
            </a:r>
          </a:p>
        </p:txBody>
      </p:sp>
      <p:sp>
        <p:nvSpPr>
          <p:cNvPr id="25633" name="Rectangle 54"/>
          <p:cNvSpPr/>
          <p:nvPr/>
        </p:nvSpPr>
        <p:spPr>
          <a:xfrm>
            <a:off x="646113" y="2427251"/>
            <a:ext cx="8064500" cy="954107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3.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在你的书包里拿出或放进一些物体，使书包重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2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千克。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646117" y="3463944"/>
            <a:ext cx="8102351" cy="95410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/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由于书包的材质及书包里放的物体不同，书包的质量也不相同，一般在</a:t>
            </a:r>
            <a:r>
              <a:rPr lang="en-US" altLang="zh-CN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2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~</a:t>
            </a:r>
            <a:r>
              <a:rPr lang="en-US" altLang="zh-CN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5</a:t>
            </a:r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千克。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25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  <p:bldP spid="25632" grpId="0"/>
      <p:bldP spid="25633" grpId="0"/>
      <p:bldP spid="2" grpId="0"/>
    </p:bldLst>
  </p:timing>
</p:sld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672</Words>
  <Application>Microsoft Office PowerPoint</Application>
  <PresentationFormat>全屏显示(16:9)</PresentationFormat>
  <Paragraphs>92</Paragraphs>
  <Slides>17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8" baseType="lpstr">
      <vt:lpstr>黑体</vt:lpstr>
      <vt:lpstr>华文新魏</vt:lpstr>
      <vt:lpstr>楷体</vt:lpstr>
      <vt:lpstr>宋体</vt:lpstr>
      <vt:lpstr>微软雅黑</vt:lpstr>
      <vt:lpstr>幼圆</vt:lpstr>
      <vt:lpstr>Arial</vt:lpstr>
      <vt:lpstr>Calibri</vt:lpstr>
      <vt:lpstr>Times New Roman</vt:lpstr>
      <vt:lpstr>WWW.2PPT.COM
</vt:lpstr>
      <vt:lpstr>Equation.3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2018-09-11T05:46:00Z</dcterms:created>
  <dcterms:modified xsi:type="dcterms:W3CDTF">2023-01-16T20:40:54Z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AF2B62C795EE43038BDDFAAA52939ED9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