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3">
          <p15:clr>
            <a:srgbClr val="A4A3A4"/>
          </p15:clr>
        </p15:guide>
        <p15:guide id="2" pos="29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80"/>
    <a:srgbClr val="228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23"/>
        <p:guide pos="29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>
                <a:cs typeface="+mn-ea"/>
              </a:defRPr>
            </a:lvl1pPr>
          </a:lstStyle>
          <a:p>
            <a:fld id="{0F9B84EA-7D68-4D60-9CB1-D50884785D1C}" type="datetimeFigureOut">
              <a:rPr lang="zh-CN" altLang="en-US"/>
              <a:t>2023-01-17</a:t>
            </a:fld>
            <a:endParaRPr lang="zh-CN" altLang="en-US"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72E35E53-73A6-422E-ABCE-1AAB24796B0A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>
                <a:cs typeface="+mn-ea"/>
              </a:defRPr>
            </a:lvl1pPr>
          </a:lstStyle>
          <a:p>
            <a:fld id="{D2A48B96-639E-45A3-A0BA-2464DFDB1FAA}" type="datetimeFigureOut">
              <a:rPr lang="zh-CN" altLang="en-US"/>
              <a:t>2023-01-17</a:t>
            </a:fld>
            <a:endParaRPr lang="zh-CN" altLang="en-US">
              <a:cs typeface="+mn-cs"/>
            </a:endParaRPr>
          </a:p>
        </p:txBody>
      </p:sp>
      <p:sp>
        <p:nvSpPr>
          <p:cNvPr id="307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C1997A5A-9FF8-4028-94BB-05F8344752F8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9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ln>
            <a:miter lim="800000"/>
          </a:ln>
        </p:spPr>
      </p:sp>
      <p:sp>
        <p:nvSpPr>
          <p:cNvPr id="1843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843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fld id="{F2B637AA-87F0-4B38-9237-1AB594FEF0EC}" type="slidenum">
              <a:rPr lang="zh-CN" altLang="en-US"/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ln>
            <a:miter lim="800000"/>
          </a:ln>
        </p:spPr>
      </p:sp>
      <p:sp>
        <p:nvSpPr>
          <p:cNvPr id="2150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150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fld id="{67C0C578-0622-4587-91A8-1225771C0B34}" type="slidenum">
              <a:rPr lang="zh-CN" altLang="en-US"/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ln>
            <a:miter lim="800000"/>
          </a:ln>
        </p:spPr>
      </p:sp>
      <p:sp>
        <p:nvSpPr>
          <p:cNvPr id="2355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355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fld id="{233E92B0-A674-40A5-9107-67ED04557C49}" type="slidenum">
              <a:rPr lang="zh-CN" altLang="en-US"/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ln>
            <a:miter lim="800000"/>
          </a:ln>
        </p:spPr>
      </p:sp>
      <p:sp>
        <p:nvSpPr>
          <p:cNvPr id="2560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560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fld id="{A3AAA01E-99B8-4538-8C55-0D5750E9842B}" type="slidenum">
              <a:rPr lang="zh-CN" altLang="en-US"/>
              <a:t>18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ln>
            <a:miter lim="800000"/>
          </a:ln>
        </p:spPr>
      </p:sp>
      <p:sp>
        <p:nvSpPr>
          <p:cNvPr id="2765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765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fld id="{7AAF9128-AFF6-4631-B180-197DF25083FF}" type="slidenum">
              <a:rPr lang="zh-CN" altLang="en-US"/>
              <a:t>19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8C259-D025-4DA2-BC64-F62C6D0B2E5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910F5-CBB5-4DB7-8AEB-65A817235B0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3F18D-96DD-432A-ADDA-1E1EB6BB1B5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1ECDA-DA4B-4732-AE1D-3B064A05DBF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6F891-CF9C-482E-97DE-41C7C2B2183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F8744-4058-496D-8E1E-0D3960DFD9E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8BF5A-D9E8-46BE-B0E2-E1CAD0B0DE6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14B70-1A4C-41D1-896F-F4A54091F87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7C6CA-7599-4831-835B-762B1B036AF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F2DBB-2371-4815-B8E9-61A3A09C14E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FD2EE7BC-CA84-491C-A3E7-0FDF29D406DD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2.jpeg"/><Relationship Id="rId4" Type="http://schemas.openxmlformats.org/officeDocument/2006/relationships/image" Target="../media/image1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utoShape 2"/>
          <p:cNvSpPr>
            <a:spLocks noChangeArrowheads="1"/>
          </p:cNvSpPr>
          <p:nvPr/>
        </p:nvSpPr>
        <p:spPr bwMode="auto">
          <a:xfrm>
            <a:off x="0" y="0"/>
            <a:ext cx="9144000" cy="1628775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0" y="2301538"/>
            <a:ext cx="9144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由</a:t>
            </a:r>
            <a:r>
              <a:rPr lang="zh-CN" altLang="en-US" sz="44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不共线三点的坐标</a:t>
            </a:r>
          </a:p>
          <a:p>
            <a:pPr algn="ctr"/>
            <a:r>
              <a:rPr lang="zh-CN" altLang="en-US" sz="44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确定二次函</a:t>
            </a:r>
            <a:r>
              <a:rPr lang="zh-CN" altLang="en-US" sz="44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</a:t>
            </a:r>
            <a:endParaRPr lang="en-US" altLang="zh-CN" sz="4400" b="1" dirty="0">
              <a:solidFill>
                <a:srgbClr val="CC00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01" name="AutoShape 7"/>
          <p:cNvSpPr>
            <a:spLocks noChangeArrowheads="1"/>
          </p:cNvSpPr>
          <p:nvPr/>
        </p:nvSpPr>
        <p:spPr bwMode="auto">
          <a:xfrm>
            <a:off x="34925" y="6429375"/>
            <a:ext cx="9144000" cy="428625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3080" name="MH_Text_1"/>
          <p:cNvSpPr>
            <a:spLocks noChangeArrowheads="1"/>
          </p:cNvSpPr>
          <p:nvPr/>
        </p:nvSpPr>
        <p:spPr bwMode="auto">
          <a:xfrm>
            <a:off x="723900" y="4654723"/>
            <a:ext cx="1665288" cy="1055688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03" name="MH_SubTitle_1"/>
          <p:cNvSpPr>
            <a:spLocks noChangeArrowheads="1"/>
          </p:cNvSpPr>
          <p:nvPr/>
        </p:nvSpPr>
        <p:spPr bwMode="auto">
          <a:xfrm>
            <a:off x="722313" y="4926186"/>
            <a:ext cx="1665287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4104" name="MH_Other_1"/>
          <p:cNvSpPr>
            <a:spLocks noChangeArrowheads="1"/>
          </p:cNvSpPr>
          <p:nvPr/>
        </p:nvSpPr>
        <p:spPr bwMode="auto">
          <a:xfrm>
            <a:off x="2149475" y="5097636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3" name="MH_Text_2"/>
          <p:cNvSpPr>
            <a:spLocks noChangeArrowheads="1"/>
          </p:cNvSpPr>
          <p:nvPr/>
        </p:nvSpPr>
        <p:spPr bwMode="auto">
          <a:xfrm>
            <a:off x="2711450" y="4653136"/>
            <a:ext cx="1665288" cy="105727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06" name="MH_SubTitle_2"/>
          <p:cNvSpPr>
            <a:spLocks noChangeArrowheads="1"/>
          </p:cNvSpPr>
          <p:nvPr/>
        </p:nvSpPr>
        <p:spPr bwMode="auto">
          <a:xfrm>
            <a:off x="2711450" y="4926186"/>
            <a:ext cx="1665288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4107" name="MH_Other_2"/>
          <p:cNvSpPr>
            <a:spLocks noChangeArrowheads="1"/>
          </p:cNvSpPr>
          <p:nvPr/>
        </p:nvSpPr>
        <p:spPr bwMode="auto">
          <a:xfrm>
            <a:off x="2746375" y="5094461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08" name="MH_Other_3"/>
          <p:cNvSpPr>
            <a:spLocks noChangeArrowheads="1"/>
          </p:cNvSpPr>
          <p:nvPr/>
        </p:nvSpPr>
        <p:spPr bwMode="auto">
          <a:xfrm>
            <a:off x="4179888" y="5097636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7" name="MH_Text_3"/>
          <p:cNvSpPr>
            <a:spLocks noChangeArrowheads="1"/>
          </p:cNvSpPr>
          <p:nvPr/>
        </p:nvSpPr>
        <p:spPr bwMode="auto">
          <a:xfrm>
            <a:off x="4719638" y="4653136"/>
            <a:ext cx="1666875" cy="105727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10" name="MH_SubTitle_3"/>
          <p:cNvSpPr>
            <a:spLocks noChangeArrowheads="1"/>
          </p:cNvSpPr>
          <p:nvPr/>
        </p:nvSpPr>
        <p:spPr bwMode="auto">
          <a:xfrm>
            <a:off x="4719638" y="4926186"/>
            <a:ext cx="1665287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4111" name="MH_Other_4"/>
          <p:cNvSpPr>
            <a:spLocks noChangeArrowheads="1"/>
          </p:cNvSpPr>
          <p:nvPr/>
        </p:nvSpPr>
        <p:spPr bwMode="auto">
          <a:xfrm>
            <a:off x="4776788" y="5094461"/>
            <a:ext cx="169862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12" name="MH_Other_5"/>
          <p:cNvSpPr>
            <a:spLocks noChangeArrowheads="1"/>
          </p:cNvSpPr>
          <p:nvPr/>
        </p:nvSpPr>
        <p:spPr bwMode="auto">
          <a:xfrm>
            <a:off x="6178550" y="5097636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91" name="MH_Text_4"/>
          <p:cNvSpPr>
            <a:spLocks noChangeArrowheads="1"/>
          </p:cNvSpPr>
          <p:nvPr/>
        </p:nvSpPr>
        <p:spPr bwMode="auto">
          <a:xfrm>
            <a:off x="6727825" y="4653136"/>
            <a:ext cx="1665288" cy="105727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14" name="MH_SubTitle_4"/>
          <p:cNvSpPr>
            <a:spLocks noChangeArrowheads="1"/>
          </p:cNvSpPr>
          <p:nvPr/>
        </p:nvSpPr>
        <p:spPr bwMode="auto">
          <a:xfrm>
            <a:off x="6727825" y="4926186"/>
            <a:ext cx="1668463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4115" name="MH_Other_6"/>
          <p:cNvSpPr>
            <a:spLocks noChangeArrowheads="1"/>
          </p:cNvSpPr>
          <p:nvPr/>
        </p:nvSpPr>
        <p:spPr bwMode="auto">
          <a:xfrm>
            <a:off x="6777038" y="5094461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4116" name="MH_Other_7"/>
          <p:cNvGrpSpPr/>
          <p:nvPr/>
        </p:nvGrpSpPr>
        <p:grpSpPr bwMode="auto">
          <a:xfrm>
            <a:off x="2085975" y="5050011"/>
            <a:ext cx="890588" cy="266700"/>
            <a:chOff x="0" y="0"/>
            <a:chExt cx="561" cy="169"/>
          </a:xfrm>
        </p:grpSpPr>
        <p:pic>
          <p:nvPicPr>
            <p:cNvPr id="4117" name="MH_Other_7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8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097" name="MH_Other_8"/>
          <p:cNvSpPr>
            <a:spLocks noChangeArrowheads="1"/>
          </p:cNvSpPr>
          <p:nvPr/>
        </p:nvSpPr>
        <p:spPr bwMode="auto">
          <a:xfrm>
            <a:off x="2184400" y="5138911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beve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4120" name="MH_Other_9"/>
          <p:cNvGrpSpPr/>
          <p:nvPr/>
        </p:nvGrpSpPr>
        <p:grpSpPr bwMode="auto">
          <a:xfrm>
            <a:off x="4116388" y="5050011"/>
            <a:ext cx="889000" cy="266700"/>
            <a:chOff x="0" y="0"/>
            <a:chExt cx="560" cy="169"/>
          </a:xfrm>
        </p:grpSpPr>
        <p:pic>
          <p:nvPicPr>
            <p:cNvPr id="4121" name="MH_Other_9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22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101" name="MH_Other_10"/>
          <p:cNvSpPr>
            <a:spLocks noChangeArrowheads="1"/>
          </p:cNvSpPr>
          <p:nvPr/>
        </p:nvSpPr>
        <p:spPr bwMode="auto">
          <a:xfrm>
            <a:off x="4214813" y="5138911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beve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4124" name="MH_Other_11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050" y="5050011"/>
            <a:ext cx="89058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5" name="Text Box 31"/>
          <p:cNvSpPr txBox="1">
            <a:spLocks noChangeArrowheads="1"/>
          </p:cNvSpPr>
          <p:nvPr/>
        </p:nvSpPr>
        <p:spPr bwMode="auto">
          <a:xfrm>
            <a:off x="6226175" y="5151611"/>
            <a:ext cx="669925" cy="6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104" name="MH_Other_12"/>
          <p:cNvSpPr>
            <a:spLocks noChangeArrowheads="1"/>
          </p:cNvSpPr>
          <p:nvPr/>
        </p:nvSpPr>
        <p:spPr bwMode="auto">
          <a:xfrm>
            <a:off x="6213475" y="5138911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beve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28" name="Text Box 4"/>
          <p:cNvSpPr txBox="1">
            <a:spLocks noChangeArrowheads="1"/>
          </p:cNvSpPr>
          <p:nvPr/>
        </p:nvSpPr>
        <p:spPr bwMode="auto">
          <a:xfrm>
            <a:off x="-11112" y="692696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第三十章   二次函数</a:t>
            </a:r>
          </a:p>
        </p:txBody>
      </p:sp>
      <p:sp>
        <p:nvSpPr>
          <p:cNvPr id="31" name="矩形 30"/>
          <p:cNvSpPr/>
          <p:nvPr/>
        </p:nvSpPr>
        <p:spPr>
          <a:xfrm>
            <a:off x="-9311" y="5900372"/>
            <a:ext cx="9153311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圆角矩形 31"/>
          <p:cNvSpPr>
            <a:spLocks noChangeArrowheads="1"/>
          </p:cNvSpPr>
          <p:nvPr/>
        </p:nvSpPr>
        <p:spPr bwMode="auto">
          <a:xfrm>
            <a:off x="539750" y="692150"/>
            <a:ext cx="1558925" cy="484188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归纳总结</a:t>
            </a:r>
          </a:p>
        </p:txBody>
      </p:sp>
      <p:sp>
        <p:nvSpPr>
          <p:cNvPr id="13314" name="矩形 112"/>
          <p:cNvSpPr>
            <a:spLocks noChangeArrowheads="1"/>
          </p:cNvSpPr>
          <p:nvPr/>
        </p:nvSpPr>
        <p:spPr bwMode="auto">
          <a:xfrm>
            <a:off x="539750" y="1336675"/>
            <a:ext cx="4895850" cy="43180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交点法求二次函数表达式的方法</a:t>
            </a:r>
          </a:p>
        </p:txBody>
      </p:sp>
      <p:sp>
        <p:nvSpPr>
          <p:cNvPr id="15363" name="Text Box 24"/>
          <p:cNvSpPr txBox="1">
            <a:spLocks noChangeArrowheads="1"/>
          </p:cNvSpPr>
          <p:nvPr/>
        </p:nvSpPr>
        <p:spPr bwMode="auto">
          <a:xfrm>
            <a:off x="468313" y="1916113"/>
            <a:ext cx="8135937" cy="392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这种知道抛物线与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轴的交点，求表达式的方法叫做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交点法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其步骤是：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①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设函数表达式是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400" b="1" baseline="-25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)(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400" b="1" baseline="-25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)；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②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先把两交点的横坐标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400" b="1" baseline="-25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,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400" b="1" baseline="-25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代入到表达式中，得到关于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的一元一次方程；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③将方程的解代入原方程求出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值；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④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用数值换掉，写出函数表达式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2"/>
          <p:cNvSpPr txBox="1"/>
          <p:nvPr/>
        </p:nvSpPr>
        <p:spPr>
          <a:xfrm>
            <a:off x="323850" y="692150"/>
            <a:ext cx="6551613" cy="138430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宋体" panose="02010600030101010101" pitchFamily="2" charset="-122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想一想</a:t>
            </a:r>
            <a:endParaRPr lang="zh-CN" altLang="en-US" sz="2800" noProof="1">
              <a:solidFill>
                <a:schemeClr val="accent6">
                  <a:lumMod val="75000"/>
                </a:schemeClr>
              </a:solidFill>
              <a:latin typeface="宋体" panose="02010600030101010101" pitchFamily="2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indent="266700">
              <a:lnSpc>
                <a:spcPct val="150000"/>
              </a:lnSpc>
            </a:pPr>
            <a:r>
              <a:rPr lang="zh-CN" altLang="en-US" sz="2800" noProof="1">
                <a:latin typeface="宋体" panose="02010600030101010101" pitchFamily="2" charset="-122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确定二次函数的这三点应满足什么条件？</a:t>
            </a:r>
            <a:endParaRPr lang="zh-CN" altLang="en-US" sz="2800" noProof="1">
              <a:latin typeface="宋体" panose="02010600030101010101" pitchFamily="2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11188" y="2276475"/>
            <a:ext cx="7345362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任意三点不在同一直线上（其中两点的连线可平行于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轴，但不可以平行于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轴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/>
      <p:bldP spid="8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组合 6147"/>
          <p:cNvGrpSpPr/>
          <p:nvPr/>
        </p:nvGrpSpPr>
        <p:grpSpPr bwMode="auto">
          <a:xfrm>
            <a:off x="325438" y="246063"/>
            <a:ext cx="5616575" cy="887412"/>
            <a:chOff x="0" y="0"/>
            <a:chExt cx="8845" cy="1396"/>
          </a:xfrm>
        </p:grpSpPr>
        <p:sp>
          <p:nvSpPr>
            <p:cNvPr id="15362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3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4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5365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7968" cy="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一般式法二次函数的表达式</a:t>
              </a:r>
            </a:p>
          </p:txBody>
        </p:sp>
        <p:sp>
          <p:nvSpPr>
            <p:cNvPr id="15366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83" cy="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zh-CN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四</a:t>
              </a:r>
            </a:p>
          </p:txBody>
        </p:sp>
      </p:grpSp>
      <p:sp>
        <p:nvSpPr>
          <p:cNvPr id="15367" name="圆角矩形 31"/>
          <p:cNvSpPr>
            <a:spLocks noChangeArrowheads="1"/>
          </p:cNvSpPr>
          <p:nvPr/>
        </p:nvSpPr>
        <p:spPr bwMode="auto">
          <a:xfrm>
            <a:off x="250825" y="1268413"/>
            <a:ext cx="1673225" cy="5048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探究归纳</a:t>
            </a:r>
          </a:p>
        </p:txBody>
      </p:sp>
      <p:sp>
        <p:nvSpPr>
          <p:cNvPr id="16" name="Text Box 18"/>
          <p:cNvSpPr txBox="1"/>
          <p:nvPr/>
        </p:nvSpPr>
        <p:spPr>
          <a:xfrm>
            <a:off x="323850" y="1773238"/>
            <a:ext cx="8462963" cy="137160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问题</a:t>
            </a: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charset="0"/>
              </a:rPr>
              <a:t>1</a:t>
            </a:r>
            <a:r>
              <a:rPr lang="zh-CN" altLang="en-US" sz="2800" noProof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  <a:sym typeface="Calibri" panose="020F0502020204030204" charset="0"/>
              </a:rPr>
              <a:t> </a:t>
            </a:r>
            <a:r>
              <a:rPr lang="zh-CN" altLang="en-US" sz="2800" noProof="1"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  <a:sym typeface="宋体" panose="02010600030101010101" pitchFamily="2" charset="-122"/>
              </a:rPr>
              <a:t>（</a:t>
            </a:r>
            <a:r>
              <a:rPr lang="zh-CN" altLang="en-US" sz="2800" noProof="1"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  <a:sym typeface="Calibri" panose="020F0502020204030204" charset="0"/>
              </a:rPr>
              <a:t>1</a:t>
            </a:r>
            <a:r>
              <a:rPr lang="zh-CN" altLang="en-US" sz="2800" noProof="1"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  <a:sym typeface="宋体" panose="02010600030101010101" pitchFamily="2" charset="-122"/>
              </a:rPr>
              <a:t>）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二次函数</a:t>
            </a:r>
            <a:r>
              <a:rPr lang="zh-CN" altLang="en-US" sz="2800" b="1" i="1" noProof="1"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  <a:sym typeface="宋体" panose="02010600030101010101" pitchFamily="2" charset="-122"/>
              </a:rPr>
              <a:t>y</a:t>
            </a:r>
            <a:r>
              <a:rPr lang="zh-CN" altLang="en-US" sz="2800" b="1" noProof="1"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  <a:sym typeface="宋体" panose="02010600030101010101" pitchFamily="2" charset="-122"/>
              </a:rPr>
              <a:t>=</a:t>
            </a:r>
            <a:r>
              <a:rPr lang="zh-CN" altLang="en-US" sz="2800" b="1" i="1" noProof="1"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  <a:sym typeface="宋体" panose="02010600030101010101" pitchFamily="2" charset="-122"/>
              </a:rPr>
              <a:t>ax</a:t>
            </a:r>
            <a:r>
              <a:rPr lang="zh-CN" altLang="en-US" sz="2800" b="1" baseline="30000" noProof="1"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  <a:sym typeface="宋体" panose="02010600030101010101" pitchFamily="2" charset="-122"/>
              </a:rPr>
              <a:t>2</a:t>
            </a:r>
            <a:r>
              <a:rPr lang="zh-CN" altLang="en-US" sz="2800" b="1" noProof="1"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  <a:sym typeface="宋体" panose="02010600030101010101" pitchFamily="2" charset="-122"/>
              </a:rPr>
              <a:t>+</a:t>
            </a:r>
            <a:r>
              <a:rPr lang="zh-CN" altLang="en-US" sz="2800" b="1" i="1" noProof="1"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  <a:sym typeface="宋体" panose="02010600030101010101" pitchFamily="2" charset="-122"/>
              </a:rPr>
              <a:t>bx</a:t>
            </a:r>
            <a:r>
              <a:rPr lang="zh-CN" altLang="en-US" sz="2800" b="1" noProof="1"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  <a:sym typeface="宋体" panose="02010600030101010101" pitchFamily="2" charset="-122"/>
              </a:rPr>
              <a:t>+</a:t>
            </a:r>
            <a:r>
              <a:rPr lang="zh-CN" altLang="en-US" sz="2800" b="1" i="1" noProof="1"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  <a:sym typeface="宋体" panose="02010600030101010101" pitchFamily="2" charset="-122"/>
              </a:rPr>
              <a:t>c</a:t>
            </a:r>
            <a:r>
              <a:rPr lang="zh-CN" altLang="en-US" sz="2800" b="1" noProof="1"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  <a:sym typeface="宋体" panose="02010600030101010101" pitchFamily="2" charset="-122"/>
              </a:rPr>
              <a:t>(</a:t>
            </a:r>
            <a:r>
              <a:rPr lang="zh-CN" altLang="en-US" sz="2800" b="1" i="1" noProof="1"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  <a:sym typeface="宋体" panose="02010600030101010101" pitchFamily="2" charset="-122"/>
              </a:rPr>
              <a:t>a</a:t>
            </a:r>
            <a:r>
              <a:rPr lang="zh-CN" altLang="en-US" sz="2800" b="1" noProof="1"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  <a:sym typeface="Arial" panose="020B0604020202020204" pitchFamily="34" charset="0"/>
              </a:rPr>
              <a:t>≠0)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中有几个待定系数？需要几个抛物线上的点的坐标才能求出来？</a:t>
            </a:r>
            <a:endParaRPr lang="zh-CN" altLang="en-US" sz="28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2716213" y="3168650"/>
            <a:ext cx="714375" cy="5207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3个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5229225" y="3168650"/>
            <a:ext cx="712788" cy="5207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3个</a:t>
            </a: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325438" y="3689350"/>
            <a:ext cx="757396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  <a:sym typeface="宋体" panose="02010600030101010101" pitchFamily="2" charset="-122"/>
              </a:rPr>
              <a:t>（</a:t>
            </a:r>
            <a:r>
              <a:rPr lang="zh-CN" altLang="en-US" sz="2800">
                <a:latin typeface="Times New Roman" panose="02020603050405020304" pitchFamily="18" charset="0"/>
                <a:sym typeface="Calibri" panose="020F0502020204030204" charset="0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sym typeface="宋体" panose="02010600030101010101" pitchFamily="2" charset="-122"/>
              </a:rPr>
              <a:t>）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下面是我们用描点法画二次函数的图象所列表格的一部分： 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20" name="Group 22"/>
          <p:cNvGraphicFramePr>
            <a:graphicFrameLocks noGrp="1"/>
          </p:cNvGraphicFramePr>
          <p:nvPr/>
        </p:nvGraphicFramePr>
        <p:xfrm>
          <a:off x="2062163" y="5100638"/>
          <a:ext cx="5019675" cy="1041400"/>
        </p:xfrm>
        <a:graphic>
          <a:graphicData uri="http://schemas.openxmlformats.org/drawingml/2006/table">
            <a:tbl>
              <a:tblPr/>
              <a:tblGrid>
                <a:gridCol w="717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5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x</a:t>
                      </a:r>
                    </a:p>
                  </a:txBody>
                  <a:tcPr marL="90170" marR="90170" marT="46990" marB="46990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-3</a:t>
                      </a:r>
                    </a:p>
                  </a:txBody>
                  <a:tcPr marL="90170" marR="90170" marT="46990" marB="46990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-2</a:t>
                      </a:r>
                    </a:p>
                  </a:txBody>
                  <a:tcPr marL="90170" marR="90170" marT="46990" marB="46990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-1</a:t>
                      </a:r>
                    </a:p>
                  </a:txBody>
                  <a:tcPr marL="90170" marR="90170" marT="46990" marB="46990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0</a:t>
                      </a:r>
                    </a:p>
                  </a:txBody>
                  <a:tcPr marL="90170" marR="90170" marT="46990" marB="46990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1</a:t>
                      </a:r>
                    </a:p>
                  </a:txBody>
                  <a:tcPr marL="90170" marR="90170" marT="46990" marB="46990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2</a:t>
                      </a:r>
                    </a:p>
                  </a:txBody>
                  <a:tcPr marL="90170" marR="90170" marT="46990" marB="46990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y</a:t>
                      </a:r>
                    </a:p>
                  </a:txBody>
                  <a:tcPr marL="90170" marR="90170" marT="46990" marB="46990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0</a:t>
                      </a:r>
                    </a:p>
                  </a:txBody>
                  <a:tcPr marL="90170" marR="90170" marT="46990" marB="46990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1</a:t>
                      </a:r>
                    </a:p>
                  </a:txBody>
                  <a:tcPr marL="90170" marR="90170" marT="46990" marB="46990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0</a:t>
                      </a:r>
                    </a:p>
                  </a:txBody>
                  <a:tcPr marL="90170" marR="90170" marT="46990" marB="46990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-3</a:t>
                      </a:r>
                    </a:p>
                  </a:txBody>
                  <a:tcPr marL="90170" marR="90170" marT="46990" marB="46990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-8</a:t>
                      </a:r>
                    </a:p>
                  </a:txBody>
                  <a:tcPr marL="90170" marR="90170" marT="46990" marB="46990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-15</a:t>
                      </a:r>
                    </a:p>
                  </a:txBody>
                  <a:tcPr marL="90170" marR="90170" marT="46990" marB="46990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/>
      <p:bldP spid="2" grpId="0" bldLvl="0" animBg="1"/>
      <p:bldP spid="18" grpId="0" bldLvl="0"/>
      <p:bldP spid="18" grpId="1" bldLvl="0" animBg="1"/>
      <p:bldP spid="19" grpId="0" bldLvl="0"/>
      <p:bldP spid="19" grpId="1" bldLvl="0"/>
      <p:bldP spid="19" grpId="2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2698750" y="1774825"/>
            <a:ext cx="6249988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ea typeface="黑体" panose="02010609060101010101" pitchFamily="49" charset="-122"/>
              </a:rPr>
              <a:t>解： 设这个二次函数的表达式是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zh-CN" altLang="en-US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+c,</a:t>
            </a:r>
            <a:r>
              <a:rPr lang="zh-CN" altLang="en-US" sz="2800">
                <a:solidFill>
                  <a:srgbClr val="FF0000"/>
                </a:solidFill>
                <a:ea typeface="黑体" panose="02010609060101010101" pitchFamily="49" charset="-122"/>
              </a:rPr>
              <a:t>把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（-3，0），（-1，0），（0，-3）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代入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zh-CN" altLang="en-US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ea typeface="黑体" panose="02010609060101010101" pitchFamily="49" charset="-122"/>
              </a:rPr>
              <a:t>得</a:t>
            </a:r>
          </a:p>
        </p:txBody>
      </p:sp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2051050" y="406400"/>
            <a:ext cx="72247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  <a:sym typeface="宋体" panose="02010600030101010101" pitchFamily="2" charset="-122"/>
              </a:rPr>
              <a:t>①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选取</a:t>
            </a:r>
            <a:r>
              <a:rPr lang="zh-CN" altLang="en-US" sz="2800">
                <a:latin typeface="Times New Roman" panose="02020603050405020304" pitchFamily="18" charset="0"/>
                <a:sym typeface="宋体" panose="02010600030101010101" pitchFamily="2" charset="-122"/>
              </a:rPr>
              <a:t>（</a:t>
            </a:r>
            <a:r>
              <a:rPr lang="zh-CN" altLang="en-US" sz="2800">
                <a:latin typeface="Times New Roman" panose="02020603050405020304" pitchFamily="18" charset="0"/>
                <a:sym typeface="Calibri" panose="020F0502020204030204" charset="0"/>
              </a:rPr>
              <a:t>-3</a:t>
            </a:r>
            <a:r>
              <a:rPr lang="zh-CN" altLang="en-US" sz="2800">
                <a:latin typeface="Times New Roman" panose="02020603050405020304" pitchFamily="18" charset="0"/>
                <a:sym typeface="宋体" panose="02010600030101010101" pitchFamily="2" charset="-122"/>
              </a:rPr>
              <a:t>，</a:t>
            </a:r>
            <a:r>
              <a:rPr lang="zh-CN" altLang="en-US" sz="2800">
                <a:latin typeface="Times New Roman" panose="02020603050405020304" pitchFamily="18" charset="0"/>
                <a:sym typeface="Calibri" panose="020F0502020204030204" charset="0"/>
              </a:rPr>
              <a:t>0</a:t>
            </a:r>
            <a:r>
              <a:rPr lang="zh-CN" altLang="en-US" sz="2800">
                <a:latin typeface="Times New Roman" panose="02020603050405020304" pitchFamily="18" charset="0"/>
                <a:sym typeface="宋体" panose="02010600030101010101" pitchFamily="2" charset="-122"/>
              </a:rPr>
              <a:t>），（</a:t>
            </a:r>
            <a:r>
              <a:rPr lang="zh-CN" altLang="en-US" sz="2800">
                <a:latin typeface="Times New Roman" panose="02020603050405020304" pitchFamily="18" charset="0"/>
                <a:sym typeface="Calibri" panose="020F0502020204030204" charset="0"/>
              </a:rPr>
              <a:t>-1</a:t>
            </a:r>
            <a:r>
              <a:rPr lang="zh-CN" altLang="en-US" sz="2800">
                <a:latin typeface="Times New Roman" panose="02020603050405020304" pitchFamily="18" charset="0"/>
                <a:sym typeface="宋体" panose="02010600030101010101" pitchFamily="2" charset="-122"/>
              </a:rPr>
              <a:t>，</a:t>
            </a:r>
            <a:r>
              <a:rPr lang="zh-CN" altLang="en-US" sz="2800">
                <a:latin typeface="Times New Roman" panose="02020603050405020304" pitchFamily="18" charset="0"/>
                <a:sym typeface="Calibri" panose="020F0502020204030204" charset="0"/>
              </a:rPr>
              <a:t>0</a:t>
            </a:r>
            <a:r>
              <a:rPr lang="zh-CN" altLang="en-US" sz="2800">
                <a:latin typeface="Times New Roman" panose="02020603050405020304" pitchFamily="18" charset="0"/>
                <a:sym typeface="宋体" panose="02010600030101010101" pitchFamily="2" charset="-122"/>
              </a:rPr>
              <a:t>），（0，</a:t>
            </a:r>
            <a:r>
              <a:rPr lang="zh-CN" altLang="en-US" sz="2800">
                <a:latin typeface="Times New Roman" panose="02020603050405020304" pitchFamily="18" charset="0"/>
                <a:sym typeface="Calibri" panose="020F0502020204030204" charset="0"/>
              </a:rPr>
              <a:t>-3</a:t>
            </a:r>
            <a:r>
              <a:rPr lang="zh-CN" altLang="en-US" sz="2800">
                <a:latin typeface="Times New Roman" panose="02020603050405020304" pitchFamily="18" charset="0"/>
                <a:sym typeface="宋体" panose="02010600030101010101" pitchFamily="2" charset="-122"/>
              </a:rPr>
              <a:t>），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试求出这个二次函数的表达式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" name="Group 19"/>
          <p:cNvGrpSpPr/>
          <p:nvPr/>
        </p:nvGrpSpPr>
        <p:grpSpPr bwMode="auto">
          <a:xfrm>
            <a:off x="2914650" y="3987800"/>
            <a:ext cx="2224088" cy="1444625"/>
            <a:chOff x="0" y="0"/>
            <a:chExt cx="3500" cy="2275"/>
          </a:xfrm>
        </p:grpSpPr>
        <p:sp>
          <p:nvSpPr>
            <p:cNvPr id="16388" name="Text Box 20"/>
            <p:cNvSpPr txBox="1">
              <a:spLocks noChangeArrowheads="1"/>
            </p:cNvSpPr>
            <p:nvPr/>
          </p:nvSpPr>
          <p:spPr bwMode="auto">
            <a:xfrm>
              <a:off x="187" y="0"/>
              <a:ext cx="3313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9</a:t>
              </a:r>
              <a:r>
                <a:rPr lang="zh-CN" altLang="en-US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-3</a:t>
              </a:r>
              <a:r>
                <a:rPr lang="zh-CN" altLang="en-US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b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+</a:t>
              </a:r>
              <a:r>
                <a:rPr lang="zh-CN" altLang="en-US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c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=0，</a:t>
              </a:r>
              <a:endPara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89" name="Text Box 21"/>
            <p:cNvSpPr txBox="1">
              <a:spLocks noChangeArrowheads="1"/>
            </p:cNvSpPr>
            <p:nvPr/>
          </p:nvSpPr>
          <p:spPr bwMode="auto">
            <a:xfrm>
              <a:off x="187" y="765"/>
              <a:ext cx="2753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-</a:t>
              </a:r>
              <a:r>
                <a:rPr lang="zh-CN" altLang="en-US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b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+</a:t>
              </a:r>
              <a:r>
                <a:rPr lang="zh-CN" altLang="en-US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c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=0，</a:t>
              </a:r>
              <a:endPara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90" name="Text Box 22"/>
            <p:cNvSpPr txBox="1">
              <a:spLocks noChangeArrowheads="1"/>
            </p:cNvSpPr>
            <p:nvPr/>
          </p:nvSpPr>
          <p:spPr bwMode="auto">
            <a:xfrm>
              <a:off x="162" y="1459"/>
              <a:ext cx="187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c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=-3，</a:t>
              </a:r>
              <a:endPara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91" name="左大括号 170"/>
            <p:cNvSpPr>
              <a:spLocks noChangeArrowheads="1"/>
            </p:cNvSpPr>
            <p:nvPr/>
          </p:nvSpPr>
          <p:spPr bwMode="auto">
            <a:xfrm flipH="1">
              <a:off x="0" y="438"/>
              <a:ext cx="227" cy="1475"/>
            </a:xfrm>
            <a:custGeom>
              <a:avLst/>
              <a:gdLst>
                <a:gd name="T0" fmla="*/ 15 w 41"/>
                <a:gd name="T1" fmla="*/ 41 h 281"/>
                <a:gd name="T2" fmla="*/ 11 w 41"/>
                <a:gd name="T3" fmla="*/ 13 h 281"/>
                <a:gd name="T4" fmla="*/ 0 w 41"/>
                <a:gd name="T5" fmla="*/ 0 h 281"/>
                <a:gd name="T6" fmla="*/ 21 w 41"/>
                <a:gd name="T7" fmla="*/ 9 h 281"/>
                <a:gd name="T8" fmla="*/ 27 w 41"/>
                <a:gd name="T9" fmla="*/ 45 h 281"/>
                <a:gd name="T10" fmla="*/ 27 w 41"/>
                <a:gd name="T11" fmla="*/ 103 h 281"/>
                <a:gd name="T12" fmla="*/ 30 w 41"/>
                <a:gd name="T13" fmla="*/ 128 h 281"/>
                <a:gd name="T14" fmla="*/ 41 w 41"/>
                <a:gd name="T15" fmla="*/ 141 h 281"/>
                <a:gd name="T16" fmla="*/ 30 w 41"/>
                <a:gd name="T17" fmla="*/ 153 h 281"/>
                <a:gd name="T18" fmla="*/ 27 w 41"/>
                <a:gd name="T19" fmla="*/ 179 h 281"/>
                <a:gd name="T20" fmla="*/ 27 w 41"/>
                <a:gd name="T21" fmla="*/ 232 h 281"/>
                <a:gd name="T22" fmla="*/ 25 w 41"/>
                <a:gd name="T23" fmla="*/ 262 h 281"/>
                <a:gd name="T24" fmla="*/ 16 w 41"/>
                <a:gd name="T25" fmla="*/ 277 h 281"/>
                <a:gd name="T26" fmla="*/ 0 w 41"/>
                <a:gd name="T27" fmla="*/ 281 h 281"/>
                <a:gd name="T28" fmla="*/ 11 w 41"/>
                <a:gd name="T29" fmla="*/ 268 h 281"/>
                <a:gd name="T30" fmla="*/ 15 w 41"/>
                <a:gd name="T31" fmla="*/ 240 h 281"/>
                <a:gd name="T32" fmla="*/ 15 w 41"/>
                <a:gd name="T33" fmla="*/ 186 h 281"/>
                <a:gd name="T34" fmla="*/ 17 w 41"/>
                <a:gd name="T35" fmla="*/ 155 h 281"/>
                <a:gd name="T36" fmla="*/ 29 w 41"/>
                <a:gd name="T37" fmla="*/ 141 h 281"/>
                <a:gd name="T38" fmla="*/ 17 w 41"/>
                <a:gd name="T39" fmla="*/ 127 h 281"/>
                <a:gd name="T40" fmla="*/ 15 w 41"/>
                <a:gd name="T41" fmla="*/ 98 h 281"/>
                <a:gd name="T42" fmla="*/ 15 w 41"/>
                <a:gd name="T43" fmla="*/ 4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1" h="281">
                  <a:moveTo>
                    <a:pt x="15" y="41"/>
                  </a:moveTo>
                  <a:cubicBezTo>
                    <a:pt x="15" y="29"/>
                    <a:pt x="13" y="19"/>
                    <a:pt x="11" y="13"/>
                  </a:cubicBezTo>
                  <a:cubicBezTo>
                    <a:pt x="9" y="7"/>
                    <a:pt x="5" y="2"/>
                    <a:pt x="0" y="0"/>
                  </a:cubicBezTo>
                  <a:cubicBezTo>
                    <a:pt x="10" y="0"/>
                    <a:pt x="17" y="3"/>
                    <a:pt x="21" y="9"/>
                  </a:cubicBezTo>
                  <a:cubicBezTo>
                    <a:pt x="25" y="14"/>
                    <a:pt x="27" y="27"/>
                    <a:pt x="27" y="45"/>
                  </a:cubicBezTo>
                  <a:cubicBezTo>
                    <a:pt x="27" y="103"/>
                    <a:pt x="27" y="103"/>
                    <a:pt x="27" y="103"/>
                  </a:cubicBezTo>
                  <a:cubicBezTo>
                    <a:pt x="27" y="114"/>
                    <a:pt x="28" y="122"/>
                    <a:pt x="30" y="128"/>
                  </a:cubicBezTo>
                  <a:cubicBezTo>
                    <a:pt x="32" y="134"/>
                    <a:pt x="35" y="138"/>
                    <a:pt x="41" y="141"/>
                  </a:cubicBezTo>
                  <a:cubicBezTo>
                    <a:pt x="35" y="143"/>
                    <a:pt x="31" y="147"/>
                    <a:pt x="30" y="153"/>
                  </a:cubicBezTo>
                  <a:cubicBezTo>
                    <a:pt x="28" y="158"/>
                    <a:pt x="27" y="167"/>
                    <a:pt x="27" y="179"/>
                  </a:cubicBezTo>
                  <a:cubicBezTo>
                    <a:pt x="27" y="232"/>
                    <a:pt x="27" y="232"/>
                    <a:pt x="27" y="232"/>
                  </a:cubicBezTo>
                  <a:cubicBezTo>
                    <a:pt x="27" y="245"/>
                    <a:pt x="26" y="255"/>
                    <a:pt x="25" y="262"/>
                  </a:cubicBezTo>
                  <a:cubicBezTo>
                    <a:pt x="23" y="269"/>
                    <a:pt x="20" y="274"/>
                    <a:pt x="16" y="277"/>
                  </a:cubicBezTo>
                  <a:cubicBezTo>
                    <a:pt x="12" y="279"/>
                    <a:pt x="7" y="281"/>
                    <a:pt x="0" y="281"/>
                  </a:cubicBezTo>
                  <a:cubicBezTo>
                    <a:pt x="5" y="279"/>
                    <a:pt x="9" y="274"/>
                    <a:pt x="11" y="268"/>
                  </a:cubicBezTo>
                  <a:cubicBezTo>
                    <a:pt x="13" y="261"/>
                    <a:pt x="15" y="252"/>
                    <a:pt x="15" y="240"/>
                  </a:cubicBezTo>
                  <a:cubicBezTo>
                    <a:pt x="15" y="186"/>
                    <a:pt x="15" y="186"/>
                    <a:pt x="15" y="186"/>
                  </a:cubicBezTo>
                  <a:cubicBezTo>
                    <a:pt x="15" y="172"/>
                    <a:pt x="15" y="162"/>
                    <a:pt x="17" y="155"/>
                  </a:cubicBezTo>
                  <a:cubicBezTo>
                    <a:pt x="19" y="148"/>
                    <a:pt x="23" y="144"/>
                    <a:pt x="29" y="141"/>
                  </a:cubicBezTo>
                  <a:cubicBezTo>
                    <a:pt x="23" y="138"/>
                    <a:pt x="19" y="133"/>
                    <a:pt x="17" y="127"/>
                  </a:cubicBezTo>
                  <a:cubicBezTo>
                    <a:pt x="15" y="121"/>
                    <a:pt x="15" y="111"/>
                    <a:pt x="15" y="98"/>
                  </a:cubicBezTo>
                  <a:lnTo>
                    <a:pt x="15" y="41"/>
                  </a:lnTo>
                  <a:close/>
                </a:path>
              </a:pathLst>
            </a:custGeom>
            <a:gradFill rotWithShape="1">
              <a:gsLst>
                <a:gs pos="0">
                  <a:srgbClr val="E30000"/>
                </a:gs>
                <a:gs pos="100000">
                  <a:srgbClr val="760303"/>
                </a:gs>
              </a:gsLst>
              <a:lin ang="5400000"/>
            </a:gra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930775" y="4365625"/>
            <a:ext cx="9477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>
                <a:solidFill>
                  <a:srgbClr val="FF0000"/>
                </a:solidFill>
                <a:ea typeface="黑体" panose="02010609060101010101" pitchFamily="49" charset="-122"/>
              </a:rPr>
              <a:t>解得</a:t>
            </a:r>
          </a:p>
        </p:txBody>
      </p:sp>
      <p:grpSp>
        <p:nvGrpSpPr>
          <p:cNvPr id="3" name="Group 25"/>
          <p:cNvGrpSpPr/>
          <p:nvPr/>
        </p:nvGrpSpPr>
        <p:grpSpPr bwMode="auto">
          <a:xfrm>
            <a:off x="6094413" y="3927475"/>
            <a:ext cx="1312862" cy="1504950"/>
            <a:chOff x="0" y="0"/>
            <a:chExt cx="1949" cy="2372"/>
          </a:xfrm>
        </p:grpSpPr>
        <p:sp>
          <p:nvSpPr>
            <p:cNvPr id="16394" name="左大括号 175"/>
            <p:cNvSpPr>
              <a:spLocks noChangeArrowheads="1"/>
            </p:cNvSpPr>
            <p:nvPr/>
          </p:nvSpPr>
          <p:spPr bwMode="auto">
            <a:xfrm flipH="1">
              <a:off x="0" y="357"/>
              <a:ext cx="234" cy="1701"/>
            </a:xfrm>
            <a:custGeom>
              <a:avLst/>
              <a:gdLst>
                <a:gd name="T0" fmla="*/ 15 w 41"/>
                <a:gd name="T1" fmla="*/ 41 h 281"/>
                <a:gd name="T2" fmla="*/ 11 w 41"/>
                <a:gd name="T3" fmla="*/ 13 h 281"/>
                <a:gd name="T4" fmla="*/ 0 w 41"/>
                <a:gd name="T5" fmla="*/ 0 h 281"/>
                <a:gd name="T6" fmla="*/ 21 w 41"/>
                <a:gd name="T7" fmla="*/ 9 h 281"/>
                <a:gd name="T8" fmla="*/ 27 w 41"/>
                <a:gd name="T9" fmla="*/ 45 h 281"/>
                <a:gd name="T10" fmla="*/ 27 w 41"/>
                <a:gd name="T11" fmla="*/ 103 h 281"/>
                <a:gd name="T12" fmla="*/ 30 w 41"/>
                <a:gd name="T13" fmla="*/ 128 h 281"/>
                <a:gd name="T14" fmla="*/ 41 w 41"/>
                <a:gd name="T15" fmla="*/ 141 h 281"/>
                <a:gd name="T16" fmla="*/ 30 w 41"/>
                <a:gd name="T17" fmla="*/ 153 h 281"/>
                <a:gd name="T18" fmla="*/ 27 w 41"/>
                <a:gd name="T19" fmla="*/ 179 h 281"/>
                <a:gd name="T20" fmla="*/ 27 w 41"/>
                <a:gd name="T21" fmla="*/ 232 h 281"/>
                <a:gd name="T22" fmla="*/ 25 w 41"/>
                <a:gd name="T23" fmla="*/ 262 h 281"/>
                <a:gd name="T24" fmla="*/ 16 w 41"/>
                <a:gd name="T25" fmla="*/ 277 h 281"/>
                <a:gd name="T26" fmla="*/ 0 w 41"/>
                <a:gd name="T27" fmla="*/ 281 h 281"/>
                <a:gd name="T28" fmla="*/ 11 w 41"/>
                <a:gd name="T29" fmla="*/ 268 h 281"/>
                <a:gd name="T30" fmla="*/ 15 w 41"/>
                <a:gd name="T31" fmla="*/ 240 h 281"/>
                <a:gd name="T32" fmla="*/ 15 w 41"/>
                <a:gd name="T33" fmla="*/ 186 h 281"/>
                <a:gd name="T34" fmla="*/ 17 w 41"/>
                <a:gd name="T35" fmla="*/ 155 h 281"/>
                <a:gd name="T36" fmla="*/ 29 w 41"/>
                <a:gd name="T37" fmla="*/ 141 h 281"/>
                <a:gd name="T38" fmla="*/ 17 w 41"/>
                <a:gd name="T39" fmla="*/ 127 h 281"/>
                <a:gd name="T40" fmla="*/ 15 w 41"/>
                <a:gd name="T41" fmla="*/ 98 h 281"/>
                <a:gd name="T42" fmla="*/ 15 w 41"/>
                <a:gd name="T43" fmla="*/ 4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1" h="281">
                  <a:moveTo>
                    <a:pt x="15" y="41"/>
                  </a:moveTo>
                  <a:cubicBezTo>
                    <a:pt x="15" y="29"/>
                    <a:pt x="13" y="19"/>
                    <a:pt x="11" y="13"/>
                  </a:cubicBezTo>
                  <a:cubicBezTo>
                    <a:pt x="9" y="7"/>
                    <a:pt x="5" y="2"/>
                    <a:pt x="0" y="0"/>
                  </a:cubicBezTo>
                  <a:cubicBezTo>
                    <a:pt x="10" y="0"/>
                    <a:pt x="17" y="3"/>
                    <a:pt x="21" y="9"/>
                  </a:cubicBezTo>
                  <a:cubicBezTo>
                    <a:pt x="25" y="14"/>
                    <a:pt x="27" y="27"/>
                    <a:pt x="27" y="45"/>
                  </a:cubicBezTo>
                  <a:cubicBezTo>
                    <a:pt x="27" y="103"/>
                    <a:pt x="27" y="103"/>
                    <a:pt x="27" y="103"/>
                  </a:cubicBezTo>
                  <a:cubicBezTo>
                    <a:pt x="27" y="114"/>
                    <a:pt x="28" y="122"/>
                    <a:pt x="30" y="128"/>
                  </a:cubicBezTo>
                  <a:cubicBezTo>
                    <a:pt x="32" y="134"/>
                    <a:pt x="35" y="138"/>
                    <a:pt x="41" y="141"/>
                  </a:cubicBezTo>
                  <a:cubicBezTo>
                    <a:pt x="35" y="143"/>
                    <a:pt x="31" y="147"/>
                    <a:pt x="30" y="153"/>
                  </a:cubicBezTo>
                  <a:cubicBezTo>
                    <a:pt x="28" y="158"/>
                    <a:pt x="27" y="167"/>
                    <a:pt x="27" y="179"/>
                  </a:cubicBezTo>
                  <a:cubicBezTo>
                    <a:pt x="27" y="232"/>
                    <a:pt x="27" y="232"/>
                    <a:pt x="27" y="232"/>
                  </a:cubicBezTo>
                  <a:cubicBezTo>
                    <a:pt x="27" y="245"/>
                    <a:pt x="26" y="255"/>
                    <a:pt x="25" y="262"/>
                  </a:cubicBezTo>
                  <a:cubicBezTo>
                    <a:pt x="23" y="269"/>
                    <a:pt x="20" y="274"/>
                    <a:pt x="16" y="277"/>
                  </a:cubicBezTo>
                  <a:cubicBezTo>
                    <a:pt x="12" y="279"/>
                    <a:pt x="7" y="281"/>
                    <a:pt x="0" y="281"/>
                  </a:cubicBezTo>
                  <a:cubicBezTo>
                    <a:pt x="5" y="279"/>
                    <a:pt x="9" y="274"/>
                    <a:pt x="11" y="268"/>
                  </a:cubicBezTo>
                  <a:cubicBezTo>
                    <a:pt x="13" y="261"/>
                    <a:pt x="15" y="252"/>
                    <a:pt x="15" y="240"/>
                  </a:cubicBezTo>
                  <a:cubicBezTo>
                    <a:pt x="15" y="186"/>
                    <a:pt x="15" y="186"/>
                    <a:pt x="15" y="186"/>
                  </a:cubicBezTo>
                  <a:cubicBezTo>
                    <a:pt x="15" y="172"/>
                    <a:pt x="15" y="162"/>
                    <a:pt x="17" y="155"/>
                  </a:cubicBezTo>
                  <a:cubicBezTo>
                    <a:pt x="19" y="148"/>
                    <a:pt x="23" y="144"/>
                    <a:pt x="29" y="141"/>
                  </a:cubicBezTo>
                  <a:cubicBezTo>
                    <a:pt x="23" y="138"/>
                    <a:pt x="19" y="133"/>
                    <a:pt x="17" y="127"/>
                  </a:cubicBezTo>
                  <a:cubicBezTo>
                    <a:pt x="15" y="121"/>
                    <a:pt x="15" y="111"/>
                    <a:pt x="15" y="98"/>
                  </a:cubicBezTo>
                  <a:lnTo>
                    <a:pt x="15" y="41"/>
                  </a:lnTo>
                  <a:close/>
                </a:path>
              </a:pathLst>
            </a:custGeom>
            <a:solidFill>
              <a:srgbClr val="F8081F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5" name="Text Box 27"/>
            <p:cNvSpPr txBox="1">
              <a:spLocks noChangeArrowheads="1"/>
            </p:cNvSpPr>
            <p:nvPr/>
          </p:nvSpPr>
          <p:spPr bwMode="auto">
            <a:xfrm>
              <a:off x="186" y="0"/>
              <a:ext cx="1763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=-1，</a:t>
              </a:r>
              <a:endPara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96" name="Text Box 28"/>
            <p:cNvSpPr txBox="1">
              <a:spLocks noChangeArrowheads="1"/>
            </p:cNvSpPr>
            <p:nvPr/>
          </p:nvSpPr>
          <p:spPr bwMode="auto">
            <a:xfrm>
              <a:off x="212" y="778"/>
              <a:ext cx="1737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b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=-4，</a:t>
              </a:r>
              <a:endPara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97" name="Text Box 29"/>
            <p:cNvSpPr txBox="1">
              <a:spLocks noChangeArrowheads="1"/>
            </p:cNvSpPr>
            <p:nvPr/>
          </p:nvSpPr>
          <p:spPr bwMode="auto">
            <a:xfrm>
              <a:off x="256" y="1556"/>
              <a:ext cx="1340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c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=-3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2627313" y="5681663"/>
            <a:ext cx="63944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∴所求的二次函数的</a:t>
            </a:r>
            <a:r>
              <a:rPr lang="zh-CN" altLang="en-US" sz="2800">
                <a:solidFill>
                  <a:srgbClr val="FF0000"/>
                </a:solidFill>
                <a:ea typeface="黑体" panose="02010609060101010101" pitchFamily="49" charset="-122"/>
              </a:rPr>
              <a:t>表达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式是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=-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-4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-3.</a:t>
            </a:r>
          </a:p>
        </p:txBody>
      </p: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111124" y="1374775"/>
            <a:ext cx="2444651" cy="4403770"/>
          </a:xfrm>
          <a:prstGeom prst="rect">
            <a:avLst/>
          </a:prstGeom>
          <a:noFill/>
          <a:ln w="38100" cmpd="dbl">
            <a:solidFill>
              <a:srgbClr val="00008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170" tIns="46990" rIns="90170" bIns="46990">
            <a:spAutoFit/>
          </a:bodyPr>
          <a:lstStyle/>
          <a:p>
            <a:pPr eaLnBrk="0" hangingPunct="0"/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待定系数法</a:t>
            </a:r>
          </a:p>
          <a:p>
            <a:pPr eaLnBrk="0" hangingPunct="0"/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步骤：</a:t>
            </a:r>
          </a:p>
          <a:p>
            <a:pPr eaLnBrk="0" hangingPunct="0"/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设：</a:t>
            </a:r>
          </a:p>
          <a:p>
            <a:pPr eaLnBrk="0" hangingPunct="0"/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（表达式）</a:t>
            </a:r>
          </a:p>
          <a:p>
            <a:pPr eaLnBrk="0" hangingPunct="0"/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代：</a:t>
            </a:r>
          </a:p>
          <a:p>
            <a:pPr eaLnBrk="0" hangingPunct="0"/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（坐标代入）</a:t>
            </a:r>
          </a:p>
          <a:p>
            <a:pPr eaLnBrk="0" hangingPunct="0"/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</a:p>
          <a:p>
            <a:pPr eaLnBrk="0" hangingPunct="0"/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方程（组）</a:t>
            </a:r>
          </a:p>
          <a:p>
            <a:pPr eaLnBrk="0" hangingPunct="0"/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还原：</a:t>
            </a:r>
          </a:p>
          <a:p>
            <a:pPr eaLnBrk="0" hangingPunct="0"/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（写解析式）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ldLvl="0"/>
      <p:bldP spid="28" grpId="0" bldLvl="0"/>
      <p:bldP spid="28" grpId="1" bldLvl="0"/>
      <p:bldP spid="35" grpId="0" bldLvl="0"/>
      <p:bldP spid="36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357188" y="2133600"/>
            <a:ext cx="8556625" cy="393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这种已知三点求二次函数表达式的方法叫做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一般式法</a:t>
            </a:r>
            <a:r>
              <a:rPr lang="en-US" altLang="en-US" sz="2800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其步骤是：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①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设函数表达式为</a:t>
            </a:r>
            <a:r>
              <a:rPr lang="zh-CN" altLang="en-US" sz="2800" b="1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zh-CN" altLang="en-US" sz="2800" b="1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ax</a:t>
            </a:r>
            <a:r>
              <a:rPr lang="zh-CN" altLang="en-US" sz="2800" b="1" baseline="30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</a:t>
            </a:r>
            <a:r>
              <a:rPr lang="zh-CN" altLang="en-US" sz="2800" b="1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bx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</a:t>
            </a:r>
            <a:r>
              <a:rPr lang="zh-CN" altLang="en-US" sz="2800" b="1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；</a:t>
            </a:r>
            <a:endParaRPr lang="en-US" altLang="zh-CN" sz="2800" b="1" dirty="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②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代入后得到一个三元一次方程组；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③解方程组得到</a:t>
            </a:r>
            <a:r>
              <a:rPr lang="zh-CN" altLang="en-US" sz="2800" b="1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,</a:t>
            </a:r>
            <a:r>
              <a:rPr lang="zh-CN" altLang="en-US" sz="2800" b="1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,</a:t>
            </a:r>
            <a:r>
              <a:rPr lang="zh-CN" altLang="en-US" sz="2800" b="1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的值；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④把待定系数用数字换掉，写出函数表达式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17410" name="圆角矩形 31"/>
          <p:cNvSpPr>
            <a:spLocks noChangeArrowheads="1"/>
          </p:cNvSpPr>
          <p:nvPr/>
        </p:nvSpPr>
        <p:spPr bwMode="auto">
          <a:xfrm>
            <a:off x="511175" y="720725"/>
            <a:ext cx="1787525" cy="477838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归纳总结</a:t>
            </a:r>
          </a:p>
        </p:txBody>
      </p:sp>
      <p:sp>
        <p:nvSpPr>
          <p:cNvPr id="17411" name="矩形 112"/>
          <p:cNvSpPr>
            <a:spLocks noChangeArrowheads="1"/>
          </p:cNvSpPr>
          <p:nvPr/>
        </p:nvSpPr>
        <p:spPr bwMode="auto">
          <a:xfrm>
            <a:off x="511175" y="1414463"/>
            <a:ext cx="5772150" cy="503237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一般式法求二次函数表达式的方法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8"/>
          <p:cNvSpPr txBox="1"/>
          <p:nvPr/>
        </p:nvSpPr>
        <p:spPr>
          <a:xfrm>
            <a:off x="323850" y="715963"/>
            <a:ext cx="8267700" cy="138271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charset="0"/>
              </a:rPr>
              <a:t>例</a:t>
            </a:r>
            <a:r>
              <a:rPr lang="en-US" altLang="zh-CN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charset="0"/>
              </a:rPr>
              <a:t>3</a:t>
            </a:r>
            <a:r>
              <a:rPr lang="zh-CN" altLang="en-US" sz="2800" noProof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  <a:sym typeface="Calibri" panose="020F0502020204030204" charset="0"/>
              </a:rPr>
              <a:t> 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charset="0"/>
              </a:rPr>
              <a:t>一个二次函数的图象经过 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charset="0"/>
              </a:rPr>
              <a:t>(0, 1)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charset="0"/>
              </a:rPr>
              <a:t>、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charset="0"/>
              </a:rPr>
              <a:t>(2,4)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charset="0"/>
              </a:rPr>
              <a:t>、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charset="0"/>
              </a:rPr>
              <a:t>(3,10)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charset="0"/>
              </a:rPr>
              <a:t>三点，求这个二次函数的表达式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479425" y="2151063"/>
            <a:ext cx="7566025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ea typeface="黑体" panose="02010609060101010101" pitchFamily="49" charset="-122"/>
              </a:rPr>
              <a:t>解： 设这个二次函数的表达式是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zh-CN" altLang="en-US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+c,由于这个函数经过点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(0, 1)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，可得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=1.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     又由于其图象经过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(2,4)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、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(3,10)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两点，可得</a:t>
            </a:r>
          </a:p>
        </p:txBody>
      </p:sp>
      <p:grpSp>
        <p:nvGrpSpPr>
          <p:cNvPr id="2" name="Group 19"/>
          <p:cNvGrpSpPr/>
          <p:nvPr/>
        </p:nvGrpSpPr>
        <p:grpSpPr bwMode="auto">
          <a:xfrm>
            <a:off x="2419350" y="4129088"/>
            <a:ext cx="2563813" cy="1004887"/>
            <a:chOff x="0" y="84"/>
            <a:chExt cx="4035" cy="1580"/>
          </a:xfrm>
        </p:grpSpPr>
        <p:sp>
          <p:nvSpPr>
            <p:cNvPr id="19460" name="Text Box 20"/>
            <p:cNvSpPr txBox="1">
              <a:spLocks noChangeArrowheads="1"/>
            </p:cNvSpPr>
            <p:nvPr/>
          </p:nvSpPr>
          <p:spPr bwMode="auto">
            <a:xfrm>
              <a:off x="187" y="84"/>
              <a:ext cx="3536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  <a:r>
                <a:rPr lang="zh-CN" altLang="en-US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+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  <a:r>
                <a:rPr lang="zh-CN" altLang="en-US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b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+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=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，</a:t>
              </a:r>
              <a:endPara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61" name="Text Box 21"/>
            <p:cNvSpPr txBox="1">
              <a:spLocks noChangeArrowheads="1"/>
            </p:cNvSpPr>
            <p:nvPr/>
          </p:nvSpPr>
          <p:spPr bwMode="auto">
            <a:xfrm>
              <a:off x="219" y="849"/>
              <a:ext cx="3816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9</a:t>
              </a:r>
              <a:r>
                <a:rPr lang="zh-CN" altLang="en-US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+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  <a:r>
                <a:rPr lang="zh-CN" altLang="en-US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b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+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=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0，</a:t>
              </a:r>
              <a:endPara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62" name="左大括号 170"/>
            <p:cNvSpPr>
              <a:spLocks noChangeArrowheads="1"/>
            </p:cNvSpPr>
            <p:nvPr/>
          </p:nvSpPr>
          <p:spPr bwMode="auto">
            <a:xfrm flipH="1">
              <a:off x="0" y="438"/>
              <a:ext cx="220" cy="949"/>
            </a:xfrm>
            <a:custGeom>
              <a:avLst/>
              <a:gdLst>
                <a:gd name="T0" fmla="*/ 15 w 41"/>
                <a:gd name="T1" fmla="*/ 41 h 281"/>
                <a:gd name="T2" fmla="*/ 11 w 41"/>
                <a:gd name="T3" fmla="*/ 13 h 281"/>
                <a:gd name="T4" fmla="*/ 0 w 41"/>
                <a:gd name="T5" fmla="*/ 0 h 281"/>
                <a:gd name="T6" fmla="*/ 21 w 41"/>
                <a:gd name="T7" fmla="*/ 9 h 281"/>
                <a:gd name="T8" fmla="*/ 27 w 41"/>
                <a:gd name="T9" fmla="*/ 45 h 281"/>
                <a:gd name="T10" fmla="*/ 27 w 41"/>
                <a:gd name="T11" fmla="*/ 103 h 281"/>
                <a:gd name="T12" fmla="*/ 30 w 41"/>
                <a:gd name="T13" fmla="*/ 128 h 281"/>
                <a:gd name="T14" fmla="*/ 41 w 41"/>
                <a:gd name="T15" fmla="*/ 141 h 281"/>
                <a:gd name="T16" fmla="*/ 30 w 41"/>
                <a:gd name="T17" fmla="*/ 153 h 281"/>
                <a:gd name="T18" fmla="*/ 27 w 41"/>
                <a:gd name="T19" fmla="*/ 179 h 281"/>
                <a:gd name="T20" fmla="*/ 27 w 41"/>
                <a:gd name="T21" fmla="*/ 232 h 281"/>
                <a:gd name="T22" fmla="*/ 25 w 41"/>
                <a:gd name="T23" fmla="*/ 262 h 281"/>
                <a:gd name="T24" fmla="*/ 16 w 41"/>
                <a:gd name="T25" fmla="*/ 277 h 281"/>
                <a:gd name="T26" fmla="*/ 0 w 41"/>
                <a:gd name="T27" fmla="*/ 281 h 281"/>
                <a:gd name="T28" fmla="*/ 11 w 41"/>
                <a:gd name="T29" fmla="*/ 268 h 281"/>
                <a:gd name="T30" fmla="*/ 15 w 41"/>
                <a:gd name="T31" fmla="*/ 240 h 281"/>
                <a:gd name="T32" fmla="*/ 15 w 41"/>
                <a:gd name="T33" fmla="*/ 186 h 281"/>
                <a:gd name="T34" fmla="*/ 17 w 41"/>
                <a:gd name="T35" fmla="*/ 155 h 281"/>
                <a:gd name="T36" fmla="*/ 29 w 41"/>
                <a:gd name="T37" fmla="*/ 141 h 281"/>
                <a:gd name="T38" fmla="*/ 17 w 41"/>
                <a:gd name="T39" fmla="*/ 127 h 281"/>
                <a:gd name="T40" fmla="*/ 15 w 41"/>
                <a:gd name="T41" fmla="*/ 98 h 281"/>
                <a:gd name="T42" fmla="*/ 15 w 41"/>
                <a:gd name="T43" fmla="*/ 4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1" h="281">
                  <a:moveTo>
                    <a:pt x="15" y="41"/>
                  </a:moveTo>
                  <a:cubicBezTo>
                    <a:pt x="15" y="29"/>
                    <a:pt x="13" y="19"/>
                    <a:pt x="11" y="13"/>
                  </a:cubicBezTo>
                  <a:cubicBezTo>
                    <a:pt x="9" y="7"/>
                    <a:pt x="5" y="2"/>
                    <a:pt x="0" y="0"/>
                  </a:cubicBezTo>
                  <a:cubicBezTo>
                    <a:pt x="10" y="0"/>
                    <a:pt x="17" y="3"/>
                    <a:pt x="21" y="9"/>
                  </a:cubicBezTo>
                  <a:cubicBezTo>
                    <a:pt x="25" y="14"/>
                    <a:pt x="27" y="27"/>
                    <a:pt x="27" y="45"/>
                  </a:cubicBezTo>
                  <a:cubicBezTo>
                    <a:pt x="27" y="103"/>
                    <a:pt x="27" y="103"/>
                    <a:pt x="27" y="103"/>
                  </a:cubicBezTo>
                  <a:cubicBezTo>
                    <a:pt x="27" y="114"/>
                    <a:pt x="28" y="122"/>
                    <a:pt x="30" y="128"/>
                  </a:cubicBezTo>
                  <a:cubicBezTo>
                    <a:pt x="32" y="134"/>
                    <a:pt x="35" y="138"/>
                    <a:pt x="41" y="141"/>
                  </a:cubicBezTo>
                  <a:cubicBezTo>
                    <a:pt x="35" y="143"/>
                    <a:pt x="31" y="147"/>
                    <a:pt x="30" y="153"/>
                  </a:cubicBezTo>
                  <a:cubicBezTo>
                    <a:pt x="28" y="158"/>
                    <a:pt x="27" y="167"/>
                    <a:pt x="27" y="179"/>
                  </a:cubicBezTo>
                  <a:cubicBezTo>
                    <a:pt x="27" y="232"/>
                    <a:pt x="27" y="232"/>
                    <a:pt x="27" y="232"/>
                  </a:cubicBezTo>
                  <a:cubicBezTo>
                    <a:pt x="27" y="245"/>
                    <a:pt x="26" y="255"/>
                    <a:pt x="25" y="262"/>
                  </a:cubicBezTo>
                  <a:cubicBezTo>
                    <a:pt x="23" y="269"/>
                    <a:pt x="20" y="274"/>
                    <a:pt x="16" y="277"/>
                  </a:cubicBezTo>
                  <a:cubicBezTo>
                    <a:pt x="12" y="279"/>
                    <a:pt x="7" y="281"/>
                    <a:pt x="0" y="281"/>
                  </a:cubicBezTo>
                  <a:cubicBezTo>
                    <a:pt x="5" y="279"/>
                    <a:pt x="9" y="274"/>
                    <a:pt x="11" y="268"/>
                  </a:cubicBezTo>
                  <a:cubicBezTo>
                    <a:pt x="13" y="261"/>
                    <a:pt x="15" y="252"/>
                    <a:pt x="15" y="240"/>
                  </a:cubicBezTo>
                  <a:cubicBezTo>
                    <a:pt x="15" y="186"/>
                    <a:pt x="15" y="186"/>
                    <a:pt x="15" y="186"/>
                  </a:cubicBezTo>
                  <a:cubicBezTo>
                    <a:pt x="15" y="172"/>
                    <a:pt x="15" y="162"/>
                    <a:pt x="17" y="155"/>
                  </a:cubicBezTo>
                  <a:cubicBezTo>
                    <a:pt x="19" y="148"/>
                    <a:pt x="23" y="144"/>
                    <a:pt x="29" y="141"/>
                  </a:cubicBezTo>
                  <a:cubicBezTo>
                    <a:pt x="23" y="138"/>
                    <a:pt x="19" y="133"/>
                    <a:pt x="17" y="127"/>
                  </a:cubicBezTo>
                  <a:cubicBezTo>
                    <a:pt x="15" y="121"/>
                    <a:pt x="15" y="111"/>
                    <a:pt x="15" y="98"/>
                  </a:cubicBezTo>
                  <a:lnTo>
                    <a:pt x="15" y="41"/>
                  </a:lnTo>
                  <a:close/>
                </a:path>
              </a:pathLst>
            </a:custGeom>
            <a:gradFill rotWithShape="1">
              <a:gsLst>
                <a:gs pos="0">
                  <a:srgbClr val="E30000"/>
                </a:gs>
                <a:gs pos="100000">
                  <a:srgbClr val="760303"/>
                </a:gs>
              </a:gsLst>
              <a:lin ang="5400000"/>
            </a:gra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49" name="Text Box 24"/>
          <p:cNvSpPr txBox="1">
            <a:spLocks noChangeArrowheads="1"/>
          </p:cNvSpPr>
          <p:nvPr/>
        </p:nvSpPr>
        <p:spPr bwMode="auto">
          <a:xfrm>
            <a:off x="623888" y="5178425"/>
            <a:ext cx="35083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>
                <a:solidFill>
                  <a:srgbClr val="FF0000"/>
                </a:solidFill>
                <a:ea typeface="黑体" panose="02010609060101010101" pitchFamily="49" charset="-122"/>
              </a:rPr>
              <a:t>解这个方程组，得</a:t>
            </a:r>
          </a:p>
        </p:txBody>
      </p:sp>
      <p:graphicFrame>
        <p:nvGraphicFramePr>
          <p:cNvPr id="10250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114800" y="4962525"/>
          <a:ext cx="868363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0" r:id="rId3" imgW="433070" imgH="394970" progId="Equation.DSMT4">
                  <p:embed/>
                </p:oleObj>
              </mc:Choice>
              <mc:Fallback>
                <p:oleObj r:id="rId3" imgW="433070" imgH="394970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962525"/>
                        <a:ext cx="868363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133975" y="5035550"/>
          <a:ext cx="1046163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r:id="rId5" imgW="521970" imgH="394970" progId="Equation.DSMT4">
                  <p:embed/>
                </p:oleObj>
              </mc:Choice>
              <mc:Fallback>
                <p:oleObj r:id="rId5" imgW="521970" imgH="394970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3975" y="5035550"/>
                        <a:ext cx="1046163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3" name="Text Box 31"/>
          <p:cNvSpPr txBox="1">
            <a:spLocks noChangeArrowheads="1"/>
          </p:cNvSpPr>
          <p:nvPr/>
        </p:nvSpPr>
        <p:spPr bwMode="auto">
          <a:xfrm>
            <a:off x="954088" y="5940425"/>
            <a:ext cx="48053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∴所求的二次函数的</a:t>
            </a:r>
            <a:r>
              <a:rPr lang="zh-CN" altLang="en-US" sz="2800">
                <a:solidFill>
                  <a:srgbClr val="FF0000"/>
                </a:solidFill>
                <a:ea typeface="黑体" panose="02010609060101010101" pitchFamily="49" charset="-122"/>
              </a:rPr>
              <a:t>表达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式是</a:t>
            </a:r>
          </a:p>
        </p:txBody>
      </p:sp>
      <p:graphicFrame>
        <p:nvGraphicFramePr>
          <p:cNvPr id="10254" name="对象 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759450" y="5737225"/>
          <a:ext cx="2217738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r:id="rId7" imgW="1104900" imgH="393700" progId="Equation.DSMT4">
                  <p:embed/>
                </p:oleObj>
              </mc:Choice>
              <mc:Fallback>
                <p:oleObj r:id="rId7" imgW="1104900" imgH="393700" progId="Equation.DSMT4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9450" y="5737225"/>
                        <a:ext cx="2217738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/>
      <p:bldP spid="10249" grpId="0"/>
      <p:bldP spid="1025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2000">
              <a:solidFill>
                <a:srgbClr val="228B8B"/>
              </a:solidFill>
            </a:endParaRP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107950" y="900113"/>
            <a:ext cx="8712200" cy="181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666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如图，平面直角坐标系中，函数图象的表达式应是</a:t>
            </a:r>
            <a:r>
              <a:rPr lang="zh-CN" altLang="en-US" sz="2800" u="sng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       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graphicFrame>
        <p:nvGraphicFramePr>
          <p:cNvPr id="18" name="Object 3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950913" y="1741488"/>
          <a:ext cx="763587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2" r:id="rId4" imgW="476250" imgH="398780" progId="Equation.DSMT4">
                  <p:embed/>
                </p:oleObj>
              </mc:Choice>
              <mc:Fallback>
                <p:oleObj r:id="rId4" imgW="476250" imgH="39878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913" y="1741488"/>
                        <a:ext cx="763587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373063" y="3621088"/>
            <a:ext cx="5273675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lnSpc>
                <a:spcPts val="3600"/>
              </a:lnSpc>
            </a:pPr>
            <a:r>
              <a:rPr lang="zh-CN" altLang="en-US" sz="2400">
                <a:latin typeface="Times New Roman" panose="02020603050405020304" pitchFamily="18" charset="0"/>
              </a:rPr>
              <a:t>      </a:t>
            </a:r>
            <a:r>
              <a:rPr lang="zh-CN" altLang="en-US" sz="240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>
                <a:solidFill>
                  <a:srgbClr val="FFFFFF"/>
                </a:solidFill>
                <a:latin typeface="Times New Roman" panose="02020603050405020304" pitchFamily="18" charset="0"/>
              </a:rPr>
              <a:t>注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 i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ax</a:t>
            </a:r>
            <a:r>
              <a:rPr lang="zh-CN" altLang="en-US"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ax</a:t>
            </a:r>
            <a:r>
              <a:rPr lang="zh-CN" altLang="en-US"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k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、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h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、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h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k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一样都是顶点式，只不过前三者是顶点式的特殊形式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" name="组合 38"/>
          <p:cNvGrpSpPr/>
          <p:nvPr/>
        </p:nvGrpSpPr>
        <p:grpSpPr bwMode="auto">
          <a:xfrm>
            <a:off x="536575" y="3594100"/>
            <a:ext cx="698500" cy="649288"/>
            <a:chOff x="579589" y="5301208"/>
            <a:chExt cx="697627" cy="648072"/>
          </a:xfrm>
        </p:grpSpPr>
        <p:grpSp>
          <p:nvGrpSpPr>
            <p:cNvPr id="20486" name="组合 35"/>
            <p:cNvGrpSpPr/>
            <p:nvPr/>
          </p:nvGrpSpPr>
          <p:grpSpPr bwMode="auto">
            <a:xfrm>
              <a:off x="611560" y="5301208"/>
              <a:ext cx="648072" cy="648072"/>
              <a:chOff x="467544" y="5318792"/>
              <a:chExt cx="648072" cy="648072"/>
            </a:xfrm>
          </p:grpSpPr>
          <p:sp>
            <p:nvSpPr>
              <p:cNvPr id="20487" name="椭圆 33"/>
              <p:cNvSpPr>
                <a:spLocks noChangeArrowheads="1"/>
              </p:cNvSpPr>
              <p:nvPr/>
            </p:nvSpPr>
            <p:spPr bwMode="auto">
              <a:xfrm>
                <a:off x="467544" y="5318792"/>
                <a:ext cx="648072" cy="648072"/>
              </a:xfrm>
              <a:prstGeom prst="ellipse">
                <a:avLst/>
              </a:prstGeom>
              <a:solidFill>
                <a:srgbClr val="EB2A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488" name="椭圆 34"/>
              <p:cNvSpPr>
                <a:spLocks noChangeArrowheads="1"/>
              </p:cNvSpPr>
              <p:nvPr/>
            </p:nvSpPr>
            <p:spPr bwMode="auto">
              <a:xfrm>
                <a:off x="539552" y="5318792"/>
                <a:ext cx="504056" cy="504056"/>
              </a:xfrm>
              <a:prstGeom prst="ellipse">
                <a:avLst/>
              </a:prstGeom>
              <a:solidFill>
                <a:srgbClr val="FFCC00">
                  <a:alpha val="62743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489" name="TextBox 37"/>
            <p:cNvSpPr txBox="1">
              <a:spLocks noChangeArrowheads="1"/>
            </p:cNvSpPr>
            <p:nvPr/>
          </p:nvSpPr>
          <p:spPr bwMode="auto">
            <a:xfrm>
              <a:off x="579589" y="5373216"/>
              <a:ext cx="69762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注意</a:t>
              </a:r>
            </a:p>
          </p:txBody>
        </p:sp>
      </p:grpSp>
      <p:cxnSp>
        <p:nvCxnSpPr>
          <p:cNvPr id="20490" name="直接箭头连接符 25"/>
          <p:cNvCxnSpPr>
            <a:cxnSpLocks noChangeShapeType="1"/>
          </p:cNvCxnSpPr>
          <p:nvPr/>
        </p:nvCxnSpPr>
        <p:spPr bwMode="auto">
          <a:xfrm>
            <a:off x="5940425" y="4176713"/>
            <a:ext cx="302418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1" name="直接箭头连接符 26"/>
          <p:cNvCxnSpPr>
            <a:cxnSpLocks noChangeShapeType="1"/>
          </p:cNvCxnSpPr>
          <p:nvPr/>
        </p:nvCxnSpPr>
        <p:spPr bwMode="auto">
          <a:xfrm flipV="1">
            <a:off x="7837488" y="2209800"/>
            <a:ext cx="0" cy="26638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2" name="直接连接符 27"/>
          <p:cNvCxnSpPr>
            <a:cxnSpLocks noChangeShapeType="1"/>
          </p:cNvCxnSpPr>
          <p:nvPr/>
        </p:nvCxnSpPr>
        <p:spPr bwMode="auto">
          <a:xfrm flipV="1">
            <a:off x="8532813" y="4010025"/>
            <a:ext cx="0" cy="144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3" name="直接连接符 28"/>
          <p:cNvCxnSpPr>
            <a:cxnSpLocks noChangeShapeType="1"/>
          </p:cNvCxnSpPr>
          <p:nvPr/>
        </p:nvCxnSpPr>
        <p:spPr bwMode="auto">
          <a:xfrm flipV="1">
            <a:off x="8185150" y="4013200"/>
            <a:ext cx="0" cy="144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4" name="直接连接符 29"/>
          <p:cNvCxnSpPr>
            <a:cxnSpLocks noChangeShapeType="1"/>
          </p:cNvCxnSpPr>
          <p:nvPr/>
        </p:nvCxnSpPr>
        <p:spPr bwMode="auto">
          <a:xfrm flipV="1">
            <a:off x="7473950" y="4010025"/>
            <a:ext cx="0" cy="144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5" name="直接连接符 30"/>
          <p:cNvCxnSpPr>
            <a:cxnSpLocks noChangeShapeType="1"/>
          </p:cNvCxnSpPr>
          <p:nvPr/>
        </p:nvCxnSpPr>
        <p:spPr bwMode="auto">
          <a:xfrm flipV="1">
            <a:off x="7126288" y="4013200"/>
            <a:ext cx="0" cy="144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6" name="直接连接符 31"/>
          <p:cNvCxnSpPr>
            <a:cxnSpLocks noChangeShapeType="1"/>
          </p:cNvCxnSpPr>
          <p:nvPr/>
        </p:nvCxnSpPr>
        <p:spPr bwMode="auto">
          <a:xfrm flipV="1">
            <a:off x="6781800" y="4010025"/>
            <a:ext cx="0" cy="144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7" name="直接连接符 32"/>
          <p:cNvCxnSpPr>
            <a:cxnSpLocks noChangeShapeType="1"/>
          </p:cNvCxnSpPr>
          <p:nvPr/>
        </p:nvCxnSpPr>
        <p:spPr bwMode="auto">
          <a:xfrm flipV="1">
            <a:off x="6434138" y="4013200"/>
            <a:ext cx="0" cy="144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8" name="直接连接符 33"/>
          <p:cNvCxnSpPr>
            <a:cxnSpLocks noChangeShapeType="1"/>
          </p:cNvCxnSpPr>
          <p:nvPr/>
        </p:nvCxnSpPr>
        <p:spPr bwMode="auto">
          <a:xfrm>
            <a:off x="7824788" y="3865563"/>
            <a:ext cx="144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9" name="直接连接符 35"/>
          <p:cNvCxnSpPr>
            <a:cxnSpLocks noChangeShapeType="1"/>
          </p:cNvCxnSpPr>
          <p:nvPr/>
        </p:nvCxnSpPr>
        <p:spPr bwMode="auto">
          <a:xfrm>
            <a:off x="7834313" y="4730750"/>
            <a:ext cx="144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0" name="直接连接符 36"/>
          <p:cNvCxnSpPr>
            <a:cxnSpLocks noChangeShapeType="1"/>
          </p:cNvCxnSpPr>
          <p:nvPr/>
        </p:nvCxnSpPr>
        <p:spPr bwMode="auto">
          <a:xfrm>
            <a:off x="7834313" y="4445000"/>
            <a:ext cx="144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01" name="TextBox 39"/>
          <p:cNvSpPr txBox="1">
            <a:spLocks noChangeArrowheads="1"/>
          </p:cNvSpPr>
          <p:nvPr/>
        </p:nvSpPr>
        <p:spPr bwMode="auto">
          <a:xfrm>
            <a:off x="8820150" y="4081463"/>
            <a:ext cx="320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latin typeface="Times New Roman" panose="02020603050405020304" pitchFamily="18" charset="0"/>
              </a:rPr>
              <a:t>x</a:t>
            </a:r>
            <a:endParaRPr lang="zh-CN" altLang="en-US" sz="2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02" name="TextBox 40"/>
          <p:cNvSpPr txBox="1">
            <a:spLocks noChangeArrowheads="1"/>
          </p:cNvSpPr>
          <p:nvPr/>
        </p:nvSpPr>
        <p:spPr bwMode="auto">
          <a:xfrm>
            <a:off x="7491413" y="1906588"/>
            <a:ext cx="320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latin typeface="Times New Roman" panose="02020603050405020304" pitchFamily="18" charset="0"/>
              </a:rPr>
              <a:t>y</a:t>
            </a:r>
            <a:endParaRPr lang="zh-CN" altLang="en-US" sz="2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03" name="TextBox 41"/>
          <p:cNvSpPr txBox="1">
            <a:spLocks noChangeArrowheads="1"/>
          </p:cNvSpPr>
          <p:nvPr/>
        </p:nvSpPr>
        <p:spPr bwMode="auto">
          <a:xfrm>
            <a:off x="7451725" y="4052888"/>
            <a:ext cx="407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latin typeface="Times New Roman" panose="02020603050405020304" pitchFamily="18" charset="0"/>
              </a:rPr>
              <a:t>O</a:t>
            </a:r>
            <a:endParaRPr lang="zh-CN" altLang="en-US" sz="2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04" name="TextBox 42"/>
          <p:cNvSpPr txBox="1">
            <a:spLocks noChangeArrowheads="1"/>
          </p:cNvSpPr>
          <p:nvPr/>
        </p:nvSpPr>
        <p:spPr bwMode="auto">
          <a:xfrm>
            <a:off x="8027988" y="4081463"/>
            <a:ext cx="339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</a:rPr>
              <a:t>1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05" name="TextBox 43"/>
          <p:cNvSpPr txBox="1">
            <a:spLocks noChangeArrowheads="1"/>
          </p:cNvSpPr>
          <p:nvPr/>
        </p:nvSpPr>
        <p:spPr bwMode="auto">
          <a:xfrm>
            <a:off x="8388350" y="4081463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</a:rPr>
              <a:t>2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06" name="TextBox 44"/>
          <p:cNvSpPr txBox="1">
            <a:spLocks noChangeArrowheads="1"/>
          </p:cNvSpPr>
          <p:nvPr/>
        </p:nvSpPr>
        <p:spPr bwMode="auto">
          <a:xfrm>
            <a:off x="7227888" y="4075113"/>
            <a:ext cx="4397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</a:rPr>
              <a:t>-1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07" name="TextBox 45"/>
          <p:cNvSpPr txBox="1">
            <a:spLocks noChangeArrowheads="1"/>
          </p:cNvSpPr>
          <p:nvPr/>
        </p:nvSpPr>
        <p:spPr bwMode="auto">
          <a:xfrm>
            <a:off x="6875463" y="4078288"/>
            <a:ext cx="441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</a:rPr>
              <a:t>-2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08" name="TextBox 46"/>
          <p:cNvSpPr txBox="1">
            <a:spLocks noChangeArrowheads="1"/>
          </p:cNvSpPr>
          <p:nvPr/>
        </p:nvSpPr>
        <p:spPr bwMode="auto">
          <a:xfrm>
            <a:off x="6562725" y="4081463"/>
            <a:ext cx="441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</a:rPr>
              <a:t>-3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09" name="TextBox 47"/>
          <p:cNvSpPr txBox="1">
            <a:spLocks noChangeArrowheads="1"/>
          </p:cNvSpPr>
          <p:nvPr/>
        </p:nvSpPr>
        <p:spPr bwMode="auto">
          <a:xfrm>
            <a:off x="6156325" y="4094163"/>
            <a:ext cx="441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</a:rPr>
              <a:t>-4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0" name="TextBox 48"/>
          <p:cNvSpPr txBox="1">
            <a:spLocks noChangeArrowheads="1"/>
          </p:cNvSpPr>
          <p:nvPr/>
        </p:nvSpPr>
        <p:spPr bwMode="auto">
          <a:xfrm>
            <a:off x="7429500" y="4243388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</a:rPr>
              <a:t>3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1" name="TextBox 49"/>
          <p:cNvSpPr txBox="1">
            <a:spLocks noChangeArrowheads="1"/>
          </p:cNvSpPr>
          <p:nvPr/>
        </p:nvSpPr>
        <p:spPr bwMode="auto">
          <a:xfrm>
            <a:off x="7443788" y="3332163"/>
            <a:ext cx="338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</a:rPr>
              <a:t>2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2" name="TextBox 50"/>
          <p:cNvSpPr txBox="1">
            <a:spLocks noChangeArrowheads="1"/>
          </p:cNvSpPr>
          <p:nvPr/>
        </p:nvSpPr>
        <p:spPr bwMode="auto">
          <a:xfrm>
            <a:off x="7453313" y="3621088"/>
            <a:ext cx="3381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</a:rPr>
              <a:t>1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3" name="TextBox 52"/>
          <p:cNvSpPr txBox="1">
            <a:spLocks noChangeArrowheads="1"/>
          </p:cNvSpPr>
          <p:nvPr/>
        </p:nvSpPr>
        <p:spPr bwMode="auto">
          <a:xfrm>
            <a:off x="7443788" y="4225925"/>
            <a:ext cx="441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</a:rPr>
              <a:t>-1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514" name="直接连接符 53"/>
          <p:cNvCxnSpPr>
            <a:cxnSpLocks noChangeShapeType="1"/>
          </p:cNvCxnSpPr>
          <p:nvPr/>
        </p:nvCxnSpPr>
        <p:spPr bwMode="auto">
          <a:xfrm>
            <a:off x="7837488" y="4429125"/>
            <a:ext cx="144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15" name="TextBox 18"/>
          <p:cNvSpPr txBox="1">
            <a:spLocks noChangeArrowheads="1"/>
          </p:cNvSpPr>
          <p:nvPr/>
        </p:nvSpPr>
        <p:spPr bwMode="auto">
          <a:xfrm>
            <a:off x="7473950" y="2962275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</a:rPr>
              <a:t>3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6" name="TextBox 20"/>
          <p:cNvSpPr txBox="1">
            <a:spLocks noChangeArrowheads="1"/>
          </p:cNvSpPr>
          <p:nvPr/>
        </p:nvSpPr>
        <p:spPr bwMode="auto">
          <a:xfrm>
            <a:off x="7486650" y="267970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</a:rPr>
              <a:t>4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517" name="直接连接符 54"/>
          <p:cNvCxnSpPr>
            <a:cxnSpLocks noChangeShapeType="1"/>
          </p:cNvCxnSpPr>
          <p:nvPr/>
        </p:nvCxnSpPr>
        <p:spPr bwMode="auto">
          <a:xfrm>
            <a:off x="7847013" y="3517900"/>
            <a:ext cx="144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8" name="直接连接符 55"/>
          <p:cNvCxnSpPr>
            <a:cxnSpLocks noChangeShapeType="1"/>
          </p:cNvCxnSpPr>
          <p:nvPr/>
        </p:nvCxnSpPr>
        <p:spPr bwMode="auto">
          <a:xfrm>
            <a:off x="7837488" y="3217863"/>
            <a:ext cx="144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9" name="直接连接符 56"/>
          <p:cNvCxnSpPr>
            <a:cxnSpLocks noChangeShapeType="1"/>
          </p:cNvCxnSpPr>
          <p:nvPr/>
        </p:nvCxnSpPr>
        <p:spPr bwMode="auto">
          <a:xfrm>
            <a:off x="7859713" y="2882900"/>
            <a:ext cx="142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20" name="直接连接符 57"/>
          <p:cNvCxnSpPr>
            <a:cxnSpLocks noChangeShapeType="1"/>
          </p:cNvCxnSpPr>
          <p:nvPr/>
        </p:nvCxnSpPr>
        <p:spPr bwMode="auto">
          <a:xfrm>
            <a:off x="7837488" y="2595563"/>
            <a:ext cx="144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21" name="TextBox 67"/>
          <p:cNvSpPr txBox="1">
            <a:spLocks noChangeArrowheads="1"/>
          </p:cNvSpPr>
          <p:nvPr/>
        </p:nvSpPr>
        <p:spPr bwMode="auto">
          <a:xfrm>
            <a:off x="7499350" y="2357438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</a:rPr>
              <a:t>5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2" name="椭圆 69"/>
          <p:cNvSpPr>
            <a:spLocks noChangeArrowheads="1"/>
          </p:cNvSpPr>
          <p:nvPr/>
        </p:nvSpPr>
        <p:spPr bwMode="auto">
          <a:xfrm>
            <a:off x="8497888" y="3179763"/>
            <a:ext cx="71437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cxnSp>
        <p:nvCxnSpPr>
          <p:cNvPr id="20523" name="直接连接符 75"/>
          <p:cNvCxnSpPr>
            <a:cxnSpLocks noChangeShapeType="1"/>
          </p:cNvCxnSpPr>
          <p:nvPr/>
        </p:nvCxnSpPr>
        <p:spPr bwMode="auto">
          <a:xfrm flipV="1">
            <a:off x="8532813" y="3240088"/>
            <a:ext cx="1587" cy="9239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24" name="直接连接符 84"/>
          <p:cNvCxnSpPr>
            <a:cxnSpLocks noChangeShapeType="1"/>
          </p:cNvCxnSpPr>
          <p:nvPr/>
        </p:nvCxnSpPr>
        <p:spPr bwMode="auto">
          <a:xfrm>
            <a:off x="7812088" y="3230563"/>
            <a:ext cx="72072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8" name="任意多边形 87"/>
          <p:cNvSpPr/>
          <p:nvPr/>
        </p:nvSpPr>
        <p:spPr bwMode="auto">
          <a:xfrm>
            <a:off x="6877050" y="2647950"/>
            <a:ext cx="1866900" cy="1527175"/>
          </a:xfrm>
          <a:custGeom>
            <a:avLst/>
            <a:gdLst>
              <a:gd name="connsiteX0" fmla="*/ 1866378 w 1866378"/>
              <a:gd name="connsiteY0" fmla="*/ 0 h 1526087"/>
              <a:gd name="connsiteX1" fmla="*/ 964504 w 1866378"/>
              <a:gd name="connsiteY1" fmla="*/ 1515649 h 1526087"/>
              <a:gd name="connsiteX2" fmla="*/ 0 w 1866378"/>
              <a:gd name="connsiteY2" fmla="*/ 62630 h 1526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6378" h="1526087">
                <a:moveTo>
                  <a:pt x="1866378" y="0"/>
                </a:moveTo>
                <a:cubicBezTo>
                  <a:pt x="1570972" y="752605"/>
                  <a:pt x="1275567" y="1505211"/>
                  <a:pt x="964504" y="1515649"/>
                </a:cubicBezTo>
                <a:cubicBezTo>
                  <a:pt x="653441" y="1526087"/>
                  <a:pt x="326720" y="794358"/>
                  <a:pt x="0" y="62630"/>
                </a:cubicBezTo>
              </a:path>
            </a:pathLst>
          </a:custGeom>
          <a:noFill/>
          <a:ln w="254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/>
      <p:bldP spid="20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9"/>
          <p:cNvSpPr>
            <a:spLocks noChangeArrowheads="1"/>
          </p:cNvSpPr>
          <p:nvPr/>
        </p:nvSpPr>
        <p:spPr bwMode="auto">
          <a:xfrm>
            <a:off x="187325" y="1436688"/>
            <a:ext cx="88487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过点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（2，4），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且当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=1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时，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有最值为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，则其表达式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zh-CN" altLang="en-US" sz="2800" u="sng">
                <a:latin typeface="黑体" panose="02010609060101010101" pitchFamily="49" charset="-122"/>
                <a:ea typeface="黑体" panose="02010609060101010101" pitchFamily="49" charset="-122"/>
              </a:rPr>
              <a:t>                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3416300" y="1609725"/>
            <a:ext cx="3470275" cy="523875"/>
          </a:xfrm>
          <a:prstGeom prst="rect">
            <a:avLst/>
          </a:prstGeom>
          <a:noFill/>
          <a:ln w="50800" cmpd="dbl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170" tIns="46990" rIns="90170" bIns="46990">
            <a:spAutoFit/>
          </a:bodyPr>
          <a:lstStyle/>
          <a:p>
            <a:endParaRPr lang="zh-CN" altLang="zh-CN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" name="Group 21"/>
          <p:cNvGrpSpPr/>
          <p:nvPr/>
        </p:nvGrpSpPr>
        <p:grpSpPr bwMode="auto">
          <a:xfrm>
            <a:off x="2987675" y="2205038"/>
            <a:ext cx="3454400" cy="1082675"/>
            <a:chOff x="0" y="0"/>
            <a:chExt cx="5439" cy="1704"/>
          </a:xfrm>
        </p:grpSpPr>
        <p:pic>
          <p:nvPicPr>
            <p:cNvPr id="22532" name="Picture 2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5439" cy="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3" name="Text Box 23"/>
            <p:cNvSpPr txBox="1">
              <a:spLocks noChangeArrowheads="1"/>
            </p:cNvSpPr>
            <p:nvPr/>
          </p:nvSpPr>
          <p:spPr bwMode="auto">
            <a:xfrm>
              <a:off x="1" y="824"/>
              <a:ext cx="5059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>
              <a:spAutoFit/>
            </a:bodyPr>
            <a:lstStyle/>
            <a:p>
              <a:r>
                <a:rPr lang="zh-CN" altLang="en-US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顶点坐标是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（1，6）</a:t>
              </a:r>
            </a:p>
          </p:txBody>
        </p:sp>
      </p:grp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660400" y="2133600"/>
            <a:ext cx="23987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=-2(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-1)</a:t>
            </a:r>
            <a:r>
              <a:rPr lang="zh-CN" altLang="en-US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  <p:bldP spid="24" grpId="0" bldLvl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文本框 99"/>
          <p:cNvSpPr txBox="1">
            <a:spLocks noChangeArrowheads="1"/>
          </p:cNvSpPr>
          <p:nvPr/>
        </p:nvSpPr>
        <p:spPr bwMode="auto">
          <a:xfrm>
            <a:off x="363538" y="679450"/>
            <a:ext cx="83169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已知二次函数的图象经过点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，－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5)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(0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，－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4)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1)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．求这个二次函数的表达式．</a:t>
            </a:r>
          </a:p>
        </p:txBody>
      </p:sp>
      <p:sp>
        <p:nvSpPr>
          <p:cNvPr id="25602" name="文本框 1"/>
          <p:cNvSpPr txBox="1">
            <a:spLocks noChangeArrowheads="1"/>
          </p:cNvSpPr>
          <p:nvPr/>
        </p:nvSpPr>
        <p:spPr bwMode="auto">
          <a:xfrm>
            <a:off x="463550" y="2166938"/>
            <a:ext cx="812482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解：设这个二次函数的表达式为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  <a:p>
            <a:pPr>
              <a:lnSpc>
                <a:spcPct val="130000"/>
              </a:lnSpc>
            </a:pP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依题意得                      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63550" y="4719638"/>
            <a:ext cx="77327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这个二次函数的表达式为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</a:p>
        </p:txBody>
      </p:sp>
      <p:sp>
        <p:nvSpPr>
          <p:cNvPr id="25604" name="左大括号 170"/>
          <p:cNvSpPr>
            <a:spLocks noChangeArrowheads="1"/>
          </p:cNvSpPr>
          <p:nvPr/>
        </p:nvSpPr>
        <p:spPr bwMode="auto">
          <a:xfrm flipH="1">
            <a:off x="2044700" y="3105150"/>
            <a:ext cx="115888" cy="1220788"/>
          </a:xfrm>
          <a:custGeom>
            <a:avLst/>
            <a:gdLst>
              <a:gd name="T0" fmla="*/ 15 w 41"/>
              <a:gd name="T1" fmla="*/ 41 h 281"/>
              <a:gd name="T2" fmla="*/ 11 w 41"/>
              <a:gd name="T3" fmla="*/ 13 h 281"/>
              <a:gd name="T4" fmla="*/ 0 w 41"/>
              <a:gd name="T5" fmla="*/ 0 h 281"/>
              <a:gd name="T6" fmla="*/ 21 w 41"/>
              <a:gd name="T7" fmla="*/ 9 h 281"/>
              <a:gd name="T8" fmla="*/ 27 w 41"/>
              <a:gd name="T9" fmla="*/ 45 h 281"/>
              <a:gd name="T10" fmla="*/ 27 w 41"/>
              <a:gd name="T11" fmla="*/ 103 h 281"/>
              <a:gd name="T12" fmla="*/ 30 w 41"/>
              <a:gd name="T13" fmla="*/ 128 h 281"/>
              <a:gd name="T14" fmla="*/ 41 w 41"/>
              <a:gd name="T15" fmla="*/ 141 h 281"/>
              <a:gd name="T16" fmla="*/ 30 w 41"/>
              <a:gd name="T17" fmla="*/ 153 h 281"/>
              <a:gd name="T18" fmla="*/ 27 w 41"/>
              <a:gd name="T19" fmla="*/ 179 h 281"/>
              <a:gd name="T20" fmla="*/ 27 w 41"/>
              <a:gd name="T21" fmla="*/ 232 h 281"/>
              <a:gd name="T22" fmla="*/ 25 w 41"/>
              <a:gd name="T23" fmla="*/ 262 h 281"/>
              <a:gd name="T24" fmla="*/ 16 w 41"/>
              <a:gd name="T25" fmla="*/ 277 h 281"/>
              <a:gd name="T26" fmla="*/ 0 w 41"/>
              <a:gd name="T27" fmla="*/ 281 h 281"/>
              <a:gd name="T28" fmla="*/ 11 w 41"/>
              <a:gd name="T29" fmla="*/ 268 h 281"/>
              <a:gd name="T30" fmla="*/ 15 w 41"/>
              <a:gd name="T31" fmla="*/ 240 h 281"/>
              <a:gd name="T32" fmla="*/ 15 w 41"/>
              <a:gd name="T33" fmla="*/ 186 h 281"/>
              <a:gd name="T34" fmla="*/ 17 w 41"/>
              <a:gd name="T35" fmla="*/ 155 h 281"/>
              <a:gd name="T36" fmla="*/ 29 w 41"/>
              <a:gd name="T37" fmla="*/ 141 h 281"/>
              <a:gd name="T38" fmla="*/ 17 w 41"/>
              <a:gd name="T39" fmla="*/ 127 h 281"/>
              <a:gd name="T40" fmla="*/ 15 w 41"/>
              <a:gd name="T41" fmla="*/ 98 h 281"/>
              <a:gd name="T42" fmla="*/ 15 w 41"/>
              <a:gd name="T43" fmla="*/ 41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1" h="281">
                <a:moveTo>
                  <a:pt x="15" y="41"/>
                </a:moveTo>
                <a:cubicBezTo>
                  <a:pt x="15" y="29"/>
                  <a:pt x="13" y="19"/>
                  <a:pt x="11" y="13"/>
                </a:cubicBezTo>
                <a:cubicBezTo>
                  <a:pt x="9" y="7"/>
                  <a:pt x="5" y="2"/>
                  <a:pt x="0" y="0"/>
                </a:cubicBezTo>
                <a:cubicBezTo>
                  <a:pt x="10" y="0"/>
                  <a:pt x="17" y="3"/>
                  <a:pt x="21" y="9"/>
                </a:cubicBezTo>
                <a:cubicBezTo>
                  <a:pt x="25" y="14"/>
                  <a:pt x="27" y="27"/>
                  <a:pt x="27" y="45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7" y="114"/>
                  <a:pt x="28" y="122"/>
                  <a:pt x="30" y="128"/>
                </a:cubicBezTo>
                <a:cubicBezTo>
                  <a:pt x="32" y="134"/>
                  <a:pt x="35" y="138"/>
                  <a:pt x="41" y="141"/>
                </a:cubicBezTo>
                <a:cubicBezTo>
                  <a:pt x="35" y="143"/>
                  <a:pt x="31" y="147"/>
                  <a:pt x="30" y="153"/>
                </a:cubicBezTo>
                <a:cubicBezTo>
                  <a:pt x="28" y="158"/>
                  <a:pt x="27" y="167"/>
                  <a:pt x="27" y="179"/>
                </a:cubicBezTo>
                <a:cubicBezTo>
                  <a:pt x="27" y="232"/>
                  <a:pt x="27" y="232"/>
                  <a:pt x="27" y="232"/>
                </a:cubicBezTo>
                <a:cubicBezTo>
                  <a:pt x="27" y="245"/>
                  <a:pt x="26" y="255"/>
                  <a:pt x="25" y="262"/>
                </a:cubicBezTo>
                <a:cubicBezTo>
                  <a:pt x="23" y="269"/>
                  <a:pt x="20" y="274"/>
                  <a:pt x="16" y="277"/>
                </a:cubicBezTo>
                <a:cubicBezTo>
                  <a:pt x="12" y="279"/>
                  <a:pt x="7" y="281"/>
                  <a:pt x="0" y="281"/>
                </a:cubicBezTo>
                <a:cubicBezTo>
                  <a:pt x="5" y="279"/>
                  <a:pt x="9" y="274"/>
                  <a:pt x="11" y="268"/>
                </a:cubicBezTo>
                <a:cubicBezTo>
                  <a:pt x="13" y="261"/>
                  <a:pt x="15" y="252"/>
                  <a:pt x="15" y="240"/>
                </a:cubicBezTo>
                <a:cubicBezTo>
                  <a:pt x="15" y="186"/>
                  <a:pt x="15" y="186"/>
                  <a:pt x="15" y="186"/>
                </a:cubicBezTo>
                <a:cubicBezTo>
                  <a:pt x="15" y="172"/>
                  <a:pt x="15" y="162"/>
                  <a:pt x="17" y="155"/>
                </a:cubicBezTo>
                <a:cubicBezTo>
                  <a:pt x="19" y="148"/>
                  <a:pt x="23" y="144"/>
                  <a:pt x="29" y="141"/>
                </a:cubicBezTo>
                <a:cubicBezTo>
                  <a:pt x="23" y="138"/>
                  <a:pt x="19" y="133"/>
                  <a:pt x="17" y="127"/>
                </a:cubicBezTo>
                <a:cubicBezTo>
                  <a:pt x="15" y="121"/>
                  <a:pt x="15" y="111"/>
                  <a:pt x="15" y="98"/>
                </a:cubicBezTo>
                <a:lnTo>
                  <a:pt x="15" y="41"/>
                </a:lnTo>
                <a:close/>
              </a:path>
            </a:pathLst>
          </a:custGeom>
          <a:gradFill rotWithShape="1">
            <a:gsLst>
              <a:gs pos="0">
                <a:srgbClr val="E30000"/>
              </a:gs>
              <a:gs pos="100000">
                <a:srgbClr val="760303"/>
              </a:gs>
            </a:gsLst>
            <a:lin ang="5400000"/>
          </a:gra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5" name="文本框 3"/>
          <p:cNvSpPr txBox="1">
            <a:spLocks noChangeArrowheads="1"/>
          </p:cNvSpPr>
          <p:nvPr/>
        </p:nvSpPr>
        <p:spPr bwMode="auto">
          <a:xfrm>
            <a:off x="2101850" y="3879850"/>
            <a:ext cx="2276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25606" name="文本框 4"/>
          <p:cNvSpPr txBox="1">
            <a:spLocks noChangeArrowheads="1"/>
          </p:cNvSpPr>
          <p:nvPr/>
        </p:nvSpPr>
        <p:spPr bwMode="auto">
          <a:xfrm>
            <a:off x="2181225" y="3455988"/>
            <a:ext cx="15859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25607" name="文本框 5"/>
          <p:cNvSpPr txBox="1">
            <a:spLocks noChangeArrowheads="1"/>
          </p:cNvSpPr>
          <p:nvPr/>
        </p:nvSpPr>
        <p:spPr bwMode="auto">
          <a:xfrm>
            <a:off x="2160588" y="2960688"/>
            <a:ext cx="21574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a-b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-5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左大括号 170"/>
          <p:cNvSpPr>
            <a:spLocks noChangeArrowheads="1"/>
          </p:cNvSpPr>
          <p:nvPr/>
        </p:nvSpPr>
        <p:spPr bwMode="auto">
          <a:xfrm flipH="1">
            <a:off x="5600700" y="3105150"/>
            <a:ext cx="115888" cy="1220788"/>
          </a:xfrm>
          <a:custGeom>
            <a:avLst/>
            <a:gdLst>
              <a:gd name="T0" fmla="*/ 15 w 41"/>
              <a:gd name="T1" fmla="*/ 41 h 281"/>
              <a:gd name="T2" fmla="*/ 11 w 41"/>
              <a:gd name="T3" fmla="*/ 13 h 281"/>
              <a:gd name="T4" fmla="*/ 0 w 41"/>
              <a:gd name="T5" fmla="*/ 0 h 281"/>
              <a:gd name="T6" fmla="*/ 21 w 41"/>
              <a:gd name="T7" fmla="*/ 9 h 281"/>
              <a:gd name="T8" fmla="*/ 27 w 41"/>
              <a:gd name="T9" fmla="*/ 45 h 281"/>
              <a:gd name="T10" fmla="*/ 27 w 41"/>
              <a:gd name="T11" fmla="*/ 103 h 281"/>
              <a:gd name="T12" fmla="*/ 30 w 41"/>
              <a:gd name="T13" fmla="*/ 128 h 281"/>
              <a:gd name="T14" fmla="*/ 41 w 41"/>
              <a:gd name="T15" fmla="*/ 141 h 281"/>
              <a:gd name="T16" fmla="*/ 30 w 41"/>
              <a:gd name="T17" fmla="*/ 153 h 281"/>
              <a:gd name="T18" fmla="*/ 27 w 41"/>
              <a:gd name="T19" fmla="*/ 179 h 281"/>
              <a:gd name="T20" fmla="*/ 27 w 41"/>
              <a:gd name="T21" fmla="*/ 232 h 281"/>
              <a:gd name="T22" fmla="*/ 25 w 41"/>
              <a:gd name="T23" fmla="*/ 262 h 281"/>
              <a:gd name="T24" fmla="*/ 16 w 41"/>
              <a:gd name="T25" fmla="*/ 277 h 281"/>
              <a:gd name="T26" fmla="*/ 0 w 41"/>
              <a:gd name="T27" fmla="*/ 281 h 281"/>
              <a:gd name="T28" fmla="*/ 11 w 41"/>
              <a:gd name="T29" fmla="*/ 268 h 281"/>
              <a:gd name="T30" fmla="*/ 15 w 41"/>
              <a:gd name="T31" fmla="*/ 240 h 281"/>
              <a:gd name="T32" fmla="*/ 15 w 41"/>
              <a:gd name="T33" fmla="*/ 186 h 281"/>
              <a:gd name="T34" fmla="*/ 17 w 41"/>
              <a:gd name="T35" fmla="*/ 155 h 281"/>
              <a:gd name="T36" fmla="*/ 29 w 41"/>
              <a:gd name="T37" fmla="*/ 141 h 281"/>
              <a:gd name="T38" fmla="*/ 17 w 41"/>
              <a:gd name="T39" fmla="*/ 127 h 281"/>
              <a:gd name="T40" fmla="*/ 15 w 41"/>
              <a:gd name="T41" fmla="*/ 98 h 281"/>
              <a:gd name="T42" fmla="*/ 15 w 41"/>
              <a:gd name="T43" fmla="*/ 41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1" h="281">
                <a:moveTo>
                  <a:pt x="15" y="41"/>
                </a:moveTo>
                <a:cubicBezTo>
                  <a:pt x="15" y="29"/>
                  <a:pt x="13" y="19"/>
                  <a:pt x="11" y="13"/>
                </a:cubicBezTo>
                <a:cubicBezTo>
                  <a:pt x="9" y="7"/>
                  <a:pt x="5" y="2"/>
                  <a:pt x="0" y="0"/>
                </a:cubicBezTo>
                <a:cubicBezTo>
                  <a:pt x="10" y="0"/>
                  <a:pt x="17" y="3"/>
                  <a:pt x="21" y="9"/>
                </a:cubicBezTo>
                <a:cubicBezTo>
                  <a:pt x="25" y="14"/>
                  <a:pt x="27" y="27"/>
                  <a:pt x="27" y="45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7" y="114"/>
                  <a:pt x="28" y="122"/>
                  <a:pt x="30" y="128"/>
                </a:cubicBezTo>
                <a:cubicBezTo>
                  <a:pt x="32" y="134"/>
                  <a:pt x="35" y="138"/>
                  <a:pt x="41" y="141"/>
                </a:cubicBezTo>
                <a:cubicBezTo>
                  <a:pt x="35" y="143"/>
                  <a:pt x="31" y="147"/>
                  <a:pt x="30" y="153"/>
                </a:cubicBezTo>
                <a:cubicBezTo>
                  <a:pt x="28" y="158"/>
                  <a:pt x="27" y="167"/>
                  <a:pt x="27" y="179"/>
                </a:cubicBezTo>
                <a:cubicBezTo>
                  <a:pt x="27" y="232"/>
                  <a:pt x="27" y="232"/>
                  <a:pt x="27" y="232"/>
                </a:cubicBezTo>
                <a:cubicBezTo>
                  <a:pt x="27" y="245"/>
                  <a:pt x="26" y="255"/>
                  <a:pt x="25" y="262"/>
                </a:cubicBezTo>
                <a:cubicBezTo>
                  <a:pt x="23" y="269"/>
                  <a:pt x="20" y="274"/>
                  <a:pt x="16" y="277"/>
                </a:cubicBezTo>
                <a:cubicBezTo>
                  <a:pt x="12" y="279"/>
                  <a:pt x="7" y="281"/>
                  <a:pt x="0" y="281"/>
                </a:cubicBezTo>
                <a:cubicBezTo>
                  <a:pt x="5" y="279"/>
                  <a:pt x="9" y="274"/>
                  <a:pt x="11" y="268"/>
                </a:cubicBezTo>
                <a:cubicBezTo>
                  <a:pt x="13" y="261"/>
                  <a:pt x="15" y="252"/>
                  <a:pt x="15" y="240"/>
                </a:cubicBezTo>
                <a:cubicBezTo>
                  <a:pt x="15" y="186"/>
                  <a:pt x="15" y="186"/>
                  <a:pt x="15" y="186"/>
                </a:cubicBezTo>
                <a:cubicBezTo>
                  <a:pt x="15" y="172"/>
                  <a:pt x="15" y="162"/>
                  <a:pt x="17" y="155"/>
                </a:cubicBezTo>
                <a:cubicBezTo>
                  <a:pt x="19" y="148"/>
                  <a:pt x="23" y="144"/>
                  <a:pt x="29" y="141"/>
                </a:cubicBezTo>
                <a:cubicBezTo>
                  <a:pt x="23" y="138"/>
                  <a:pt x="19" y="133"/>
                  <a:pt x="17" y="127"/>
                </a:cubicBezTo>
                <a:cubicBezTo>
                  <a:pt x="15" y="121"/>
                  <a:pt x="15" y="111"/>
                  <a:pt x="15" y="98"/>
                </a:cubicBezTo>
                <a:lnTo>
                  <a:pt x="15" y="41"/>
                </a:lnTo>
                <a:close/>
              </a:path>
            </a:pathLst>
          </a:custGeom>
          <a:gradFill rotWithShape="1">
            <a:gsLst>
              <a:gs pos="0">
                <a:srgbClr val="E30000"/>
              </a:gs>
              <a:gs pos="100000">
                <a:srgbClr val="760303"/>
              </a:gs>
            </a:gsLst>
            <a:lin ang="5400000"/>
          </a:gra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546600" y="3408363"/>
            <a:ext cx="8937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解得</a:t>
            </a:r>
          </a:p>
        </p:txBody>
      </p:sp>
      <p:sp>
        <p:nvSpPr>
          <p:cNvPr id="5" name="文本框 3"/>
          <p:cNvSpPr txBox="1">
            <a:spLocks noChangeArrowheads="1"/>
          </p:cNvSpPr>
          <p:nvPr/>
        </p:nvSpPr>
        <p:spPr bwMode="auto">
          <a:xfrm>
            <a:off x="5745163" y="3479800"/>
            <a:ext cx="12493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6" name="文本框 4"/>
          <p:cNvSpPr txBox="1">
            <a:spLocks noChangeArrowheads="1"/>
          </p:cNvSpPr>
          <p:nvPr/>
        </p:nvSpPr>
        <p:spPr bwMode="auto">
          <a:xfrm>
            <a:off x="5695950" y="3925888"/>
            <a:ext cx="15859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7" name="文本框 5"/>
          <p:cNvSpPr txBox="1">
            <a:spLocks noChangeArrowheads="1"/>
          </p:cNvSpPr>
          <p:nvPr/>
        </p:nvSpPr>
        <p:spPr bwMode="auto">
          <a:xfrm>
            <a:off x="5695950" y="2998788"/>
            <a:ext cx="12303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604" grpId="0" bldLvl="0" animBg="1"/>
      <p:bldP spid="25605" grpId="0"/>
      <p:bldP spid="25606" grpId="0"/>
      <p:bldP spid="25607" grpId="0"/>
      <p:bldP spid="2" grpId="0" bldLvl="0" animBg="1"/>
      <p:bldP spid="4" grpId="0"/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文本框 99"/>
          <p:cNvSpPr txBox="1">
            <a:spLocks noChangeArrowheads="1"/>
          </p:cNvSpPr>
          <p:nvPr/>
        </p:nvSpPr>
        <p:spPr bwMode="auto">
          <a:xfrm>
            <a:off x="288925" y="1095375"/>
            <a:ext cx="8509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已知抛物线与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轴相交于点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0)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0)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，且过点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(0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1)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，求此函数的表达式．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09575" y="2371725"/>
            <a:ext cx="8324850" cy="341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解：因为点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是图象与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轴的交点，所以设二次函数的表达式为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1)(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又因为抛物线过点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1)(0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，解得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所以所求抛物线的表达式为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1)(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即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＝－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2627313" y="1125538"/>
            <a:ext cx="2708275" cy="633412"/>
            <a:chOff x="348" y="0"/>
            <a:chExt cx="4262" cy="998"/>
          </a:xfrm>
        </p:grpSpPr>
        <p:grpSp>
          <p:nvGrpSpPr>
            <p:cNvPr id="5122" name="Group 10"/>
            <p:cNvGrpSpPr/>
            <p:nvPr/>
          </p:nvGrpSpPr>
          <p:grpSpPr bwMode="auto">
            <a:xfrm>
              <a:off x="348" y="337"/>
              <a:ext cx="349" cy="340"/>
              <a:chOff x="348" y="329"/>
              <a:chExt cx="349" cy="340"/>
            </a:xfrm>
          </p:grpSpPr>
          <p:sp>
            <p:nvSpPr>
              <p:cNvPr id="5123" name="MH_Other_9"/>
              <p:cNvSpPr>
                <a:spLocks noEditPoints="1" noChangeArrowheads="1"/>
              </p:cNvSpPr>
              <p:nvPr/>
            </p:nvSpPr>
            <p:spPr bwMode="auto">
              <a:xfrm>
                <a:off x="348" y="329"/>
                <a:ext cx="349" cy="340"/>
              </a:xfrm>
              <a:custGeom>
                <a:avLst/>
                <a:gdLst>
                  <a:gd name="T0" fmla="*/ 105 w 108"/>
                  <a:gd name="T1" fmla="*/ 95 h 107"/>
                  <a:gd name="T2" fmla="*/ 76 w 108"/>
                  <a:gd name="T3" fmla="*/ 66 h 107"/>
                  <a:gd name="T4" fmla="*/ 83 w 108"/>
                  <a:gd name="T5" fmla="*/ 42 h 107"/>
                  <a:gd name="T6" fmla="*/ 42 w 108"/>
                  <a:gd name="T7" fmla="*/ 0 h 107"/>
                  <a:gd name="T8" fmla="*/ 0 w 108"/>
                  <a:gd name="T9" fmla="*/ 42 h 107"/>
                  <a:gd name="T10" fmla="*/ 42 w 108"/>
                  <a:gd name="T11" fmla="*/ 83 h 107"/>
                  <a:gd name="T12" fmla="*/ 66 w 108"/>
                  <a:gd name="T13" fmla="*/ 76 h 107"/>
                  <a:gd name="T14" fmla="*/ 95 w 108"/>
                  <a:gd name="T15" fmla="*/ 105 h 107"/>
                  <a:gd name="T16" fmla="*/ 100 w 108"/>
                  <a:gd name="T17" fmla="*/ 107 h 107"/>
                  <a:gd name="T18" fmla="*/ 105 w 108"/>
                  <a:gd name="T19" fmla="*/ 105 h 107"/>
                  <a:gd name="T20" fmla="*/ 105 w 108"/>
                  <a:gd name="T21" fmla="*/ 95 h 107"/>
                  <a:gd name="T22" fmla="*/ 7 w 108"/>
                  <a:gd name="T23" fmla="*/ 42 h 107"/>
                  <a:gd name="T24" fmla="*/ 42 w 108"/>
                  <a:gd name="T25" fmla="*/ 7 h 107"/>
                  <a:gd name="T26" fmla="*/ 76 w 108"/>
                  <a:gd name="T27" fmla="*/ 42 h 107"/>
                  <a:gd name="T28" fmla="*/ 42 w 108"/>
                  <a:gd name="T29" fmla="*/ 76 h 107"/>
                  <a:gd name="T30" fmla="*/ 7 w 108"/>
                  <a:gd name="T31" fmla="*/ 4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8" h="107">
                    <a:moveTo>
                      <a:pt x="105" y="95"/>
                    </a:moveTo>
                    <a:cubicBezTo>
                      <a:pt x="76" y="66"/>
                      <a:pt x="76" y="66"/>
                      <a:pt x="76" y="66"/>
                    </a:cubicBezTo>
                    <a:cubicBezTo>
                      <a:pt x="81" y="59"/>
                      <a:pt x="83" y="51"/>
                      <a:pt x="83" y="42"/>
                    </a:cubicBezTo>
                    <a:cubicBezTo>
                      <a:pt x="83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ubicBezTo>
                      <a:pt x="51" y="83"/>
                      <a:pt x="59" y="81"/>
                      <a:pt x="66" y="76"/>
                    </a:cubicBezTo>
                    <a:cubicBezTo>
                      <a:pt x="95" y="105"/>
                      <a:pt x="95" y="105"/>
                      <a:pt x="95" y="105"/>
                    </a:cubicBezTo>
                    <a:cubicBezTo>
                      <a:pt x="96" y="106"/>
                      <a:pt x="98" y="107"/>
                      <a:pt x="100" y="107"/>
                    </a:cubicBezTo>
                    <a:cubicBezTo>
                      <a:pt x="101" y="107"/>
                      <a:pt x="103" y="106"/>
                      <a:pt x="105" y="105"/>
                    </a:cubicBezTo>
                    <a:cubicBezTo>
                      <a:pt x="108" y="102"/>
                      <a:pt x="108" y="97"/>
                      <a:pt x="105" y="95"/>
                    </a:cubicBezTo>
                    <a:moveTo>
                      <a:pt x="7" y="42"/>
                    </a:moveTo>
                    <a:cubicBezTo>
                      <a:pt x="7" y="23"/>
                      <a:pt x="23" y="7"/>
                      <a:pt x="42" y="7"/>
                    </a:cubicBezTo>
                    <a:cubicBezTo>
                      <a:pt x="61" y="7"/>
                      <a:pt x="76" y="23"/>
                      <a:pt x="76" y="42"/>
                    </a:cubicBezTo>
                    <a:cubicBezTo>
                      <a:pt x="76" y="61"/>
                      <a:pt x="61" y="76"/>
                      <a:pt x="42" y="76"/>
                    </a:cubicBezTo>
                    <a:cubicBezTo>
                      <a:pt x="23" y="76"/>
                      <a:pt x="7" y="61"/>
                      <a:pt x="7" y="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24" name="MH_Other_10"/>
              <p:cNvSpPr>
                <a:spLocks noChangeArrowheads="1"/>
              </p:cNvSpPr>
              <p:nvPr/>
            </p:nvSpPr>
            <p:spPr bwMode="auto">
              <a:xfrm>
                <a:off x="428" y="404"/>
                <a:ext cx="140" cy="140"/>
              </a:xfrm>
              <a:custGeom>
                <a:avLst/>
                <a:gdLst>
                  <a:gd name="T0" fmla="*/ 39 w 43"/>
                  <a:gd name="T1" fmla="*/ 18 h 44"/>
                  <a:gd name="T2" fmla="*/ 25 w 43"/>
                  <a:gd name="T3" fmla="*/ 18 h 44"/>
                  <a:gd name="T4" fmla="*/ 25 w 43"/>
                  <a:gd name="T5" fmla="*/ 4 h 44"/>
                  <a:gd name="T6" fmla="*/ 21 w 43"/>
                  <a:gd name="T7" fmla="*/ 0 h 44"/>
                  <a:gd name="T8" fmla="*/ 18 w 43"/>
                  <a:gd name="T9" fmla="*/ 4 h 44"/>
                  <a:gd name="T10" fmla="*/ 18 w 43"/>
                  <a:gd name="T11" fmla="*/ 18 h 44"/>
                  <a:gd name="T12" fmla="*/ 3 w 43"/>
                  <a:gd name="T13" fmla="*/ 18 h 44"/>
                  <a:gd name="T14" fmla="*/ 0 w 43"/>
                  <a:gd name="T15" fmla="*/ 22 h 44"/>
                  <a:gd name="T16" fmla="*/ 3 w 43"/>
                  <a:gd name="T17" fmla="*/ 26 h 44"/>
                  <a:gd name="T18" fmla="*/ 18 w 43"/>
                  <a:gd name="T19" fmla="*/ 26 h 44"/>
                  <a:gd name="T20" fmla="*/ 18 w 43"/>
                  <a:gd name="T21" fmla="*/ 40 h 44"/>
                  <a:gd name="T22" fmla="*/ 21 w 43"/>
                  <a:gd name="T23" fmla="*/ 44 h 44"/>
                  <a:gd name="T24" fmla="*/ 25 w 43"/>
                  <a:gd name="T25" fmla="*/ 40 h 44"/>
                  <a:gd name="T26" fmla="*/ 25 w 43"/>
                  <a:gd name="T27" fmla="*/ 26 h 44"/>
                  <a:gd name="T28" fmla="*/ 39 w 43"/>
                  <a:gd name="T29" fmla="*/ 26 h 44"/>
                  <a:gd name="T30" fmla="*/ 43 w 43"/>
                  <a:gd name="T31" fmla="*/ 22 h 44"/>
                  <a:gd name="T32" fmla="*/ 39 w 43"/>
                  <a:gd name="T33" fmla="*/ 1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44">
                    <a:moveTo>
                      <a:pt x="39" y="18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9" y="0"/>
                      <a:pt x="18" y="2"/>
                      <a:pt x="18" y="4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8"/>
                      <a:pt x="0" y="20"/>
                      <a:pt x="0" y="22"/>
                    </a:cubicBezTo>
                    <a:cubicBezTo>
                      <a:pt x="0" y="24"/>
                      <a:pt x="1" y="26"/>
                      <a:pt x="3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2"/>
                      <a:pt x="19" y="44"/>
                      <a:pt x="21" y="44"/>
                    </a:cubicBezTo>
                    <a:cubicBezTo>
                      <a:pt x="23" y="44"/>
                      <a:pt x="25" y="42"/>
                      <a:pt x="25" y="4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1" y="26"/>
                      <a:pt x="43" y="24"/>
                      <a:pt x="43" y="22"/>
                    </a:cubicBezTo>
                    <a:cubicBezTo>
                      <a:pt x="43" y="20"/>
                      <a:pt x="41" y="18"/>
                      <a:pt x="39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25" name="MH_SubTitle_4"/>
            <p:cNvSpPr txBox="1">
              <a:spLocks noChangeArrowheads="1"/>
            </p:cNvSpPr>
            <p:nvPr/>
          </p:nvSpPr>
          <p:spPr bwMode="auto">
            <a:xfrm>
              <a:off x="1574" y="0"/>
              <a:ext cx="3036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 anchor="ctr"/>
            <a:lstStyle/>
            <a:p>
              <a:pPr>
                <a:lnSpc>
                  <a:spcPct val="110000"/>
                </a:lnSpc>
              </a:pPr>
              <a:r>
                <a:rPr lang="zh-CN" altLang="en-US" sz="2800" b="1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学习目标</a:t>
              </a:r>
            </a:p>
          </p:txBody>
        </p:sp>
      </p:grpSp>
      <p:sp>
        <p:nvSpPr>
          <p:cNvPr id="15368" name="TextBox 12"/>
          <p:cNvSpPr txBox="1">
            <a:spLocks noChangeArrowheads="1"/>
          </p:cNvSpPr>
          <p:nvPr/>
        </p:nvSpPr>
        <p:spPr bwMode="auto">
          <a:xfrm>
            <a:off x="376238" y="2184400"/>
            <a:ext cx="8137525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会用待定系数法求二次函数的表达式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.(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难点）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Clr>
                <a:schemeClr val="tx2"/>
              </a:buClr>
              <a:buSzPct val="65000"/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会根据待定系数法解决关于二次函数的相关问题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（重点）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文本框 99"/>
          <p:cNvSpPr txBox="1">
            <a:spLocks noChangeArrowheads="1"/>
          </p:cNvSpPr>
          <p:nvPr/>
        </p:nvSpPr>
        <p:spPr bwMode="auto">
          <a:xfrm>
            <a:off x="355600" y="441325"/>
            <a:ext cx="85169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5.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如图，抛物线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过点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，－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3)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，与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轴交于点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，对称轴是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＝－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，请解答下列问题：</a:t>
            </a:r>
            <a:endParaRPr lang="zh-CN" altLang="en-US"/>
          </a:p>
        </p:txBody>
      </p:sp>
      <p:sp>
        <p:nvSpPr>
          <p:cNvPr id="28674" name="文本框 100"/>
          <p:cNvSpPr txBox="1">
            <a:spLocks noChangeArrowheads="1"/>
          </p:cNvSpPr>
          <p:nvPr/>
        </p:nvSpPr>
        <p:spPr bwMode="auto">
          <a:xfrm>
            <a:off x="381000" y="1641475"/>
            <a:ext cx="83820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求抛物线的表达式；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55600" y="2355850"/>
            <a:ext cx="8466138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把点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代入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得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16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19.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对称轴是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＝－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抛物线的表达式是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</p:txBody>
      </p:sp>
      <p:pic>
        <p:nvPicPr>
          <p:cNvPr id="28676" name="图片 1" descr="图片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81700" y="4208463"/>
            <a:ext cx="206375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对象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937000" y="3498850"/>
          <a:ext cx="40322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r:id="rId4" imgW="254000" imgH="393700" progId="Equation.KSEE3">
                  <p:embed/>
                </p:oleObj>
              </mc:Choice>
              <mc:Fallback>
                <p:oleObj r:id="rId4" imgW="254000" imgH="393700" progId="Equation.KSEE3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0" y="3498850"/>
                        <a:ext cx="403225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文本框 4"/>
          <p:cNvSpPr txBox="1">
            <a:spLocks noChangeArrowheads="1"/>
          </p:cNvSpPr>
          <p:nvPr/>
        </p:nvSpPr>
        <p:spPr bwMode="auto">
          <a:xfrm>
            <a:off x="403225" y="658813"/>
            <a:ext cx="82534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(2)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若和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轴平行的直线与抛物线交于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两点，点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在对称轴左侧，且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＝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8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，求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△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BCD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的面积．</a:t>
            </a:r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38113" y="1997075"/>
            <a:ext cx="8802687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(2)∵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点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与点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关于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对称．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点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在对称轴左侧，且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点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的横坐标为－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点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的纵坐标为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7)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6×(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12.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点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的坐标为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∴△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边上的高为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∴△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的面积＝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×8×7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28.</a:t>
            </a:r>
          </a:p>
        </p:txBody>
      </p:sp>
      <p:graphicFrame>
        <p:nvGraphicFramePr>
          <p:cNvPr id="2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109913" y="5276850"/>
          <a:ext cx="293687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r:id="rId3" imgW="152400" imgH="393700" progId="Equation.KSEE3">
                  <p:embed/>
                </p:oleObj>
              </mc:Choice>
              <mc:Fallback>
                <p:oleObj r:id="rId3" imgW="152400" imgH="393700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9913" y="5276850"/>
                        <a:ext cx="293687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00" name="图片 2" descr="图片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94475" y="4208463"/>
            <a:ext cx="2062163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>
              <a:solidFill>
                <a:srgbClr val="228B8B"/>
              </a:solidFill>
            </a:endParaRP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539750" y="1989138"/>
            <a:ext cx="2663825" cy="461962"/>
          </a:xfrm>
          <a:prstGeom prst="rect">
            <a:avLst/>
          </a:prstGeom>
          <a:noFill/>
          <a:ln w="25400">
            <a:solidFill>
              <a:srgbClr val="595959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①已知三点坐标</a:t>
            </a:r>
          </a:p>
        </p:txBody>
      </p:sp>
      <p:sp>
        <p:nvSpPr>
          <p:cNvPr id="27651" name="Text Box 19"/>
          <p:cNvSpPr txBox="1">
            <a:spLocks noChangeArrowheads="1"/>
          </p:cNvSpPr>
          <p:nvPr/>
        </p:nvSpPr>
        <p:spPr bwMode="auto">
          <a:xfrm>
            <a:off x="539750" y="2814638"/>
            <a:ext cx="2663825" cy="1212850"/>
          </a:xfrm>
          <a:prstGeom prst="rect">
            <a:avLst/>
          </a:prstGeom>
          <a:noFill/>
          <a:ln w="25400">
            <a:solidFill>
              <a:srgbClr val="595959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②已知顶点坐标或对称轴或最值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27652" name="Text Box 21"/>
          <p:cNvSpPr txBox="1">
            <a:spLocks noChangeArrowheads="1"/>
          </p:cNvSpPr>
          <p:nvPr/>
        </p:nvSpPr>
        <p:spPr bwMode="auto">
          <a:xfrm>
            <a:off x="468313" y="4254500"/>
            <a:ext cx="2808287" cy="1212850"/>
          </a:xfrm>
          <a:prstGeom prst="rect">
            <a:avLst/>
          </a:prstGeom>
          <a:noFill/>
          <a:ln w="25400">
            <a:solidFill>
              <a:srgbClr val="262626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③已知抛物线与x轴的两个交点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95363" y="1166813"/>
            <a:ext cx="1416050" cy="461962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已知条件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80138" y="1196975"/>
            <a:ext cx="1416050" cy="461963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所选方法</a:t>
            </a:r>
          </a:p>
        </p:txBody>
      </p:sp>
      <p:sp>
        <p:nvSpPr>
          <p:cNvPr id="34" name="矩形 33"/>
          <p:cNvSpPr/>
          <p:nvPr/>
        </p:nvSpPr>
        <p:spPr>
          <a:xfrm>
            <a:off x="4957763" y="1989138"/>
            <a:ext cx="3581400" cy="461962"/>
          </a:xfrm>
          <a:prstGeom prst="rect">
            <a:avLst/>
          </a:prstGeom>
          <a:noFill/>
          <a:ln w="25400"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用一般式法：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宋体" panose="02010600030101010101" pitchFamily="2" charset="-122"/>
              </a:rPr>
              <a:t>y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宋体" panose="02010600030101010101" pitchFamily="2" charset="-122"/>
              </a:rPr>
              <a:t>=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宋体" panose="02010600030101010101" pitchFamily="2" charset="-122"/>
              </a:rPr>
              <a:t>ax</a:t>
            </a:r>
            <a:r>
              <a:rPr lang="zh-CN" altLang="en-US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宋体" panose="02010600030101010101" pitchFamily="2" charset="-122"/>
              </a:rPr>
              <a:t>+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宋体" panose="02010600030101010101" pitchFamily="2" charset="-122"/>
              </a:rPr>
              <a:t>bx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宋体" panose="02010600030101010101" pitchFamily="2" charset="-122"/>
              </a:rPr>
              <a:t>+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宋体" panose="02010600030101010101" pitchFamily="2" charset="-122"/>
              </a:rPr>
              <a:t>c</a:t>
            </a:r>
          </a:p>
        </p:txBody>
      </p:sp>
      <p:sp>
        <p:nvSpPr>
          <p:cNvPr id="36" name="矩形 35"/>
          <p:cNvSpPr/>
          <p:nvPr/>
        </p:nvSpPr>
        <p:spPr>
          <a:xfrm>
            <a:off x="5010150" y="3114675"/>
            <a:ext cx="3287713" cy="461963"/>
          </a:xfrm>
          <a:prstGeom prst="rect">
            <a:avLst/>
          </a:prstGeom>
          <a:ln w="25400">
            <a:solidFill>
              <a:schemeClr val="tx2">
                <a:lumMod val="85000"/>
                <a:lumOff val="1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用顶点法：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y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=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-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h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)</a:t>
            </a:r>
            <a:r>
              <a:rPr lang="zh-CN" altLang="en-US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+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k</a:t>
            </a:r>
          </a:p>
        </p:txBody>
      </p:sp>
      <p:sp>
        <p:nvSpPr>
          <p:cNvPr id="37" name="矩形 36"/>
          <p:cNvSpPr/>
          <p:nvPr/>
        </p:nvSpPr>
        <p:spPr>
          <a:xfrm>
            <a:off x="5005388" y="4208463"/>
            <a:ext cx="3636962" cy="1200150"/>
          </a:xfrm>
          <a:prstGeom prst="rect">
            <a:avLst/>
          </a:prstGeom>
          <a:ln w="25400">
            <a:solidFill>
              <a:schemeClr val="tx2">
                <a:lumMod val="85000"/>
                <a:lumOff val="15000"/>
              </a:schemeClr>
            </a:solidFill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用交点法：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宋体" panose="02010600030101010101" pitchFamily="2" charset="-122"/>
              </a:rPr>
              <a:t>y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宋体" panose="02010600030101010101" pitchFamily="2" charset="-122"/>
              </a:rPr>
              <a:t>=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宋体" panose="02010600030101010101" pitchFamily="2" charset="-122"/>
              </a:rPr>
              <a:t>(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宋体" panose="02010600030101010101" pitchFamily="2" charset="-122"/>
              </a:rPr>
              <a:t>-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zh-CN" altLang="en-US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宋体" panose="02010600030101010101" pitchFamily="2" charset="-122"/>
              </a:rPr>
              <a:t>)(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宋体" panose="02010600030101010101" pitchFamily="2" charset="-122"/>
              </a:rPr>
              <a:t>-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zh-CN" altLang="en-US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宋体" panose="02010600030101010101" pitchFamily="2" charset="-122"/>
              </a:rPr>
              <a:t>) 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宋体" panose="02010600030101010101" pitchFamily="2" charset="-122"/>
              </a:rPr>
              <a:t>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宋体" panose="02010600030101010101" pitchFamily="2" charset="-122"/>
              </a:rPr>
              <a:t>(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zh-CN" altLang="en-US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宋体" panose="02010600030101010101" pitchFamily="2" charset="-122"/>
              </a:rPr>
              <a:t>,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zh-CN" altLang="en-US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为交点的横坐标）</a:t>
            </a:r>
          </a:p>
        </p:txBody>
      </p:sp>
      <p:sp>
        <p:nvSpPr>
          <p:cNvPr id="38" name="右箭头 37"/>
          <p:cNvSpPr/>
          <p:nvPr/>
        </p:nvSpPr>
        <p:spPr bwMode="auto">
          <a:xfrm>
            <a:off x="3132138" y="1268413"/>
            <a:ext cx="2663825" cy="215900"/>
          </a:xfrm>
          <a:prstGeom prst="rightArrow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8444" name="TextBox 38"/>
          <p:cNvSpPr txBox="1">
            <a:spLocks noChangeArrowheads="1"/>
          </p:cNvSpPr>
          <p:nvPr/>
        </p:nvSpPr>
        <p:spPr bwMode="auto">
          <a:xfrm>
            <a:off x="3059113" y="731838"/>
            <a:ext cx="2647950" cy="111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待定系数法</a:t>
            </a:r>
            <a:endParaRPr lang="en-US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求二次函数解析式</a:t>
            </a:r>
          </a:p>
        </p:txBody>
      </p:sp>
      <p:sp>
        <p:nvSpPr>
          <p:cNvPr id="40" name="右箭头 39"/>
          <p:cNvSpPr/>
          <p:nvPr/>
        </p:nvSpPr>
        <p:spPr bwMode="auto">
          <a:xfrm>
            <a:off x="3563938" y="2060575"/>
            <a:ext cx="1079500" cy="288925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1" name="右箭头 40"/>
          <p:cNvSpPr/>
          <p:nvPr/>
        </p:nvSpPr>
        <p:spPr bwMode="auto">
          <a:xfrm>
            <a:off x="3563938" y="3213100"/>
            <a:ext cx="1079500" cy="287338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3" name="右箭头 42"/>
          <p:cNvSpPr/>
          <p:nvPr/>
        </p:nvSpPr>
        <p:spPr bwMode="auto">
          <a:xfrm>
            <a:off x="3635375" y="4581525"/>
            <a:ext cx="1081088" cy="287338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ldLvl="0" animBg="1"/>
      <p:bldP spid="27651" grpId="0" bldLvl="0" animBg="1"/>
      <p:bldP spid="27652" grpId="0" bldLvl="0" animBg="1"/>
      <p:bldP spid="30" grpId="0" bldLvl="0" animBg="1"/>
      <p:bldP spid="32" grpId="0" bldLvl="0" animBg="1"/>
      <p:bldP spid="34" grpId="0" bldLvl="0" animBg="1"/>
      <p:bldP spid="36" grpId="0" bldLvl="0" animBg="1"/>
      <p:bldP spid="37" grpId="0" bldLvl="0" animBg="1"/>
      <p:bldP spid="38" grpId="0" bldLvl="0" animBg="1"/>
      <p:bldP spid="18444" grpId="0"/>
      <p:bldP spid="40" grpId="0" bldLvl="0" animBg="1"/>
      <p:bldP spid="41" grpId="0" bldLvl="0" animBg="1"/>
      <p:bldP spid="43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  <p:sp>
        <p:nvSpPr>
          <p:cNvPr id="6146" name="圆角矩形 31"/>
          <p:cNvSpPr>
            <a:spLocks noChangeArrowheads="1"/>
          </p:cNvSpPr>
          <p:nvPr/>
        </p:nvSpPr>
        <p:spPr bwMode="auto">
          <a:xfrm>
            <a:off x="355600" y="639763"/>
            <a:ext cx="1514475" cy="493712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复习引入</a:t>
            </a:r>
            <a:endParaRPr lang="zh-CN" altLang="en-US" sz="2400" b="1"/>
          </a:p>
        </p:txBody>
      </p:sp>
      <p:sp>
        <p:nvSpPr>
          <p:cNvPr id="6147" name="Text Box 16"/>
          <p:cNvSpPr txBox="1">
            <a:spLocks noChangeArrowheads="1"/>
          </p:cNvSpPr>
          <p:nvPr/>
        </p:nvSpPr>
        <p:spPr bwMode="auto">
          <a:xfrm>
            <a:off x="250825" y="1196975"/>
            <a:ext cx="8353425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一次函数</a:t>
            </a:r>
            <a:r>
              <a:rPr lang="zh-CN" altLang="en-US" sz="2800" b="1" i="1" dirty="0">
                <a:latin typeface="Times New Roman" panose="02020603050405020304" pitchFamily="18" charset="0"/>
              </a:rPr>
              <a:t>y</a:t>
            </a:r>
            <a:r>
              <a:rPr lang="zh-CN" altLang="en-US" sz="2800" b="1" dirty="0">
                <a:latin typeface="Times New Roman" panose="02020603050405020304" pitchFamily="18" charset="0"/>
              </a:rPr>
              <a:t>=</a:t>
            </a:r>
            <a:r>
              <a:rPr lang="zh-CN" altLang="en-US" sz="2800" b="1" i="1" dirty="0">
                <a:latin typeface="Times New Roman" panose="02020603050405020304" pitchFamily="18" charset="0"/>
              </a:rPr>
              <a:t>kx</a:t>
            </a:r>
            <a:r>
              <a:rPr lang="zh-CN" altLang="en-US" sz="2800" b="1" dirty="0">
                <a:latin typeface="Times New Roman" panose="02020603050405020304" pitchFamily="18" charset="0"/>
              </a:rPr>
              <a:t>+</a:t>
            </a:r>
            <a:r>
              <a:rPr lang="zh-CN" altLang="en-US" sz="2800" b="1" i="1" dirty="0">
                <a:latin typeface="Times New Roman" panose="02020603050405020304" pitchFamily="18" charset="0"/>
              </a:rPr>
              <a:t>b</a:t>
            </a:r>
            <a:r>
              <a:rPr lang="zh-CN" altLang="en-US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i="1" dirty="0">
                <a:latin typeface="Times New Roman" panose="02020603050405020304" pitchFamily="18" charset="0"/>
              </a:rPr>
              <a:t>k</a:t>
            </a:r>
            <a:r>
              <a:rPr lang="zh-CN" altLang="en-US" sz="2800" b="1" dirty="0">
                <a:latin typeface="Times New Roman" panose="02020603050405020304" pitchFamily="18" charset="0"/>
                <a:sym typeface="Arial" panose="020B0604020202020204" pitchFamily="34" charset="0"/>
              </a:rPr>
              <a:t>≠0)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有几个待定系数？通常需要已知几个点的坐标求出它的表达式？</a:t>
            </a:r>
          </a:p>
        </p:txBody>
      </p:sp>
      <p:sp>
        <p:nvSpPr>
          <p:cNvPr id="6148" name="Text Box 17"/>
          <p:cNvSpPr txBox="1">
            <a:spLocks noChangeArrowheads="1"/>
          </p:cNvSpPr>
          <p:nvPr/>
        </p:nvSpPr>
        <p:spPr bwMode="auto">
          <a:xfrm>
            <a:off x="250825" y="3155950"/>
            <a:ext cx="8188325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求一次函数表达式的方法是什么？它的一般步骤是什么？</a:t>
            </a:r>
          </a:p>
        </p:txBody>
      </p:sp>
      <p:sp>
        <p:nvSpPr>
          <p:cNvPr id="19" name="Text Box 18"/>
          <p:cNvSpPr>
            <a:spLocks noChangeArrowheads="1"/>
          </p:cNvSpPr>
          <p:nvPr/>
        </p:nvSpPr>
        <p:spPr bwMode="auto">
          <a:xfrm>
            <a:off x="5461000" y="417513"/>
            <a:ext cx="927100" cy="723900"/>
          </a:xfrm>
          <a:prstGeom prst="wedgeRoundRectCallout">
            <a:avLst>
              <a:gd name="adj1" fmla="val -107972"/>
              <a:gd name="adj2" fmla="val 78644"/>
              <a:gd name="adj3" fmla="val 16667"/>
            </a:avLst>
          </a:prstGeom>
          <a:solidFill>
            <a:srgbClr val="AD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</a:t>
            </a:r>
          </a:p>
        </p:txBody>
      </p:sp>
      <p:sp>
        <p:nvSpPr>
          <p:cNvPr id="22" name="Text Box 21"/>
          <p:cNvSpPr>
            <a:spLocks noChangeArrowheads="1"/>
          </p:cNvSpPr>
          <p:nvPr/>
        </p:nvSpPr>
        <p:spPr bwMode="auto">
          <a:xfrm>
            <a:off x="2063750" y="2408238"/>
            <a:ext cx="866775" cy="723900"/>
          </a:xfrm>
          <a:prstGeom prst="wedgeRoundRectCallout">
            <a:avLst>
              <a:gd name="adj1" fmla="val -132389"/>
              <a:gd name="adj2" fmla="val -59218"/>
              <a:gd name="adj3" fmla="val 16667"/>
            </a:avLst>
          </a:prstGeom>
          <a:solidFill>
            <a:srgbClr val="AD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355600" y="4905375"/>
            <a:ext cx="196215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待定系数法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3328988" y="4065588"/>
            <a:ext cx="4897437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设：（表达式）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代：（坐标代入）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解：方程（组）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还原：（写表达式）</a:t>
            </a:r>
          </a:p>
        </p:txBody>
      </p:sp>
      <p:sp>
        <p:nvSpPr>
          <p:cNvPr id="6153" name="虚尾箭头 1"/>
          <p:cNvSpPr>
            <a:spLocks noChangeArrowheads="1"/>
          </p:cNvSpPr>
          <p:nvPr/>
        </p:nvSpPr>
        <p:spPr bwMode="auto">
          <a:xfrm>
            <a:off x="2381250" y="5048250"/>
            <a:ext cx="977900" cy="485775"/>
          </a:xfrm>
          <a:custGeom>
            <a:avLst/>
            <a:gdLst>
              <a:gd name="T0" fmla="*/ 0 w 979170"/>
              <a:gd name="T1" fmla="*/ 121443 h 485775"/>
              <a:gd name="T2" fmla="*/ 15180 w 979170"/>
              <a:gd name="T3" fmla="*/ 121443 h 485775"/>
              <a:gd name="T4" fmla="*/ 15180 w 979170"/>
              <a:gd name="T5" fmla="*/ 364331 h 485775"/>
              <a:gd name="T6" fmla="*/ 0 w 979170"/>
              <a:gd name="T7" fmla="*/ 364331 h 485775"/>
              <a:gd name="T8" fmla="*/ 30360 w 979170"/>
              <a:gd name="T9" fmla="*/ 121443 h 485775"/>
              <a:gd name="T10" fmla="*/ 60721 w 979170"/>
              <a:gd name="T11" fmla="*/ 121443 h 485775"/>
              <a:gd name="T12" fmla="*/ 60721 w 979170"/>
              <a:gd name="T13" fmla="*/ 364331 h 485775"/>
              <a:gd name="T14" fmla="*/ 30360 w 979170"/>
              <a:gd name="T15" fmla="*/ 364331 h 485775"/>
              <a:gd name="T16" fmla="*/ 75902 w 979170"/>
              <a:gd name="T17" fmla="*/ 121443 h 485775"/>
              <a:gd name="T18" fmla="*/ 736282 w 979170"/>
              <a:gd name="T19" fmla="*/ 121443 h 485775"/>
              <a:gd name="T20" fmla="*/ 736282 w 979170"/>
              <a:gd name="T21" fmla="*/ 0 h 485775"/>
              <a:gd name="T22" fmla="*/ 979170 w 979170"/>
              <a:gd name="T23" fmla="*/ 242887 h 485775"/>
              <a:gd name="T24" fmla="*/ 736282 w 979170"/>
              <a:gd name="T25" fmla="*/ 485775 h 485775"/>
              <a:gd name="T26" fmla="*/ 736282 w 979170"/>
              <a:gd name="T27" fmla="*/ 364331 h 485775"/>
              <a:gd name="T28" fmla="*/ 75902 w 979170"/>
              <a:gd name="T29" fmla="*/ 364331 h 4857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79170" h="485775">
                <a:moveTo>
                  <a:pt x="0" y="121443"/>
                </a:moveTo>
                <a:lnTo>
                  <a:pt x="15180" y="121443"/>
                </a:lnTo>
                <a:lnTo>
                  <a:pt x="15180" y="364331"/>
                </a:lnTo>
                <a:lnTo>
                  <a:pt x="0" y="364331"/>
                </a:lnTo>
                <a:close/>
                <a:moveTo>
                  <a:pt x="30360" y="121443"/>
                </a:moveTo>
                <a:lnTo>
                  <a:pt x="60721" y="121443"/>
                </a:lnTo>
                <a:lnTo>
                  <a:pt x="60721" y="364331"/>
                </a:lnTo>
                <a:lnTo>
                  <a:pt x="30360" y="364331"/>
                </a:lnTo>
                <a:close/>
                <a:moveTo>
                  <a:pt x="75902" y="121443"/>
                </a:moveTo>
                <a:lnTo>
                  <a:pt x="736282" y="121443"/>
                </a:lnTo>
                <a:lnTo>
                  <a:pt x="736282" y="0"/>
                </a:lnTo>
                <a:lnTo>
                  <a:pt x="979170" y="242887"/>
                </a:lnTo>
                <a:lnTo>
                  <a:pt x="736282" y="485775"/>
                </a:lnTo>
                <a:lnTo>
                  <a:pt x="736282" y="364331"/>
                </a:lnTo>
                <a:lnTo>
                  <a:pt x="75902" y="36433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/>
      <p:bldP spid="22" grpId="0" bldLvl="0" animBg="1"/>
      <p:bldP spid="23" grpId="0" bldLvl="0"/>
      <p:bldP spid="24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80"/>
          <p:cNvSpPr>
            <a:spLocks noChangeArrowheads="1"/>
          </p:cNvSpPr>
          <p:nvPr/>
        </p:nvSpPr>
        <p:spPr bwMode="auto">
          <a:xfrm>
            <a:off x="71438" y="71438"/>
            <a:ext cx="1217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  <p:grpSp>
        <p:nvGrpSpPr>
          <p:cNvPr id="7170" name="组合 6147"/>
          <p:cNvGrpSpPr/>
          <p:nvPr/>
        </p:nvGrpSpPr>
        <p:grpSpPr bwMode="auto">
          <a:xfrm>
            <a:off x="179388" y="260350"/>
            <a:ext cx="5362575" cy="822325"/>
            <a:chOff x="0" y="0"/>
            <a:chExt cx="8445" cy="1294"/>
          </a:xfrm>
        </p:grpSpPr>
        <p:sp>
          <p:nvSpPr>
            <p:cNvPr id="7171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2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3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174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7568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特殊条件的二次函数的表达式</a:t>
              </a:r>
            </a:p>
          </p:txBody>
        </p:sp>
        <p:sp>
          <p:nvSpPr>
            <p:cNvPr id="7175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7176" name="圆角矩形 31"/>
          <p:cNvSpPr>
            <a:spLocks noChangeArrowheads="1"/>
          </p:cNvSpPr>
          <p:nvPr/>
        </p:nvSpPr>
        <p:spPr bwMode="auto">
          <a:xfrm>
            <a:off x="279400" y="1216025"/>
            <a:ext cx="1489075" cy="46990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sp>
        <p:nvSpPr>
          <p:cNvPr id="2" name="Rectangle 20"/>
          <p:cNvSpPr>
            <a:spLocks noChangeArrowheads="1"/>
          </p:cNvSpPr>
          <p:nvPr/>
        </p:nvSpPr>
        <p:spPr bwMode="auto">
          <a:xfrm>
            <a:off x="279400" y="1687513"/>
            <a:ext cx="8296275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zh-CN" altLang="en-US" sz="28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8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已知二次函数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8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＋ 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的图象经过点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(2,3)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1,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3)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，求这个二次函数的表达式．</a:t>
            </a:r>
            <a:r>
              <a:rPr 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7412" name="文本框 17411"/>
          <p:cNvSpPr txBox="1">
            <a:spLocks noChangeArrowheads="1"/>
          </p:cNvSpPr>
          <p:nvPr/>
        </p:nvSpPr>
        <p:spPr bwMode="auto">
          <a:xfrm>
            <a:off x="422275" y="3070225"/>
            <a:ext cx="69135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:∵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该图象经过点（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2,3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1,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          </a:t>
            </a:r>
            <a:endParaRPr lang="en-US" altLang="zh-CN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7179" name="对象 17412"/>
          <p:cNvGraphicFramePr/>
          <p:nvPr/>
        </p:nvGraphicFramePr>
        <p:xfrm>
          <a:off x="4370388" y="452755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r:id="rId3" imgW="114935" imgH="179070" progId="Equation.DSMT4">
                  <p:embed/>
                </p:oleObj>
              </mc:Choice>
              <mc:Fallback>
                <p:oleObj r:id="rId3" imgW="114935" imgH="179070" progId="Equation.DSMT4">
                  <p:embed/>
                  <p:pic>
                    <p:nvPicPr>
                      <p:cNvPr id="0" name="对象 1741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0388" y="4527550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文本框 17413"/>
          <p:cNvSpPr txBox="1">
            <a:spLocks noChangeArrowheads="1"/>
          </p:cNvSpPr>
          <p:nvPr/>
        </p:nvSpPr>
        <p:spPr bwMode="auto">
          <a:xfrm>
            <a:off x="1289050" y="3705225"/>
            <a:ext cx="1943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3=4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</a:p>
        </p:txBody>
      </p:sp>
      <p:sp>
        <p:nvSpPr>
          <p:cNvPr id="17415" name="文本框 17414"/>
          <p:cNvSpPr txBox="1">
            <a:spLocks noChangeArrowheads="1"/>
          </p:cNvSpPr>
          <p:nvPr/>
        </p:nvSpPr>
        <p:spPr bwMode="auto">
          <a:xfrm>
            <a:off x="1289050" y="4433888"/>
            <a:ext cx="19431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98500" y="5186363"/>
            <a:ext cx="5616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所求二次函数表达式为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5.</a:t>
            </a:r>
            <a:endParaRPr lang="zh-CN" altLang="en-US" sz="2800">
              <a:latin typeface="Times New Roman" panose="02020603050405020304" pitchFamily="18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41338" y="3679825"/>
            <a:ext cx="1087437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6600">
                <a:solidFill>
                  <a:srgbClr val="FF0000"/>
                </a:solidFill>
                <a:latin typeface="Times New Roman" panose="02020603050405020304" pitchFamily="18" charset="0"/>
              </a:rPr>
              <a:t>{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821113" y="3705225"/>
            <a:ext cx="1943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=2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914775" y="4356100"/>
            <a:ext cx="133508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5.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800350" y="4005263"/>
            <a:ext cx="1114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解得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3502025" y="3705225"/>
            <a:ext cx="868363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66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{</a:t>
            </a:r>
          </a:p>
        </p:txBody>
      </p:sp>
      <p:grpSp>
        <p:nvGrpSpPr>
          <p:cNvPr id="9" name="组合 8"/>
          <p:cNvGrpSpPr/>
          <p:nvPr/>
        </p:nvGrpSpPr>
        <p:grpSpPr bwMode="auto">
          <a:xfrm>
            <a:off x="6008688" y="3689350"/>
            <a:ext cx="2232025" cy="1657350"/>
            <a:chOff x="4059" y="2523"/>
            <a:chExt cx="1452" cy="1089"/>
          </a:xfrm>
        </p:grpSpPr>
        <p:sp>
          <p:nvSpPr>
            <p:cNvPr id="7189" name="爆炸形 1 9"/>
            <p:cNvSpPr>
              <a:spLocks noChangeArrowheads="1"/>
            </p:cNvSpPr>
            <p:nvPr/>
          </p:nvSpPr>
          <p:spPr bwMode="auto">
            <a:xfrm>
              <a:off x="4059" y="2523"/>
              <a:ext cx="1452" cy="1089"/>
            </a:xfrm>
            <a:prstGeom prst="irregularSeal1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7190" name="文本框 10"/>
            <p:cNvSpPr txBox="1">
              <a:spLocks noChangeArrowheads="1"/>
            </p:cNvSpPr>
            <p:nvPr/>
          </p:nvSpPr>
          <p:spPr bwMode="auto">
            <a:xfrm>
              <a:off x="4332" y="2840"/>
              <a:ext cx="952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关于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轴对称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/>
      <p:bldP spid="17412" grpId="0"/>
      <p:bldP spid="17414" grpId="0"/>
      <p:bldP spid="17415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ChangeArrowheads="1"/>
          </p:cNvSpPr>
          <p:nvPr/>
        </p:nvSpPr>
        <p:spPr bwMode="auto">
          <a:xfrm>
            <a:off x="236538" y="1193800"/>
            <a:ext cx="88201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已知二次函数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 ＋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的图象经过点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8)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      和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5)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，求这个二次函数的表达式．</a:t>
            </a:r>
            <a:r>
              <a:rPr 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7412" name="文本框 17411"/>
          <p:cNvSpPr txBox="1">
            <a:spLocks noChangeArrowheads="1"/>
          </p:cNvSpPr>
          <p:nvPr/>
        </p:nvSpPr>
        <p:spPr bwMode="auto">
          <a:xfrm>
            <a:off x="811213" y="2724150"/>
            <a:ext cx="69135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:∵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该图象经过点（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-2,8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）和（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-1,5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），</a:t>
            </a:r>
            <a:endParaRPr lang="en-US" altLang="zh-CN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8195" name="对象 17412"/>
          <p:cNvGraphicFramePr/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r:id="rId3" imgW="114935" imgH="179070" progId="Equation.DSMT4">
                  <p:embed/>
                </p:oleObj>
              </mc:Choice>
              <mc:Fallback>
                <p:oleObj r:id="rId3" imgW="114935" imgH="179070" progId="Equation.DSMT4">
                  <p:embed/>
                  <p:pic>
                    <p:nvPicPr>
                      <p:cNvPr id="0" name="对象 1741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圆角矩形 31"/>
          <p:cNvSpPr>
            <a:spLocks noChangeArrowheads="1"/>
          </p:cNvSpPr>
          <p:nvPr/>
        </p:nvSpPr>
        <p:spPr bwMode="auto">
          <a:xfrm>
            <a:off x="384175" y="695325"/>
            <a:ext cx="1489075" cy="46990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做一做</a:t>
            </a:r>
          </a:p>
        </p:txBody>
      </p:sp>
      <p:grpSp>
        <p:nvGrpSpPr>
          <p:cNvPr id="9" name="组合 8"/>
          <p:cNvGrpSpPr/>
          <p:nvPr/>
        </p:nvGrpSpPr>
        <p:grpSpPr bwMode="auto">
          <a:xfrm>
            <a:off x="5373688" y="3844925"/>
            <a:ext cx="2232025" cy="1657350"/>
            <a:chOff x="4059" y="2523"/>
            <a:chExt cx="1452" cy="1089"/>
          </a:xfrm>
        </p:grpSpPr>
        <p:sp>
          <p:nvSpPr>
            <p:cNvPr id="8198" name="爆炸形 1 9"/>
            <p:cNvSpPr>
              <a:spLocks noChangeArrowheads="1"/>
            </p:cNvSpPr>
            <p:nvPr/>
          </p:nvSpPr>
          <p:spPr bwMode="auto">
            <a:xfrm>
              <a:off x="4059" y="2523"/>
              <a:ext cx="1452" cy="1089"/>
            </a:xfrm>
            <a:prstGeom prst="irregularSeal1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8199" name="文本框 10"/>
            <p:cNvSpPr txBox="1">
              <a:spLocks noChangeArrowheads="1"/>
            </p:cNvSpPr>
            <p:nvPr/>
          </p:nvSpPr>
          <p:spPr bwMode="auto">
            <a:xfrm>
              <a:off x="4332" y="2840"/>
              <a:ext cx="952" cy="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图象经过原点</a:t>
              </a:r>
            </a:p>
          </p:txBody>
        </p:sp>
      </p:grpSp>
      <p:grpSp>
        <p:nvGrpSpPr>
          <p:cNvPr id="8200" name="组合 3"/>
          <p:cNvGrpSpPr/>
          <p:nvPr/>
        </p:nvGrpSpPr>
        <p:grpSpPr bwMode="auto">
          <a:xfrm>
            <a:off x="914400" y="3444875"/>
            <a:ext cx="2778125" cy="1184275"/>
            <a:chOff x="1441" y="5426"/>
            <a:chExt cx="4374" cy="1863"/>
          </a:xfrm>
        </p:grpSpPr>
        <p:sp>
          <p:nvSpPr>
            <p:cNvPr id="8201" name="文本框 17413"/>
            <p:cNvSpPr txBox="1">
              <a:spLocks noChangeArrowheads="1"/>
            </p:cNvSpPr>
            <p:nvPr/>
          </p:nvSpPr>
          <p:spPr bwMode="auto">
            <a:xfrm>
              <a:off x="2755" y="5539"/>
              <a:ext cx="3060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8=4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-2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b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，</a:t>
              </a:r>
            </a:p>
          </p:txBody>
        </p:sp>
        <p:sp>
          <p:nvSpPr>
            <p:cNvPr id="8202" name="文本框 17414"/>
            <p:cNvSpPr txBox="1">
              <a:spLocks noChangeArrowheads="1"/>
            </p:cNvSpPr>
            <p:nvPr/>
          </p:nvSpPr>
          <p:spPr bwMode="auto">
            <a:xfrm>
              <a:off x="2755" y="6467"/>
              <a:ext cx="3060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5=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-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b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，</a:t>
              </a:r>
            </a:p>
          </p:txBody>
        </p:sp>
        <p:sp>
          <p:nvSpPr>
            <p:cNvPr id="8203" name="文本框 2"/>
            <p:cNvSpPr txBox="1">
              <a:spLocks noChangeArrowheads="1"/>
            </p:cNvSpPr>
            <p:nvPr/>
          </p:nvSpPr>
          <p:spPr bwMode="auto">
            <a:xfrm>
              <a:off x="1441" y="5426"/>
              <a:ext cx="1693" cy="1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∴</a:t>
              </a:r>
              <a:r>
                <a:rPr lang="en-US" altLang="zh-CN" sz="6600">
                  <a:solidFill>
                    <a:srgbClr val="FF0000"/>
                  </a:solidFill>
                  <a:latin typeface="Times New Roman" panose="02020603050405020304" pitchFamily="18" charset="0"/>
                </a:rPr>
                <a:t>{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           </a:t>
              </a:r>
              <a:endPara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009650" y="4629150"/>
            <a:ext cx="274637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解得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=-1,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=-6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009650" y="5343525"/>
            <a:ext cx="25352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∴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=-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-6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/>
      <p:bldP spid="17412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组合 6147"/>
          <p:cNvGrpSpPr/>
          <p:nvPr/>
        </p:nvGrpSpPr>
        <p:grpSpPr bwMode="auto">
          <a:xfrm>
            <a:off x="250825" y="333375"/>
            <a:ext cx="5006975" cy="836613"/>
            <a:chOff x="0" y="0"/>
            <a:chExt cx="7885" cy="1316"/>
          </a:xfrm>
        </p:grpSpPr>
        <p:sp>
          <p:nvSpPr>
            <p:cNvPr id="9218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19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0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9221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7008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顶点法求二次函数的表达式</a:t>
              </a:r>
              <a:endParaRPr lang="zh-CN" altLang="en-US" sz="2800" b="1" dirty="0">
                <a:solidFill>
                  <a:srgbClr val="00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9222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9223" name="Text Box 18"/>
          <p:cNvSpPr txBox="1">
            <a:spLocks noChangeArrowheads="1"/>
          </p:cNvSpPr>
          <p:nvPr/>
        </p:nvSpPr>
        <p:spPr bwMode="auto">
          <a:xfrm>
            <a:off x="395288" y="1341438"/>
            <a:ext cx="8353425" cy="121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选取顶点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-2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）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和点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-8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），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试求出这个二次函数的表达式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2376488" y="1433513"/>
            <a:ext cx="1295400" cy="511175"/>
          </a:xfrm>
          <a:prstGeom prst="rect">
            <a:avLst/>
          </a:prstGeom>
          <a:noFill/>
          <a:ln w="50800" cmpd="dbl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170" tIns="46990" rIns="90170" bIns="46990">
            <a:spAutoFit/>
          </a:bodyPr>
          <a:lstStyle/>
          <a:p>
            <a:endParaRPr lang="zh-CN" altLang="zh-CN" sz="2400"/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360363" y="2438400"/>
            <a:ext cx="8424862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ea typeface="黑体" panose="02010609060101010101" pitchFamily="49" charset="-122"/>
              </a:rPr>
              <a:t>解：设这个二次函数的表达式是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FF0000"/>
                </a:solidFill>
                <a:ea typeface="黑体" panose="02010609060101010101" pitchFamily="49" charset="-122"/>
              </a:rPr>
              <a:t>把顶点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（-2，1）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代入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zh-CN" altLang="en-US" sz="2800">
                <a:solidFill>
                  <a:srgbClr val="FF0000"/>
                </a:solidFill>
                <a:ea typeface="黑体" panose="02010609060101010101" pitchFamily="49" charset="-122"/>
              </a:rPr>
              <a:t>得</a:t>
            </a: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952500" y="3649663"/>
            <a:ext cx="46799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+2)</a:t>
            </a:r>
            <a:r>
              <a:rPr lang="zh-CN" altLang="en-US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+1，</a:t>
            </a: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403225" y="4171950"/>
            <a:ext cx="572928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再把点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（1，-8）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代入上式得</a:t>
            </a:r>
          </a:p>
        </p:txBody>
      </p:sp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2482850" y="4692650"/>
            <a:ext cx="46799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a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(1+2)</a:t>
            </a:r>
            <a:r>
              <a:rPr lang="zh-CN" altLang="en-US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+1=-8，</a:t>
            </a: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684213" y="5214938"/>
            <a:ext cx="46799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解得    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=-1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6" name="Text Box 24"/>
          <p:cNvSpPr txBox="1">
            <a:spLocks noChangeArrowheads="1"/>
          </p:cNvSpPr>
          <p:nvPr/>
        </p:nvSpPr>
        <p:spPr bwMode="auto">
          <a:xfrm>
            <a:off x="250825" y="5737225"/>
            <a:ext cx="87677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∴所求的二次函数的表达式是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=-(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+2)</a:t>
            </a:r>
            <a:r>
              <a:rPr lang="zh-CN" altLang="en-US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+1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或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y=-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-4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-3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1" grpId="0" bldLvl="0"/>
      <p:bldP spid="12" grpId="0" bldLvl="0"/>
      <p:bldP spid="13" grpId="0" bldLvl="0"/>
      <p:bldP spid="14" grpId="0" bldLvl="0"/>
      <p:bldP spid="15" grpId="0" bldLvl="0"/>
      <p:bldP spid="16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圆角矩形 31"/>
          <p:cNvSpPr>
            <a:spLocks noChangeArrowheads="1"/>
          </p:cNvSpPr>
          <p:nvPr/>
        </p:nvSpPr>
        <p:spPr bwMode="auto">
          <a:xfrm>
            <a:off x="611188" y="788988"/>
            <a:ext cx="1671637" cy="55245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归纳总结</a:t>
            </a:r>
          </a:p>
        </p:txBody>
      </p:sp>
      <p:sp>
        <p:nvSpPr>
          <p:cNvPr id="10242" name="矩形 112"/>
          <p:cNvSpPr>
            <a:spLocks noChangeArrowheads="1"/>
          </p:cNvSpPr>
          <p:nvPr/>
        </p:nvSpPr>
        <p:spPr bwMode="auto">
          <a:xfrm>
            <a:off x="539750" y="1557338"/>
            <a:ext cx="4556125" cy="56832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顶点法求二次函数的方法</a:t>
            </a:r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466725" y="2205038"/>
            <a:ext cx="8280400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这种知道抛物线的顶点坐标，求表达式的方法叫做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顶点法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zh-CN" altLang="en-US" sz="28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其步骤是：</a:t>
            </a:r>
            <a:endParaRPr lang="en-US" altLang="zh-CN" sz="28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①</a:t>
            </a:r>
            <a:r>
              <a:rPr lang="zh-CN" altLang="en-US" sz="28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设函数表达式是</a:t>
            </a: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y=</a:t>
            </a:r>
            <a:r>
              <a:rPr lang="zh-CN" altLang="en-US" sz="2800" b="1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</a:t>
            </a:r>
            <a:r>
              <a:rPr lang="zh-CN" altLang="en-US" sz="2800" b="1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zh-CN" altLang="en-US" sz="2800" b="1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h</a:t>
            </a: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</a:t>
            </a:r>
            <a:r>
              <a:rPr lang="zh-CN" altLang="en-US" sz="2800" b="1" baseline="30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</a:t>
            </a:r>
            <a:r>
              <a:rPr lang="zh-CN" altLang="en-US" sz="2800" b="1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k</a:t>
            </a:r>
            <a:r>
              <a:rPr lang="zh-CN" altLang="en-US" sz="28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；</a:t>
            </a:r>
            <a:endParaRPr lang="en-US" altLang="zh-CN" sz="28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②</a:t>
            </a:r>
            <a:r>
              <a:rPr lang="zh-CN" altLang="en-US" sz="28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先代入顶点坐标，得到关于</a:t>
            </a:r>
            <a:r>
              <a:rPr lang="zh-CN" altLang="en-US" sz="2800" b="1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8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的一元一次方程；</a:t>
            </a:r>
            <a:endParaRPr lang="en-US" altLang="zh-CN" sz="28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③将另一点的坐标代入原方程求出</a:t>
            </a:r>
            <a:r>
              <a:rPr lang="zh-CN" altLang="en-US" sz="2800" b="1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8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值；</a:t>
            </a:r>
            <a:endParaRPr lang="en-US" altLang="zh-CN" sz="28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④</a:t>
            </a:r>
            <a:r>
              <a:rPr lang="zh-CN" altLang="en-US" sz="2800" b="1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8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用数值换掉，写出函数表达式</a:t>
            </a:r>
            <a:r>
              <a:rPr lang="en-US" altLang="zh-CN" sz="28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8"/>
          <p:cNvSpPr txBox="1"/>
          <p:nvPr/>
        </p:nvSpPr>
        <p:spPr>
          <a:xfrm>
            <a:off x="307975" y="690563"/>
            <a:ext cx="8267700" cy="12112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charset="0"/>
              </a:rPr>
              <a:t>例</a:t>
            </a:r>
            <a:r>
              <a:rPr lang="en-US" altLang="zh-CN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charset="0"/>
              </a:rPr>
              <a:t>2</a:t>
            </a:r>
            <a:r>
              <a:rPr lang="zh-CN" altLang="en-US" sz="2800" noProof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  <a:sym typeface="Calibri" panose="020F0502020204030204" charset="0"/>
              </a:rPr>
              <a:t>  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charset="0"/>
              </a:rPr>
              <a:t>一个二次函数的图象经点 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charset="0"/>
              </a:rPr>
              <a:t>(0, 1)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charset="0"/>
              </a:rPr>
              <a:t>，它的顶点坐标为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charset="0"/>
              </a:rPr>
              <a:t>(8,9)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charset="0"/>
              </a:rPr>
              <a:t>，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charset="0"/>
              </a:rPr>
              <a:t>求这个二次函数的表达式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charset="0"/>
              </a:rPr>
              <a:t>.</a:t>
            </a: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434975" y="1901825"/>
            <a:ext cx="81407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ea typeface="黑体" panose="02010609060101010101" pitchFamily="49" charset="-122"/>
              </a:rPr>
              <a:t>解： 因为这个二次函数的图象的顶点坐标为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(8,9)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，因此，可以设函数表达式为</a:t>
            </a:r>
          </a:p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                               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y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(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-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8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)</a:t>
            </a:r>
            <a:r>
              <a:rPr lang="zh-CN" altLang="en-US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+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9.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Calibri" panose="020F0502020204030204" charset="0"/>
            </a:endParaRPr>
          </a:p>
        </p:txBody>
      </p:sp>
      <p:grpSp>
        <p:nvGrpSpPr>
          <p:cNvPr id="5" name="组合 4"/>
          <p:cNvGrpSpPr/>
          <p:nvPr/>
        </p:nvGrpSpPr>
        <p:grpSpPr bwMode="auto">
          <a:xfrm>
            <a:off x="433388" y="3748088"/>
            <a:ext cx="7964487" cy="1309687"/>
            <a:chOff x="963" y="6648"/>
            <a:chExt cx="12542" cy="2062"/>
          </a:xfrm>
        </p:grpSpPr>
        <p:sp>
          <p:nvSpPr>
            <p:cNvPr id="11268" name="文本框 1"/>
            <p:cNvSpPr txBox="1">
              <a:spLocks noChangeArrowheads="1"/>
            </p:cNvSpPr>
            <p:nvPr/>
          </p:nvSpPr>
          <p:spPr bwMode="auto">
            <a:xfrm>
              <a:off x="963" y="6648"/>
              <a:ext cx="12542" cy="1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Calibri" panose="020F0502020204030204" charset="0"/>
                </a:rPr>
                <a:t>又由于它的图象经过点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Calibri" panose="020F0502020204030204" charset="0"/>
                </a:rPr>
                <a:t>(0 ,1)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Calibri" panose="020F0502020204030204" charset="0"/>
                </a:rPr>
                <a:t>，可得    </a:t>
              </a:r>
              <a:r>
                <a:rPr lang="zh-CN" altLang="en-US" sz="2800"/>
                <a:t> 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0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=</a:t>
              </a:r>
              <a:r>
                <a:rPr lang="zh-CN" altLang="en-US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(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0</a:t>
              </a:r>
              <a:r>
                <a:rPr lang="en-US" altLang="zh-CN" sz="2800">
                  <a:solidFill>
                    <a:srgbClr val="FF0000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-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8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)</a:t>
              </a:r>
              <a:r>
                <a:rPr lang="zh-CN" altLang="en-US" sz="2800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2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+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9.  </a:t>
              </a:r>
            </a:p>
            <a:p>
              <a:pPr>
                <a:lnSpc>
                  <a:spcPct val="130000"/>
                </a:lnSpc>
              </a:pP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 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解得              </a:t>
              </a:r>
            </a:p>
          </p:txBody>
        </p:sp>
        <p:graphicFrame>
          <p:nvGraphicFramePr>
            <p:cNvPr id="11269" name="对象 3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2752" y="7483"/>
            <a:ext cx="1860" cy="1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2" r:id="rId3" imgW="597535" imgH="394335" progId="Equation.DSMT4">
                    <p:embed/>
                  </p:oleObj>
                </mc:Choice>
                <mc:Fallback>
                  <p:oleObj r:id="rId3" imgW="597535" imgH="394335" progId="Equation.DSMT4">
                    <p:embed/>
                    <p:pic>
                      <p:nvPicPr>
                        <p:cNvPr id="0" name="对象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2" y="7483"/>
                          <a:ext cx="1860" cy="1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组合 8"/>
          <p:cNvGrpSpPr/>
          <p:nvPr/>
        </p:nvGrpSpPr>
        <p:grpSpPr bwMode="auto">
          <a:xfrm>
            <a:off x="555625" y="5184775"/>
            <a:ext cx="6637338" cy="874713"/>
            <a:chOff x="1530" y="8743"/>
            <a:chExt cx="10453" cy="1378"/>
          </a:xfrm>
        </p:grpSpPr>
        <p:sp>
          <p:nvSpPr>
            <p:cNvPr id="11271" name="Text Box 31"/>
            <p:cNvSpPr txBox="1">
              <a:spLocks noChangeArrowheads="1"/>
            </p:cNvSpPr>
            <p:nvPr/>
          </p:nvSpPr>
          <p:spPr bwMode="auto">
            <a:xfrm>
              <a:off x="1530" y="9142"/>
              <a:ext cx="652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∴所求的二次函数的解析式是</a:t>
              </a:r>
              <a:endPara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aphicFrame>
          <p:nvGraphicFramePr>
            <p:cNvPr id="11272" name="对象 6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7960" y="8743"/>
            <a:ext cx="4023" cy="1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3" r:id="rId5" imgW="1271905" imgH="394335" progId="Equation.DSMT4">
                    <p:embed/>
                  </p:oleObj>
                </mc:Choice>
                <mc:Fallback>
                  <p:oleObj r:id="rId5" imgW="1271905" imgH="394335" progId="Equation.DSMT4">
                    <p:embed/>
                    <p:pic>
                      <p:nvPicPr>
                        <p:cNvPr id="0" name="对象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60" y="8743"/>
                          <a:ext cx="4023" cy="13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/>
      <p:bldP spid="21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 Box 23"/>
          <p:cNvSpPr txBox="1">
            <a:spLocks noChangeArrowheads="1"/>
          </p:cNvSpPr>
          <p:nvPr/>
        </p:nvSpPr>
        <p:spPr bwMode="auto">
          <a:xfrm>
            <a:off x="250825" y="2025650"/>
            <a:ext cx="8569325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∵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（-3，0）（-1，0）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是抛物线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zh-CN" altLang="en-US" sz="24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+bx+c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轴的交点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所以可设这个二次函数的表达式是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)(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.(其中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为交点的横坐标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因此得</a:t>
            </a:r>
          </a:p>
          <a:p>
            <a:endParaRPr lang="zh-CN" altLang="en-US" sz="2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" name="Text Box 24"/>
          <p:cNvSpPr txBox="1">
            <a:spLocks noChangeArrowheads="1"/>
          </p:cNvSpPr>
          <p:nvPr/>
        </p:nvSpPr>
        <p:spPr bwMode="auto">
          <a:xfrm>
            <a:off x="755650" y="3716338"/>
            <a:ext cx="4589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y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+3)(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+1)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03" name="Text Box 25"/>
          <p:cNvSpPr txBox="1">
            <a:spLocks noChangeArrowheads="1"/>
          </p:cNvSpPr>
          <p:nvPr/>
        </p:nvSpPr>
        <p:spPr bwMode="auto">
          <a:xfrm>
            <a:off x="900113" y="4221163"/>
            <a:ext cx="40306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再把点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（0，-3）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代入上式得</a:t>
            </a:r>
          </a:p>
        </p:txBody>
      </p:sp>
      <p:sp>
        <p:nvSpPr>
          <p:cNvPr id="106" name="Text Box 26"/>
          <p:cNvSpPr txBox="1">
            <a:spLocks noChangeArrowheads="1"/>
          </p:cNvSpPr>
          <p:nvPr/>
        </p:nvSpPr>
        <p:spPr bwMode="auto">
          <a:xfrm>
            <a:off x="971550" y="4652963"/>
            <a:ext cx="2736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(0+3)(0+1)=-3，</a:t>
            </a:r>
          </a:p>
        </p:txBody>
      </p:sp>
      <p:sp>
        <p:nvSpPr>
          <p:cNvPr id="107" name="Text Box 27"/>
          <p:cNvSpPr txBox="1">
            <a:spLocks noChangeArrowheads="1"/>
          </p:cNvSpPr>
          <p:nvPr/>
        </p:nvSpPr>
        <p:spPr bwMode="auto">
          <a:xfrm>
            <a:off x="842963" y="5059363"/>
            <a:ext cx="1677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解得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=-1，</a:t>
            </a:r>
          </a:p>
        </p:txBody>
      </p:sp>
      <p:sp>
        <p:nvSpPr>
          <p:cNvPr id="108" name="Text Box 28"/>
          <p:cNvSpPr txBox="1">
            <a:spLocks noChangeArrowheads="1"/>
          </p:cNvSpPr>
          <p:nvPr/>
        </p:nvSpPr>
        <p:spPr bwMode="auto">
          <a:xfrm>
            <a:off x="755650" y="5373688"/>
            <a:ext cx="488315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∴所求的二次函数的表达式是</a:t>
            </a:r>
          </a:p>
          <a:p>
            <a:pPr>
              <a:lnSpc>
                <a:spcPct val="150000"/>
              </a:lnSpc>
            </a:pP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=-(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+3)(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+1),即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=-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-4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-3.</a:t>
            </a:r>
          </a:p>
        </p:txBody>
      </p:sp>
      <p:sp>
        <p:nvSpPr>
          <p:cNvPr id="12295" name="Text Box 3"/>
          <p:cNvSpPr txBox="1">
            <a:spLocks noChangeArrowheads="1"/>
          </p:cNvSpPr>
          <p:nvPr/>
        </p:nvSpPr>
        <p:spPr bwMode="auto">
          <a:xfrm>
            <a:off x="250825" y="1004888"/>
            <a:ext cx="8424863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选取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-3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0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），（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-1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0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），（0，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-3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），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试出这个二次函数的表达式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2296" name="组合 6147"/>
          <p:cNvGrpSpPr/>
          <p:nvPr/>
        </p:nvGrpSpPr>
        <p:grpSpPr bwMode="auto">
          <a:xfrm>
            <a:off x="179388" y="260350"/>
            <a:ext cx="5008562" cy="836613"/>
            <a:chOff x="0" y="0"/>
            <a:chExt cx="7888" cy="1316"/>
          </a:xfrm>
        </p:grpSpPr>
        <p:sp>
          <p:nvSpPr>
            <p:cNvPr id="12297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8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9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2300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7010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交点法求二次函数的表达式</a:t>
              </a:r>
            </a:p>
          </p:txBody>
        </p:sp>
        <p:sp>
          <p:nvSpPr>
            <p:cNvPr id="12301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三</a:t>
              </a:r>
            </a:p>
          </p:txBody>
        </p:sp>
      </p:grpSp>
      <p:grpSp>
        <p:nvGrpSpPr>
          <p:cNvPr id="3" name="组合 92"/>
          <p:cNvGrpSpPr/>
          <p:nvPr/>
        </p:nvGrpSpPr>
        <p:grpSpPr bwMode="auto">
          <a:xfrm>
            <a:off x="5795963" y="3357563"/>
            <a:ext cx="3200400" cy="2967037"/>
            <a:chOff x="5940152" y="2909270"/>
            <a:chExt cx="3201242" cy="2968002"/>
          </a:xfrm>
        </p:grpSpPr>
        <p:grpSp>
          <p:nvGrpSpPr>
            <p:cNvPr id="12303" name="组合 89"/>
            <p:cNvGrpSpPr/>
            <p:nvPr/>
          </p:nvGrpSpPr>
          <p:grpSpPr bwMode="auto">
            <a:xfrm>
              <a:off x="5940152" y="2909270"/>
              <a:ext cx="3201242" cy="2968002"/>
              <a:chOff x="5940152" y="2909270"/>
              <a:chExt cx="3201242" cy="2968002"/>
            </a:xfrm>
          </p:grpSpPr>
          <p:grpSp>
            <p:nvGrpSpPr>
              <p:cNvPr id="12304" name="组合 56"/>
              <p:cNvGrpSpPr/>
              <p:nvPr/>
            </p:nvGrpSpPr>
            <p:grpSpPr bwMode="auto">
              <a:xfrm>
                <a:off x="5940152" y="2909270"/>
                <a:ext cx="3201242" cy="2968002"/>
                <a:chOff x="5940152" y="2909270"/>
                <a:chExt cx="3201242" cy="2968002"/>
              </a:xfrm>
            </p:grpSpPr>
            <p:cxnSp>
              <p:nvCxnSpPr>
                <p:cNvPr id="12305" name="直接箭头连接符 57"/>
                <p:cNvCxnSpPr>
                  <a:cxnSpLocks noChangeShapeType="1"/>
                </p:cNvCxnSpPr>
                <p:nvPr/>
              </p:nvCxnSpPr>
              <p:spPr bwMode="auto">
                <a:xfrm>
                  <a:off x="5940152" y="4005064"/>
                  <a:ext cx="3024336" cy="0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2306" name="直接箭头连接符 58"/>
                <p:cNvCxnSpPr>
                  <a:cxnSpLocks noChangeShapeType="1"/>
                </p:cNvCxnSpPr>
                <p:nvPr/>
              </p:nvCxnSpPr>
              <p:spPr bwMode="auto">
                <a:xfrm flipV="1">
                  <a:off x="7837412" y="3212976"/>
                  <a:ext cx="0" cy="2664296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2307" name="直接连接符 59"/>
                <p:cNvCxnSpPr>
                  <a:cxnSpLocks noChangeShapeType="1"/>
                </p:cNvCxnSpPr>
                <p:nvPr/>
              </p:nvCxnSpPr>
              <p:spPr bwMode="auto">
                <a:xfrm flipV="1">
                  <a:off x="8532440" y="3861048"/>
                  <a:ext cx="0" cy="14401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2308" name="直接连接符 60"/>
                <p:cNvCxnSpPr>
                  <a:cxnSpLocks noChangeShapeType="1"/>
                </p:cNvCxnSpPr>
                <p:nvPr/>
              </p:nvCxnSpPr>
              <p:spPr bwMode="auto">
                <a:xfrm flipV="1">
                  <a:off x="8184926" y="3864196"/>
                  <a:ext cx="0" cy="14401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2309" name="直接连接符 61"/>
                <p:cNvCxnSpPr>
                  <a:cxnSpLocks noChangeShapeType="1"/>
                </p:cNvCxnSpPr>
                <p:nvPr/>
              </p:nvCxnSpPr>
              <p:spPr bwMode="auto">
                <a:xfrm flipV="1">
                  <a:off x="7474224" y="3861048"/>
                  <a:ext cx="0" cy="14401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2310" name="直接连接符 62"/>
                <p:cNvCxnSpPr>
                  <a:cxnSpLocks noChangeShapeType="1"/>
                </p:cNvCxnSpPr>
                <p:nvPr/>
              </p:nvCxnSpPr>
              <p:spPr bwMode="auto">
                <a:xfrm flipV="1">
                  <a:off x="7126710" y="3864196"/>
                  <a:ext cx="0" cy="14401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2311" name="直接连接符 63"/>
                <p:cNvCxnSpPr>
                  <a:cxnSpLocks noChangeShapeType="1"/>
                </p:cNvCxnSpPr>
                <p:nvPr/>
              </p:nvCxnSpPr>
              <p:spPr bwMode="auto">
                <a:xfrm flipV="1">
                  <a:off x="6782344" y="3861048"/>
                  <a:ext cx="0" cy="14401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2312" name="直接连接符 64"/>
                <p:cNvCxnSpPr>
                  <a:cxnSpLocks noChangeShapeType="1"/>
                </p:cNvCxnSpPr>
                <p:nvPr/>
              </p:nvCxnSpPr>
              <p:spPr bwMode="auto">
                <a:xfrm flipV="1">
                  <a:off x="6434830" y="3864196"/>
                  <a:ext cx="0" cy="14401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2313" name="直接连接符 65"/>
                <p:cNvCxnSpPr>
                  <a:cxnSpLocks noChangeShapeType="1"/>
                </p:cNvCxnSpPr>
                <p:nvPr/>
              </p:nvCxnSpPr>
              <p:spPr bwMode="auto">
                <a:xfrm>
                  <a:off x="7824886" y="3717032"/>
                  <a:ext cx="14401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2314" name="直接连接符 66"/>
                <p:cNvCxnSpPr>
                  <a:cxnSpLocks noChangeShapeType="1"/>
                </p:cNvCxnSpPr>
                <p:nvPr/>
              </p:nvCxnSpPr>
              <p:spPr bwMode="auto">
                <a:xfrm>
                  <a:off x="7824886" y="3432148"/>
                  <a:ext cx="14401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2315" name="直接连接符 67"/>
                <p:cNvCxnSpPr>
                  <a:cxnSpLocks noChangeShapeType="1"/>
                </p:cNvCxnSpPr>
                <p:nvPr/>
              </p:nvCxnSpPr>
              <p:spPr bwMode="auto">
                <a:xfrm>
                  <a:off x="7834264" y="4581128"/>
                  <a:ext cx="14401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2316" name="直接连接符 68"/>
                <p:cNvCxnSpPr>
                  <a:cxnSpLocks noChangeShapeType="1"/>
                </p:cNvCxnSpPr>
                <p:nvPr/>
              </p:nvCxnSpPr>
              <p:spPr bwMode="auto">
                <a:xfrm>
                  <a:off x="7834264" y="4296244"/>
                  <a:ext cx="14401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2317" name="直接连接符 69"/>
                <p:cNvCxnSpPr>
                  <a:cxnSpLocks noChangeShapeType="1"/>
                </p:cNvCxnSpPr>
                <p:nvPr/>
              </p:nvCxnSpPr>
              <p:spPr bwMode="auto">
                <a:xfrm>
                  <a:off x="7846790" y="5169718"/>
                  <a:ext cx="14401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2318" name="直接连接符 70"/>
                <p:cNvCxnSpPr>
                  <a:cxnSpLocks noChangeShapeType="1"/>
                </p:cNvCxnSpPr>
                <p:nvPr/>
              </p:nvCxnSpPr>
              <p:spPr bwMode="auto">
                <a:xfrm>
                  <a:off x="7846790" y="4884834"/>
                  <a:ext cx="14401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2319" name="TextBox 71"/>
                <p:cNvSpPr txBox="1">
                  <a:spLocks noChangeArrowheads="1"/>
                </p:cNvSpPr>
                <p:nvPr/>
              </p:nvSpPr>
              <p:spPr bwMode="auto">
                <a:xfrm>
                  <a:off x="8820472" y="3933056"/>
                  <a:ext cx="320922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i="1">
                      <a:latin typeface="Times New Roman" panose="02020603050405020304" pitchFamily="18" charset="0"/>
                    </a:rPr>
                    <a:t>x</a:t>
                  </a:r>
                  <a:endParaRPr lang="zh-CN" altLang="en-US" sz="2400" i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20" name="TextBox 72"/>
                <p:cNvSpPr txBox="1">
                  <a:spLocks noChangeArrowheads="1"/>
                </p:cNvSpPr>
                <p:nvPr/>
              </p:nvSpPr>
              <p:spPr bwMode="auto">
                <a:xfrm>
                  <a:off x="7491438" y="2909270"/>
                  <a:ext cx="320922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i="1">
                      <a:latin typeface="Times New Roman" panose="02020603050405020304" pitchFamily="18" charset="0"/>
                    </a:rPr>
                    <a:t>y</a:t>
                  </a:r>
                  <a:endParaRPr lang="zh-CN" altLang="en-US" sz="2400" i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21" name="TextBox 73"/>
                <p:cNvSpPr txBox="1">
                  <a:spLocks noChangeArrowheads="1"/>
                </p:cNvSpPr>
                <p:nvPr/>
              </p:nvSpPr>
              <p:spPr bwMode="auto">
                <a:xfrm>
                  <a:off x="7452320" y="3903439"/>
                  <a:ext cx="40748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i="1">
                      <a:latin typeface="Times New Roman" panose="02020603050405020304" pitchFamily="18" charset="0"/>
                    </a:rPr>
                    <a:t>O</a:t>
                  </a:r>
                  <a:endParaRPr lang="zh-CN" altLang="en-US" sz="2400" i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22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8028384" y="3933056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1</a:t>
                  </a:r>
                  <a:endParaRPr lang="zh-CN" altLang="en-US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23" name="TextBox 75"/>
                <p:cNvSpPr txBox="1">
                  <a:spLocks noChangeArrowheads="1"/>
                </p:cNvSpPr>
                <p:nvPr/>
              </p:nvSpPr>
              <p:spPr bwMode="auto">
                <a:xfrm>
                  <a:off x="8388424" y="3933056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2</a:t>
                  </a:r>
                  <a:endParaRPr lang="zh-CN" altLang="en-US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24" name="TextBox 76"/>
                <p:cNvSpPr txBox="1">
                  <a:spLocks noChangeArrowheads="1"/>
                </p:cNvSpPr>
                <p:nvPr/>
              </p:nvSpPr>
              <p:spPr bwMode="auto">
                <a:xfrm>
                  <a:off x="7227198" y="3925343"/>
                  <a:ext cx="441146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-1</a:t>
                  </a:r>
                  <a:endParaRPr lang="zh-CN" altLang="en-US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25" name="TextBox 77"/>
                <p:cNvSpPr txBox="1">
                  <a:spLocks noChangeArrowheads="1"/>
                </p:cNvSpPr>
                <p:nvPr/>
              </p:nvSpPr>
              <p:spPr bwMode="auto">
                <a:xfrm>
                  <a:off x="6876256" y="3928491"/>
                  <a:ext cx="441146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-2</a:t>
                  </a:r>
                  <a:endParaRPr lang="zh-CN" altLang="en-US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26" name="TextBox 78"/>
                <p:cNvSpPr txBox="1">
                  <a:spLocks noChangeArrowheads="1"/>
                </p:cNvSpPr>
                <p:nvPr/>
              </p:nvSpPr>
              <p:spPr bwMode="auto">
                <a:xfrm>
                  <a:off x="6563172" y="3933056"/>
                  <a:ext cx="441146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-3</a:t>
                  </a:r>
                  <a:endParaRPr lang="zh-CN" altLang="en-US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27" name="TextBox 79"/>
                <p:cNvSpPr txBox="1">
                  <a:spLocks noChangeArrowheads="1"/>
                </p:cNvSpPr>
                <p:nvPr/>
              </p:nvSpPr>
              <p:spPr bwMode="auto">
                <a:xfrm>
                  <a:off x="6156176" y="3945582"/>
                  <a:ext cx="441146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-4</a:t>
                  </a:r>
                  <a:endParaRPr lang="zh-CN" altLang="en-US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28" name="TextBox 80"/>
                <p:cNvSpPr txBox="1">
                  <a:spLocks noChangeArrowheads="1"/>
                </p:cNvSpPr>
                <p:nvPr/>
              </p:nvSpPr>
              <p:spPr bwMode="auto">
                <a:xfrm>
                  <a:off x="7429702" y="4094411"/>
                  <a:ext cx="441146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-1</a:t>
                  </a:r>
                  <a:endParaRPr lang="zh-CN" altLang="en-US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29" name="TextBox 81"/>
                <p:cNvSpPr txBox="1">
                  <a:spLocks noChangeArrowheads="1"/>
                </p:cNvSpPr>
                <p:nvPr/>
              </p:nvSpPr>
              <p:spPr bwMode="auto">
                <a:xfrm>
                  <a:off x="7443222" y="4335487"/>
                  <a:ext cx="441146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-2</a:t>
                  </a:r>
                  <a:endParaRPr lang="zh-CN" altLang="en-US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30" name="TextBox 82"/>
                <p:cNvSpPr txBox="1">
                  <a:spLocks noChangeArrowheads="1"/>
                </p:cNvSpPr>
                <p:nvPr/>
              </p:nvSpPr>
              <p:spPr bwMode="auto">
                <a:xfrm>
                  <a:off x="7452600" y="4623519"/>
                  <a:ext cx="441146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-3</a:t>
                  </a:r>
                  <a:endParaRPr lang="zh-CN" altLang="en-US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31" name="TextBox 83"/>
                <p:cNvSpPr txBox="1">
                  <a:spLocks noChangeArrowheads="1"/>
                </p:cNvSpPr>
                <p:nvPr/>
              </p:nvSpPr>
              <p:spPr bwMode="auto">
                <a:xfrm>
                  <a:off x="7443222" y="4911551"/>
                  <a:ext cx="441146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-4</a:t>
                  </a:r>
                  <a:endParaRPr lang="zh-CN" altLang="en-US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32" name="TextBox 84"/>
                <p:cNvSpPr txBox="1">
                  <a:spLocks noChangeArrowheads="1"/>
                </p:cNvSpPr>
                <p:nvPr/>
              </p:nvSpPr>
              <p:spPr bwMode="auto">
                <a:xfrm>
                  <a:off x="7443222" y="5229200"/>
                  <a:ext cx="441146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-5</a:t>
                  </a:r>
                  <a:endParaRPr lang="zh-CN" altLang="en-US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2333" name="直接连接符 85"/>
                <p:cNvCxnSpPr>
                  <a:cxnSpLocks noChangeShapeType="1"/>
                </p:cNvCxnSpPr>
                <p:nvPr/>
              </p:nvCxnSpPr>
              <p:spPr bwMode="auto">
                <a:xfrm>
                  <a:off x="7837412" y="5432698"/>
                  <a:ext cx="14401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87" name="任意多边形 86"/>
              <p:cNvSpPr/>
              <p:nvPr/>
            </p:nvSpPr>
            <p:spPr bwMode="auto">
              <a:xfrm>
                <a:off x="6313312" y="3654049"/>
                <a:ext cx="1678429" cy="1645185"/>
              </a:xfrm>
              <a:custGeom>
                <a:avLst/>
                <a:gdLst>
                  <a:gd name="connsiteX0" fmla="*/ 0 w 1678487"/>
                  <a:gd name="connsiteY0" fmla="*/ 1645085 h 1645085"/>
                  <a:gd name="connsiteX1" fmla="*/ 814192 w 1678487"/>
                  <a:gd name="connsiteY1" fmla="*/ 4175 h 1645085"/>
                  <a:gd name="connsiteX2" fmla="*/ 1678487 w 1678487"/>
                  <a:gd name="connsiteY2" fmla="*/ 1620033 h 1645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78487" h="1645085">
                    <a:moveTo>
                      <a:pt x="0" y="1645085"/>
                    </a:moveTo>
                    <a:cubicBezTo>
                      <a:pt x="267222" y="826717"/>
                      <a:pt x="534444" y="8350"/>
                      <a:pt x="814192" y="4175"/>
                    </a:cubicBezTo>
                    <a:cubicBezTo>
                      <a:pt x="1093940" y="0"/>
                      <a:pt x="1386213" y="810016"/>
                      <a:pt x="1678487" y="1620033"/>
                    </a:cubicBezTo>
                  </a:path>
                </a:pathLst>
              </a:custGeom>
              <a:noFill/>
              <a:ln w="2540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2335" name="椭圆 87"/>
              <p:cNvSpPr>
                <a:spLocks noChangeArrowheads="1"/>
              </p:cNvSpPr>
              <p:nvPr/>
            </p:nvSpPr>
            <p:spPr bwMode="auto">
              <a:xfrm>
                <a:off x="6707188" y="3945582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36" name="椭圆 88"/>
              <p:cNvSpPr>
                <a:spLocks noChangeArrowheads="1"/>
              </p:cNvSpPr>
              <p:nvPr/>
            </p:nvSpPr>
            <p:spPr bwMode="auto">
              <a:xfrm>
                <a:off x="7405364" y="3958108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2337" name="TextBox 90"/>
            <p:cNvSpPr txBox="1">
              <a:spLocks noChangeArrowheads="1"/>
            </p:cNvSpPr>
            <p:nvPr/>
          </p:nvSpPr>
          <p:spPr bwMode="auto">
            <a:xfrm>
              <a:off x="7452320" y="3501008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1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38" name="TextBox 91"/>
            <p:cNvSpPr txBox="1">
              <a:spLocks noChangeArrowheads="1"/>
            </p:cNvSpPr>
            <p:nvPr/>
          </p:nvSpPr>
          <p:spPr bwMode="auto">
            <a:xfrm>
              <a:off x="7439794" y="3191072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2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bldLvl="0"/>
      <p:bldP spid="102" grpId="0" bldLvl="0"/>
      <p:bldP spid="103" grpId="0" bldLvl="0"/>
      <p:bldP spid="106" grpId="0" bldLvl="0"/>
      <p:bldP spid="107" grpId="0" bldLvl="0"/>
      <p:bldP spid="108" grpId="0" bldLvl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2072</Words>
  <Application>Microsoft Office PowerPoint</Application>
  <PresentationFormat>全屏显示(4:3)</PresentationFormat>
  <Paragraphs>237</Paragraphs>
  <Slides>22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34" baseType="lpstr">
      <vt:lpstr>方正姚体</vt:lpstr>
      <vt:lpstr>黑体</vt:lpstr>
      <vt:lpstr>华文楷体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Equation.DSMT4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2016-08-20T03:16:00Z</dcterms:created>
  <dcterms:modified xsi:type="dcterms:W3CDTF">2023-01-16T20:41:07Z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D8BAFBD8257F4795B44063A52A34E034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