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01188-4E21-42E4-BB59-51E2CCDC52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AEB09-C2E0-412E-A6FE-1A4CC7950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69F4B6B-DF83-4D49-9A44-1AC2448B622B}" type="slidenum">
              <a:rPr lang="zh-CN" altLang="en-US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75" tIns="49538" rIns="99075" bIns="49538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ECF0F38-EE34-42A3-AD7B-AB9C01FCFFDD}" type="slidenum">
              <a:rPr lang="zh-CN" altLang="en-US" sz="1300">
                <a:solidFill>
                  <a:prstClr val="black"/>
                </a:solidFill>
              </a:rPr>
              <a:t>6</a:t>
            </a:fld>
            <a:endParaRPr lang="zh-CN" altLang="en-US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75" tIns="49538" rIns="99075" bIns="49538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1" name="灯片编号占位符 3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12FABCC-44E3-4490-810F-3925FAEED31F}" type="slidenum">
              <a:rPr lang="zh-CN" altLang="en-US" sz="1300">
                <a:solidFill>
                  <a:prstClr val="black"/>
                </a:solidFill>
                <a:latin typeface="Calibri" panose="020F0502020204030204" pitchFamily="34" charset="0"/>
              </a:rPr>
              <a:t>26</a:t>
            </a:fld>
            <a:endParaRPr lang="zh-CN" altLang="en-US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706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75" tIns="49538" rIns="99075" bIns="49538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0659" name="灯片编号占位符 3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F905D17-E92C-40DF-A1F9-106F9CD6D628}" type="slidenum">
              <a:rPr lang="zh-CN" altLang="en-US" sz="1300">
                <a:solidFill>
                  <a:prstClr val="black"/>
                </a:solidFill>
                <a:latin typeface="Calibri" panose="020F0502020204030204" pitchFamily="34" charset="0"/>
              </a:rPr>
              <a:t>27</a:t>
            </a:fld>
            <a:endParaRPr lang="zh-CN" altLang="en-US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727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75" tIns="49538" rIns="99075" bIns="49538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2707" name="灯片编号占位符 3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DA16615-3056-4062-9632-F52C87C293CA}" type="slidenum">
              <a:rPr lang="zh-CN" altLang="en-US" sz="1300">
                <a:solidFill>
                  <a:prstClr val="black"/>
                </a:solidFill>
                <a:latin typeface="Calibri" panose="020F0502020204030204" pitchFamily="34" charset="0"/>
              </a:rPr>
              <a:t>28</a:t>
            </a:fld>
            <a:endParaRPr lang="zh-CN" altLang="en-US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747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75" tIns="49538" rIns="99075" bIns="49538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4755" name="灯片编号占位符 3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30631B8-C7FD-4DE5-8520-35BEAD9CB191}" type="slidenum">
              <a:rPr lang="zh-CN" altLang="en-US" sz="1300">
                <a:solidFill>
                  <a:prstClr val="black"/>
                </a:solidFill>
                <a:latin typeface="Calibri" panose="020F0502020204030204" pitchFamily="34" charset="0"/>
              </a:rPr>
              <a:t>29</a:t>
            </a:fld>
            <a:endParaRPr lang="zh-CN" altLang="en-US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768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75" tIns="49538" rIns="99075" bIns="49538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6803" name="灯片编号占位符 3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123ECEB-DC4F-4F74-AC6C-34F501C14623}" type="slidenum">
              <a:rPr lang="zh-CN" altLang="en-US" sz="1300">
                <a:solidFill>
                  <a:prstClr val="black"/>
                </a:solidFill>
                <a:latin typeface="Calibri" panose="020F0502020204030204" pitchFamily="34" charset="0"/>
              </a:rPr>
              <a:t>30</a:t>
            </a:fld>
            <a:endParaRPr lang="zh-CN" altLang="en-US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788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75" tIns="49538" rIns="99075" bIns="49538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8851" name="灯片编号占位符 3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CF985B2-ED67-44AE-9424-DE5A03AC2060}" type="slidenum">
              <a:rPr lang="zh-CN" altLang="en-US" sz="1300">
                <a:solidFill>
                  <a:prstClr val="black"/>
                </a:solidFill>
                <a:latin typeface="Calibri" panose="020F0502020204030204" pitchFamily="34" charset="0"/>
              </a:rPr>
              <a:t>31</a:t>
            </a:fld>
            <a:endParaRPr lang="zh-CN" altLang="en-US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75" tIns="49538" rIns="99075" bIns="49538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A092760-B413-4ACB-A0A4-23DAA34DDEEF}" type="slidenum">
              <a:rPr lang="zh-CN" altLang="en-US" sz="1300">
                <a:solidFill>
                  <a:prstClr val="black"/>
                </a:solidFill>
              </a:rPr>
              <a:t>7</a:t>
            </a:fld>
            <a:endParaRPr lang="zh-CN" altLang="en-US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75" tIns="49538" rIns="99075" bIns="49538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65DCA4F-0702-4786-A453-BB80D5F73A48}" type="slidenum">
              <a:rPr lang="zh-CN" altLang="en-US" sz="1300">
                <a:solidFill>
                  <a:prstClr val="black"/>
                </a:solidFill>
              </a:rPr>
              <a:t>8</a:t>
            </a:fld>
            <a:endParaRPr lang="zh-CN" altLang="en-US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8313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4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4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941211"/>
            <a:ext cx="8139178" cy="674375"/>
          </a:xfrm>
        </p:spPr>
        <p:txBody>
          <a:bodyPr rIns="19050" anchor="t">
            <a:noAutofit/>
          </a:bodyPr>
          <a:lstStyle>
            <a:lvl1pPr algn="ctr">
              <a:defRPr sz="4100" b="0" spc="4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12" y="2674620"/>
            <a:ext cx="8139178" cy="713238"/>
          </a:xfrm>
        </p:spPr>
        <p:txBody>
          <a:bodyPr tIns="28575" rIns="57150" bIns="28575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B4796E6-D54C-40F9-BE2D-CD579075BE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381"/>
            <a:ext cx="8139178" cy="37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D18E9B-D532-4168-9518-E8438EFA19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1941211"/>
            <a:ext cx="8139178" cy="674375"/>
          </a:xfrm>
        </p:spPr>
        <p:txBody>
          <a:bodyPr rIns="19050" rtlCol="0" anchor="t">
            <a:no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100" b="0" i="0" u="none" strike="noStrike" kern="1200" cap="none" spc="45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单击此处编辑标题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999B38D-3012-4560-A7D2-2D5B3AB18F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24FF9BC-EDD9-42DC-BF00-820BA10C34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29F6D66-89FE-4CB0-83A9-DF27EFAAC4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1E17C12-313D-4157-AA8E-04BBA11C2C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6432553-7EE8-489D-A85B-469F8DF53A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4E0C9AC-88E7-44A2-AE7B-ABE00A599C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FA50F8D-084F-474C-81B6-34E9CA3D36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A3C994A-E3CB-429E-A385-6FF349C8D8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FA2FB9F-99BD-413C-B7CF-06B945A53A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F751913-35B4-45A1-9D36-CE94294142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5C87A24-2069-4060-BF54-59FEC5F281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5B5FB72-C786-4841-87A3-9CDCFC2833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D3CD0E3-A581-4A6A-B8FC-F6550414D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4F00DED-EEB7-4696-A974-D1310F4F45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F3ADB6E-94CF-4FC3-ABE6-6D7C0288A5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5BCF24A-8BCF-44C2-B105-C6217D00F9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656F62-F03E-4BC0-BBA4-DF5B538C94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5FB8F3E-0AA5-48EF-8D0F-92D7751B50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FF230DA-1DF2-4739-BB48-3732F30D5F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F228E1F-4376-4BCF-8115-A2052ADFB1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2856548"/>
            <a:ext cx="8139178" cy="468634"/>
          </a:xfrm>
        </p:spPr>
        <p:txBody>
          <a:bodyPr rIns="47625" anchor="t">
            <a:noAutofit/>
          </a:bodyPr>
          <a:lstStyle>
            <a:lvl1pPr>
              <a:defRPr sz="2700" b="0" u="none" strike="noStrike" kern="1200" cap="none" spc="225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3383757"/>
            <a:ext cx="8139178" cy="808489"/>
          </a:xfrm>
        </p:spPr>
        <p:txBody>
          <a:bodyPr tIns="28575" rIns="57150" bIns="28575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D725F64-B394-4FCF-8832-E4BB37305B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2B40C14-0379-4654-8B0D-9834BEF784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1BC3F50-F44C-456E-8674-DEA4F5F35E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A6C721E-095C-49DA-B913-BA349B82E1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1F2F29E-D189-4A34-88C5-39E8348ECB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DC2B3AE-0185-4938-BEB4-6D40E81B36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8503BF9-4069-4663-8362-7D6BBFFBCA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850FFCA-C160-47B5-A085-61F3F29472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19D23D3-93E7-416F-87EC-D10CCD62E1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C136EFB-3656-4F97-A3CA-3490BCBC82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A0EB330-8C42-4839-8169-C5F64D9260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 rtlCol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7" y="972000"/>
            <a:ext cx="3962432" cy="3780000"/>
          </a:xfrm>
        </p:spPr>
        <p:txBody>
          <a:bodyPr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72000"/>
            <a:ext cx="3962432" cy="378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2A874A2-5DCE-418D-AAA9-128526A42E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C05D8F-D9E9-4CB0-89C2-E7CC990F32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8E61401-3E84-4FDC-B657-9B0F38B11E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9740F8F-24F6-4767-B29D-4C731200AB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41E1B38-4269-4EE8-94D9-6546C35811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83E3041-A4D2-4B14-9450-5C22593F3E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5E9666F-FD30-4CE8-A78A-F3D6D068DC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591CD93-B4ED-40C8-BADA-0360826264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E9DC034-4829-46FD-8600-EA4033C84E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73BEAAC-CE17-4CB1-A2E4-DF8A2B6435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E92256B-62BE-4EBD-9B73-1448D99F1E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 rtlCol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7" y="972001"/>
            <a:ext cx="3962432" cy="285752"/>
          </a:xfrm>
        </p:spPr>
        <p:txBody>
          <a:bodyPr tIns="28575" rIns="57150" bIns="28575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341782"/>
            <a:ext cx="3962400" cy="3414176"/>
          </a:xfrm>
        </p:spPr>
        <p:txBody>
          <a:bodyPr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2" y="972001"/>
            <a:ext cx="3962432" cy="285752"/>
          </a:xfrm>
        </p:spPr>
        <p:txBody>
          <a:bodyPr tIns="28575" rIns="57150" bIns="28575"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2" y="1341782"/>
            <a:ext cx="3962432" cy="3414176"/>
          </a:xfrm>
        </p:spPr>
        <p:txBody>
          <a:bodyPr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D25D882-670E-4704-9E26-05800027C7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7826B7E-22DC-478B-8577-469A412A9A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57B7A3F-C590-4964-BD64-B627A776AF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303313B-573E-4950-BF01-83C099C881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13012A6-B674-452E-B220-D801F91907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16C2868-4B06-443E-9DAE-30C14DAE4B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20F6CA0-9A84-4C07-B9F2-02FF44CAB3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718A3AD-3EB3-4F3F-9D67-6475949915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F3638A9-A7F9-4231-A51A-D1692AE39C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115086B-D588-47D5-A910-BF89D51A3F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E73396F-C621-41EF-A80D-BD669301FA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7EC7D1C-D23B-496B-92AD-34FAB01886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7" y="972000"/>
            <a:ext cx="3962432" cy="3780000"/>
          </a:xfrm>
        </p:spPr>
        <p:txBody>
          <a:bodyPr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72000"/>
            <a:ext cx="3962432" cy="3780000"/>
          </a:xfrm>
        </p:spPr>
        <p:txBody>
          <a:bodyPr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58DA731-0501-42AE-97B7-D4DBD2695C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382"/>
            <a:ext cx="713238" cy="4041680"/>
          </a:xfrm>
        </p:spPr>
        <p:txBody>
          <a:bodyPr vert="eaVert" rtlCol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376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83497EF-3BDA-4732-9EA1-802054F9D8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ags" Target="../tags/tag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ags" Target="../tags/tag1.xml"/><Relationship Id="rId65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60"/>
            </p:custDataLst>
          </p:nvPr>
        </p:nvSpPr>
        <p:spPr bwMode="auto">
          <a:xfrm>
            <a:off x="502444" y="323850"/>
            <a:ext cx="81391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28575" rIns="57150" bIns="28575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61"/>
            </p:custDataLst>
          </p:nvPr>
        </p:nvSpPr>
        <p:spPr bwMode="auto">
          <a:xfrm>
            <a:off x="502444" y="971550"/>
            <a:ext cx="8139113" cy="378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0" rIns="61913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r" eaLnBrk="0" hangingPunct="0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0E31AB-9AB4-4C90-AC01-D0CDDC057CD8}" type="slidenum">
              <a:rPr lang="zh-CN" altLang="en-US">
                <a:ea typeface="宋体" panose="02010600030101010101" pitchFamily="2" charset="-122"/>
              </a:r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KSO_TEMPLATE" hidden="1"/>
          <p:cNvSpPr/>
          <p:nvPr>
            <p:custDataLst>
              <p:tags r:id="rId6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 spc="1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rtl="0" fontAlgn="base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8"/>
          <p:cNvGrpSpPr/>
          <p:nvPr/>
        </p:nvGrpSpPr>
        <p:grpSpPr bwMode="auto">
          <a:xfrm>
            <a:off x="0" y="1246607"/>
            <a:ext cx="6116241" cy="1518520"/>
            <a:chOff x="-1048059" y="1779877"/>
            <a:chExt cx="8153157" cy="2027616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727064" y="1779877"/>
              <a:ext cx="4703466" cy="61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第一课</a:t>
              </a:r>
              <a:r>
                <a:rPr lang="en-US" altLang="zh-CN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en-US" altLang="zh-CN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zh-CN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以内的加法和减法（三）</a:t>
              </a:r>
              <a:endPara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1048059" y="2780091"/>
              <a:ext cx="8153157" cy="102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4400" b="1" spc="225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</a:t>
              </a:r>
              <a:r>
                <a:rPr lang="zh-CN" altLang="en-US" sz="4400" b="1" spc="225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减混</a:t>
              </a:r>
              <a:r>
                <a:rPr lang="zh-CN" altLang="en-US" sz="4400" b="1" spc="225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</a:t>
              </a:r>
              <a:endParaRPr lang="zh-CN" altLang="en-US" sz="4400" b="1" spc="225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437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6242" y="1147762"/>
            <a:ext cx="3027759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735771" y="422793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20"/>
          <p:cNvSpPr>
            <a:spLocks noChangeArrowheads="1"/>
          </p:cNvSpPr>
          <p:nvPr/>
        </p:nvSpPr>
        <p:spPr bwMode="auto">
          <a:xfrm>
            <a:off x="1547814" y="3392092"/>
            <a:ext cx="5489972" cy="1337072"/>
          </a:xfrm>
          <a:prstGeom prst="wedgeRoundRectCallout">
            <a:avLst>
              <a:gd name="adj1" fmla="val 49630"/>
              <a:gd name="adj2" fmla="val 5400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要让这两串彩珠同样多，你有什么办法？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先用圆片摆一摆，再和同学交流。</a:t>
            </a:r>
            <a:endParaRPr lang="zh-CN" altLang="en-US" sz="21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526382" y="1059657"/>
            <a:ext cx="6178154" cy="2376488"/>
            <a:chOff x="439098" y="1412776"/>
            <a:chExt cx="8237358" cy="3168352"/>
          </a:xfrm>
        </p:grpSpPr>
        <p:pic>
          <p:nvPicPr>
            <p:cNvPr id="34819" name="Picture 4" descr="主题图副本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098" y="1412776"/>
              <a:ext cx="8237358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圆角矩形标注 1"/>
            <p:cNvSpPr/>
            <p:nvPr/>
          </p:nvSpPr>
          <p:spPr>
            <a:xfrm>
              <a:off x="467672" y="1773105"/>
              <a:ext cx="1814473" cy="863519"/>
            </a:xfrm>
            <a:prstGeom prst="wedgeRoundRectCallout">
              <a:avLst>
                <a:gd name="adj1" fmla="val 60350"/>
                <a:gd name="adj2" fmla="val 30891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noProof="1">
                  <a:solidFill>
                    <a:prstClr val="black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我穿了</a:t>
              </a:r>
              <a:r>
                <a:rPr lang="en-US" altLang="zh-CN" noProof="1">
                  <a:solidFill>
                    <a:prstClr val="black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8</a:t>
              </a:r>
              <a:r>
                <a:rPr lang="zh-CN" altLang="en-US" noProof="1">
                  <a:solidFill>
                    <a:prstClr val="black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个彩珠。</a:t>
              </a:r>
            </a:p>
          </p:txBody>
        </p:sp>
        <p:sp>
          <p:nvSpPr>
            <p:cNvPr id="12" name="圆角矩形标注 11"/>
            <p:cNvSpPr/>
            <p:nvPr/>
          </p:nvSpPr>
          <p:spPr>
            <a:xfrm>
              <a:off x="6646087" y="1773105"/>
              <a:ext cx="1814473" cy="863519"/>
            </a:xfrm>
            <a:prstGeom prst="wedgeRoundRectCallout">
              <a:avLst>
                <a:gd name="adj1" fmla="val -62734"/>
                <a:gd name="adj2" fmla="val 32265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noProof="1">
                  <a:solidFill>
                    <a:prstClr val="black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我穿了</a:t>
              </a:r>
              <a:r>
                <a:rPr lang="en-US" altLang="zh-CN" noProof="1">
                  <a:solidFill>
                    <a:prstClr val="black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12</a:t>
              </a:r>
              <a:r>
                <a:rPr lang="zh-CN" altLang="en-US" noProof="1">
                  <a:solidFill>
                    <a:prstClr val="black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个彩珠。</a:t>
              </a:r>
            </a:p>
          </p:txBody>
        </p:sp>
      </p:grp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1557688" y="2529433"/>
            <a:ext cx="560088" cy="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绿色中小学教育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http://www.LSPJY.com 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绿色圃中学资源网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http://cz.Lspjy.com</a:t>
            </a:r>
            <a:endParaRPr lang="en-US" altLang="zh-CN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1719613" y="2691358"/>
            <a:ext cx="560088" cy="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绿色中小学教育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http://www.LSPJY.com 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绿色圃中学资源网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http://cz.Lspjy.com</a:t>
            </a:r>
            <a:endParaRPr lang="en-US" altLang="zh-CN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66989" y="1148954"/>
            <a:ext cx="4764881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"/>
          <p:cNvGrpSpPr/>
          <p:nvPr/>
        </p:nvGrpSpPr>
        <p:grpSpPr bwMode="auto">
          <a:xfrm>
            <a:off x="2215754" y="3100388"/>
            <a:ext cx="5238750" cy="1225155"/>
            <a:chOff x="611560" y="3198837"/>
            <a:chExt cx="6985000" cy="1633538"/>
          </a:xfrm>
        </p:grpSpPr>
        <p:grpSp>
          <p:nvGrpSpPr>
            <p:cNvPr id="36867" name="Group 2"/>
            <p:cNvGrpSpPr/>
            <p:nvPr/>
          </p:nvGrpSpPr>
          <p:grpSpPr bwMode="auto">
            <a:xfrm>
              <a:off x="1403722" y="3343304"/>
              <a:ext cx="4464050" cy="554038"/>
              <a:chOff x="567" y="1117"/>
              <a:chExt cx="2812" cy="349"/>
            </a:xfrm>
          </p:grpSpPr>
          <p:sp>
            <p:nvSpPr>
              <p:cNvPr id="36868" name="Text Box 3"/>
              <p:cNvSpPr txBox="1">
                <a:spLocks noChangeArrowheads="1"/>
              </p:cNvSpPr>
              <p:nvPr/>
            </p:nvSpPr>
            <p:spPr bwMode="auto">
              <a:xfrm>
                <a:off x="567" y="1117"/>
                <a:ext cx="834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10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小军：</a:t>
                </a:r>
              </a:p>
            </p:txBody>
          </p:sp>
          <p:sp>
            <p:nvSpPr>
              <p:cNvPr id="36869" name="Oval 4"/>
              <p:cNvSpPr>
                <a:spLocks noChangeAspect="1" noChangeArrowheads="1"/>
              </p:cNvSpPr>
              <p:nvPr/>
            </p:nvSpPr>
            <p:spPr bwMode="auto">
              <a:xfrm>
                <a:off x="1247" y="1207"/>
                <a:ext cx="227" cy="22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339966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70" name="Oval 5"/>
              <p:cNvSpPr>
                <a:spLocks noChangeAspect="1"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339966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71" name="Oval 6"/>
              <p:cNvSpPr>
                <a:spLocks noChangeAspect="1" noChangeArrowheads="1"/>
              </p:cNvSpPr>
              <p:nvPr/>
            </p:nvSpPr>
            <p:spPr bwMode="auto">
              <a:xfrm>
                <a:off x="1792" y="1207"/>
                <a:ext cx="227" cy="22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339966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72" name="Oval 7"/>
              <p:cNvSpPr>
                <a:spLocks noChangeAspect="1" noChangeArrowheads="1"/>
              </p:cNvSpPr>
              <p:nvPr/>
            </p:nvSpPr>
            <p:spPr bwMode="auto">
              <a:xfrm>
                <a:off x="2064" y="1207"/>
                <a:ext cx="227" cy="22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339966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73" name="Oval 8"/>
              <p:cNvSpPr>
                <a:spLocks noChangeAspect="1" noChangeArrowheads="1"/>
              </p:cNvSpPr>
              <p:nvPr/>
            </p:nvSpPr>
            <p:spPr bwMode="auto">
              <a:xfrm>
                <a:off x="2335" y="1207"/>
                <a:ext cx="227" cy="22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339966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74" name="Oval 9"/>
              <p:cNvSpPr>
                <a:spLocks noChangeAspect="1" noChangeArrowheads="1"/>
              </p:cNvSpPr>
              <p:nvPr/>
            </p:nvSpPr>
            <p:spPr bwMode="auto">
              <a:xfrm>
                <a:off x="2607" y="1207"/>
                <a:ext cx="227" cy="22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339966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75" name="Oval 10"/>
              <p:cNvSpPr>
                <a:spLocks noChangeAspect="1" noChangeArrowheads="1"/>
              </p:cNvSpPr>
              <p:nvPr/>
            </p:nvSpPr>
            <p:spPr bwMode="auto">
              <a:xfrm>
                <a:off x="2880" y="1207"/>
                <a:ext cx="227" cy="22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339966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76" name="Oval 11"/>
              <p:cNvSpPr>
                <a:spLocks noChangeAspect="1" noChangeArrowheads="1"/>
              </p:cNvSpPr>
              <p:nvPr/>
            </p:nvSpPr>
            <p:spPr bwMode="auto">
              <a:xfrm>
                <a:off x="3152" y="1207"/>
                <a:ext cx="227" cy="22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339966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877" name="Group 12"/>
            <p:cNvGrpSpPr/>
            <p:nvPr/>
          </p:nvGrpSpPr>
          <p:grpSpPr bwMode="auto">
            <a:xfrm>
              <a:off x="1403722" y="4278337"/>
              <a:ext cx="6192838" cy="554038"/>
              <a:chOff x="567" y="1706"/>
              <a:chExt cx="3901" cy="349"/>
            </a:xfrm>
          </p:grpSpPr>
          <p:sp>
            <p:nvSpPr>
              <p:cNvPr id="36878" name="Text Box 13"/>
              <p:cNvSpPr txBox="1">
                <a:spLocks noChangeArrowheads="1"/>
              </p:cNvSpPr>
              <p:nvPr/>
            </p:nvSpPr>
            <p:spPr bwMode="auto">
              <a:xfrm>
                <a:off x="567" y="1706"/>
                <a:ext cx="834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10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芳芳：</a:t>
                </a:r>
              </a:p>
            </p:txBody>
          </p:sp>
          <p:sp>
            <p:nvSpPr>
              <p:cNvPr id="36879" name="Oval 14"/>
              <p:cNvSpPr>
                <a:spLocks noChangeAspect="1" noChangeArrowheads="1"/>
              </p:cNvSpPr>
              <p:nvPr/>
            </p:nvSpPr>
            <p:spPr bwMode="auto">
              <a:xfrm>
                <a:off x="1247" y="1752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80" name="Oval 15"/>
              <p:cNvSpPr>
                <a:spLocks noChangeAspect="1" noChangeArrowheads="1"/>
              </p:cNvSpPr>
              <p:nvPr/>
            </p:nvSpPr>
            <p:spPr bwMode="auto">
              <a:xfrm>
                <a:off x="1519" y="1752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81" name="Oval 16"/>
              <p:cNvSpPr>
                <a:spLocks noChangeAspect="1" noChangeArrowheads="1"/>
              </p:cNvSpPr>
              <p:nvPr/>
            </p:nvSpPr>
            <p:spPr bwMode="auto">
              <a:xfrm>
                <a:off x="1792" y="1752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82" name="Oval 17"/>
              <p:cNvSpPr>
                <a:spLocks noChangeAspect="1" noChangeArrowheads="1"/>
              </p:cNvSpPr>
              <p:nvPr/>
            </p:nvSpPr>
            <p:spPr bwMode="auto">
              <a:xfrm>
                <a:off x="2064" y="1752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83" name="Oval 18"/>
              <p:cNvSpPr>
                <a:spLocks noChangeAspect="1" noChangeArrowheads="1"/>
              </p:cNvSpPr>
              <p:nvPr/>
            </p:nvSpPr>
            <p:spPr bwMode="auto">
              <a:xfrm>
                <a:off x="2335" y="1752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84" name="Oval 19"/>
              <p:cNvSpPr>
                <a:spLocks noChangeAspect="1" noChangeArrowheads="1"/>
              </p:cNvSpPr>
              <p:nvPr/>
            </p:nvSpPr>
            <p:spPr bwMode="auto">
              <a:xfrm>
                <a:off x="2607" y="1752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85" name="Oval 20"/>
              <p:cNvSpPr>
                <a:spLocks noChangeAspect="1" noChangeArrowheads="1"/>
              </p:cNvSpPr>
              <p:nvPr/>
            </p:nvSpPr>
            <p:spPr bwMode="auto">
              <a:xfrm>
                <a:off x="2880" y="1752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86" name="Oval 21"/>
              <p:cNvSpPr>
                <a:spLocks noChangeAspect="1" noChangeArrowheads="1"/>
              </p:cNvSpPr>
              <p:nvPr/>
            </p:nvSpPr>
            <p:spPr bwMode="auto">
              <a:xfrm>
                <a:off x="3152" y="1752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87" name="Oval 22"/>
              <p:cNvSpPr>
                <a:spLocks noChangeAspect="1" noChangeArrowheads="1"/>
              </p:cNvSpPr>
              <p:nvPr/>
            </p:nvSpPr>
            <p:spPr bwMode="auto">
              <a:xfrm>
                <a:off x="3424" y="1752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88" name="Oval 23"/>
              <p:cNvSpPr>
                <a:spLocks noChangeAspect="1" noChangeArrowheads="1"/>
              </p:cNvSpPr>
              <p:nvPr/>
            </p:nvSpPr>
            <p:spPr bwMode="auto">
              <a:xfrm>
                <a:off x="3696" y="1752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89" name="Oval 24"/>
              <p:cNvSpPr>
                <a:spLocks noChangeAspect="1" noChangeArrowheads="1"/>
              </p:cNvSpPr>
              <p:nvPr/>
            </p:nvSpPr>
            <p:spPr bwMode="auto">
              <a:xfrm>
                <a:off x="3969" y="1752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90" name="Oval 25"/>
              <p:cNvSpPr>
                <a:spLocks noChangeAspect="1" noChangeArrowheads="1"/>
              </p:cNvSpPr>
              <p:nvPr/>
            </p:nvSpPr>
            <p:spPr bwMode="auto">
              <a:xfrm>
                <a:off x="4241" y="1752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36891" name="Picture 39" descr="小军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60" y="3198837"/>
              <a:ext cx="752475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2" name="Picture 40" descr="芳芳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60" y="4062437"/>
              <a:ext cx="792163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7414" y="940595"/>
            <a:ext cx="4469606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4" name="Group 2"/>
          <p:cNvGrpSpPr/>
          <p:nvPr/>
        </p:nvGrpSpPr>
        <p:grpSpPr bwMode="auto">
          <a:xfrm>
            <a:off x="2440782" y="3020620"/>
            <a:ext cx="3348038" cy="415528"/>
            <a:chOff x="567" y="1117"/>
            <a:chExt cx="2812" cy="349"/>
          </a:xfrm>
        </p:grpSpPr>
        <p:sp>
          <p:nvSpPr>
            <p:cNvPr id="38915" name="Text Box 3"/>
            <p:cNvSpPr txBox="1">
              <a:spLocks noChangeArrowheads="1"/>
            </p:cNvSpPr>
            <p:nvPr/>
          </p:nvSpPr>
          <p:spPr bwMode="auto">
            <a:xfrm>
              <a:off x="567" y="1117"/>
              <a:ext cx="83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小军：</a:t>
              </a:r>
            </a:p>
          </p:txBody>
        </p:sp>
        <p:sp>
          <p:nvSpPr>
            <p:cNvPr id="38916" name="Oval 4"/>
            <p:cNvSpPr>
              <a:spLocks noChangeAspect="1" noChangeArrowheads="1"/>
            </p:cNvSpPr>
            <p:nvPr/>
          </p:nvSpPr>
          <p:spPr bwMode="auto">
            <a:xfrm>
              <a:off x="1247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17" name="Oval 5"/>
            <p:cNvSpPr>
              <a:spLocks noChangeAspect="1" noChangeArrowheads="1"/>
            </p:cNvSpPr>
            <p:nvPr/>
          </p:nvSpPr>
          <p:spPr bwMode="auto">
            <a:xfrm>
              <a:off x="1519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18" name="Oval 6"/>
            <p:cNvSpPr>
              <a:spLocks noChangeAspect="1" noChangeArrowheads="1"/>
            </p:cNvSpPr>
            <p:nvPr/>
          </p:nvSpPr>
          <p:spPr bwMode="auto">
            <a:xfrm>
              <a:off x="1792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19" name="Oval 7"/>
            <p:cNvSpPr>
              <a:spLocks noChangeAspect="1" noChangeArrowheads="1"/>
            </p:cNvSpPr>
            <p:nvPr/>
          </p:nvSpPr>
          <p:spPr bwMode="auto">
            <a:xfrm>
              <a:off x="2064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20" name="Oval 8"/>
            <p:cNvSpPr>
              <a:spLocks noChangeAspect="1" noChangeArrowheads="1"/>
            </p:cNvSpPr>
            <p:nvPr/>
          </p:nvSpPr>
          <p:spPr bwMode="auto">
            <a:xfrm>
              <a:off x="2335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21" name="Oval 9"/>
            <p:cNvSpPr>
              <a:spLocks noChangeAspect="1" noChangeArrowheads="1"/>
            </p:cNvSpPr>
            <p:nvPr/>
          </p:nvSpPr>
          <p:spPr bwMode="auto">
            <a:xfrm>
              <a:off x="2607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22" name="Oval 10"/>
            <p:cNvSpPr>
              <a:spLocks noChangeAspect="1" noChangeArrowheads="1"/>
            </p:cNvSpPr>
            <p:nvPr/>
          </p:nvSpPr>
          <p:spPr bwMode="auto">
            <a:xfrm>
              <a:off x="2880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23" name="Oval 11"/>
            <p:cNvSpPr>
              <a:spLocks noChangeAspect="1" noChangeArrowheads="1"/>
            </p:cNvSpPr>
            <p:nvPr/>
          </p:nvSpPr>
          <p:spPr bwMode="auto">
            <a:xfrm>
              <a:off x="3152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8924" name="Group 12"/>
          <p:cNvGrpSpPr/>
          <p:nvPr/>
        </p:nvGrpSpPr>
        <p:grpSpPr bwMode="auto">
          <a:xfrm>
            <a:off x="2440782" y="3721894"/>
            <a:ext cx="4644629" cy="415529"/>
            <a:chOff x="567" y="1706"/>
            <a:chExt cx="3901" cy="349"/>
          </a:xfrm>
        </p:grpSpPr>
        <p:sp>
          <p:nvSpPr>
            <p:cNvPr id="38925" name="Text Box 13"/>
            <p:cNvSpPr txBox="1">
              <a:spLocks noChangeArrowheads="1"/>
            </p:cNvSpPr>
            <p:nvPr/>
          </p:nvSpPr>
          <p:spPr bwMode="auto">
            <a:xfrm>
              <a:off x="567" y="1706"/>
              <a:ext cx="83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芳芳：</a:t>
              </a:r>
            </a:p>
          </p:txBody>
        </p:sp>
        <p:sp>
          <p:nvSpPr>
            <p:cNvPr id="38926" name="Oval 14"/>
            <p:cNvSpPr>
              <a:spLocks noChangeAspect="1" noChangeArrowheads="1"/>
            </p:cNvSpPr>
            <p:nvPr/>
          </p:nvSpPr>
          <p:spPr bwMode="auto">
            <a:xfrm>
              <a:off x="1247" y="1752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27" name="Oval 15"/>
            <p:cNvSpPr>
              <a:spLocks noChangeAspect="1" noChangeArrowheads="1"/>
            </p:cNvSpPr>
            <p:nvPr/>
          </p:nvSpPr>
          <p:spPr bwMode="auto">
            <a:xfrm>
              <a:off x="1519" y="1752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28" name="Oval 16"/>
            <p:cNvSpPr>
              <a:spLocks noChangeAspect="1" noChangeArrowheads="1"/>
            </p:cNvSpPr>
            <p:nvPr/>
          </p:nvSpPr>
          <p:spPr bwMode="auto">
            <a:xfrm>
              <a:off x="1792" y="1752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29" name="Oval 17"/>
            <p:cNvSpPr>
              <a:spLocks noChangeAspect="1" noChangeArrowheads="1"/>
            </p:cNvSpPr>
            <p:nvPr/>
          </p:nvSpPr>
          <p:spPr bwMode="auto">
            <a:xfrm>
              <a:off x="2064" y="1752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30" name="Oval 18"/>
            <p:cNvSpPr>
              <a:spLocks noChangeAspect="1" noChangeArrowheads="1"/>
            </p:cNvSpPr>
            <p:nvPr/>
          </p:nvSpPr>
          <p:spPr bwMode="auto">
            <a:xfrm>
              <a:off x="2335" y="1752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31" name="Oval 19"/>
            <p:cNvSpPr>
              <a:spLocks noChangeAspect="1" noChangeArrowheads="1"/>
            </p:cNvSpPr>
            <p:nvPr/>
          </p:nvSpPr>
          <p:spPr bwMode="auto">
            <a:xfrm>
              <a:off x="2607" y="1752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32" name="Oval 20"/>
            <p:cNvSpPr>
              <a:spLocks noChangeAspect="1" noChangeArrowheads="1"/>
            </p:cNvSpPr>
            <p:nvPr/>
          </p:nvSpPr>
          <p:spPr bwMode="auto">
            <a:xfrm>
              <a:off x="2880" y="1752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33" name="Oval 21"/>
            <p:cNvSpPr>
              <a:spLocks noChangeAspect="1" noChangeArrowheads="1"/>
            </p:cNvSpPr>
            <p:nvPr/>
          </p:nvSpPr>
          <p:spPr bwMode="auto">
            <a:xfrm>
              <a:off x="3152" y="1752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34" name="Oval 22"/>
            <p:cNvSpPr>
              <a:spLocks noChangeAspect="1" noChangeArrowheads="1"/>
            </p:cNvSpPr>
            <p:nvPr/>
          </p:nvSpPr>
          <p:spPr bwMode="auto">
            <a:xfrm>
              <a:off x="3424" y="1752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35" name="Oval 23"/>
            <p:cNvSpPr>
              <a:spLocks noChangeAspect="1" noChangeArrowheads="1"/>
            </p:cNvSpPr>
            <p:nvPr/>
          </p:nvSpPr>
          <p:spPr bwMode="auto">
            <a:xfrm>
              <a:off x="3696" y="1752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36" name="Oval 24"/>
            <p:cNvSpPr>
              <a:spLocks noChangeAspect="1" noChangeArrowheads="1"/>
            </p:cNvSpPr>
            <p:nvPr/>
          </p:nvSpPr>
          <p:spPr bwMode="auto">
            <a:xfrm>
              <a:off x="3969" y="1752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37" name="Oval 25"/>
            <p:cNvSpPr>
              <a:spLocks noChangeAspect="1" noChangeArrowheads="1"/>
            </p:cNvSpPr>
            <p:nvPr/>
          </p:nvSpPr>
          <p:spPr bwMode="auto">
            <a:xfrm>
              <a:off x="4241" y="1752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pic>
        <p:nvPicPr>
          <p:cNvPr id="38938" name="Picture 39" descr="小军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6660" y="2912269"/>
            <a:ext cx="564356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Picture 40" descr="芳芳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6660" y="3559969"/>
            <a:ext cx="594122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55" descr="方法一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31745" y="2644378"/>
            <a:ext cx="2264569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4" name="Rectangle 56"/>
          <p:cNvSpPr>
            <a:spLocks noChangeArrowheads="1"/>
          </p:cNvSpPr>
          <p:nvPr/>
        </p:nvSpPr>
        <p:spPr bwMode="auto">
          <a:xfrm>
            <a:off x="5816205" y="3038477"/>
            <a:ext cx="129659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300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4" grpId="0"/>
      <p:bldP spid="379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30041" y="807245"/>
            <a:ext cx="4922044" cy="189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2" name="Group 2"/>
          <p:cNvGrpSpPr/>
          <p:nvPr/>
        </p:nvGrpSpPr>
        <p:grpSpPr bwMode="auto">
          <a:xfrm>
            <a:off x="2451498" y="3017045"/>
            <a:ext cx="3348038" cy="415529"/>
            <a:chOff x="567" y="1117"/>
            <a:chExt cx="2812" cy="349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567" y="1117"/>
              <a:ext cx="83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小军：</a:t>
              </a:r>
            </a:p>
          </p:txBody>
        </p:sp>
        <p:sp>
          <p:nvSpPr>
            <p:cNvPr id="40964" name="Oval 4"/>
            <p:cNvSpPr>
              <a:spLocks noChangeAspect="1" noChangeArrowheads="1"/>
            </p:cNvSpPr>
            <p:nvPr/>
          </p:nvSpPr>
          <p:spPr bwMode="auto">
            <a:xfrm>
              <a:off x="1247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65" name="Oval 5"/>
            <p:cNvSpPr>
              <a:spLocks noChangeAspect="1" noChangeArrowheads="1"/>
            </p:cNvSpPr>
            <p:nvPr/>
          </p:nvSpPr>
          <p:spPr bwMode="auto">
            <a:xfrm>
              <a:off x="1519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66" name="Oval 6"/>
            <p:cNvSpPr>
              <a:spLocks noChangeAspect="1" noChangeArrowheads="1"/>
            </p:cNvSpPr>
            <p:nvPr/>
          </p:nvSpPr>
          <p:spPr bwMode="auto">
            <a:xfrm>
              <a:off x="1792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67" name="Oval 7"/>
            <p:cNvSpPr>
              <a:spLocks noChangeAspect="1" noChangeArrowheads="1"/>
            </p:cNvSpPr>
            <p:nvPr/>
          </p:nvSpPr>
          <p:spPr bwMode="auto">
            <a:xfrm>
              <a:off x="2064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68" name="Oval 8"/>
            <p:cNvSpPr>
              <a:spLocks noChangeAspect="1" noChangeArrowheads="1"/>
            </p:cNvSpPr>
            <p:nvPr/>
          </p:nvSpPr>
          <p:spPr bwMode="auto">
            <a:xfrm>
              <a:off x="2335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69" name="Oval 9"/>
            <p:cNvSpPr>
              <a:spLocks noChangeAspect="1" noChangeArrowheads="1"/>
            </p:cNvSpPr>
            <p:nvPr/>
          </p:nvSpPr>
          <p:spPr bwMode="auto">
            <a:xfrm>
              <a:off x="2607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70" name="Oval 10"/>
            <p:cNvSpPr>
              <a:spLocks noChangeAspect="1" noChangeArrowheads="1"/>
            </p:cNvSpPr>
            <p:nvPr/>
          </p:nvSpPr>
          <p:spPr bwMode="auto">
            <a:xfrm>
              <a:off x="2880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71" name="Oval 11"/>
            <p:cNvSpPr>
              <a:spLocks noChangeAspect="1" noChangeArrowheads="1"/>
            </p:cNvSpPr>
            <p:nvPr/>
          </p:nvSpPr>
          <p:spPr bwMode="auto">
            <a:xfrm>
              <a:off x="3152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0972" name="Text Box 13"/>
          <p:cNvSpPr txBox="1">
            <a:spLocks noChangeArrowheads="1"/>
          </p:cNvSpPr>
          <p:nvPr/>
        </p:nvSpPr>
        <p:spPr bwMode="auto">
          <a:xfrm>
            <a:off x="2451498" y="3718322"/>
            <a:ext cx="938213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芳芳：</a:t>
            </a:r>
          </a:p>
        </p:txBody>
      </p:sp>
      <p:sp>
        <p:nvSpPr>
          <p:cNvPr id="40973" name="Oval 14"/>
          <p:cNvSpPr>
            <a:spLocks noChangeAspect="1" noChangeArrowheads="1"/>
          </p:cNvSpPr>
          <p:nvPr/>
        </p:nvSpPr>
        <p:spPr bwMode="auto">
          <a:xfrm>
            <a:off x="3261123" y="3773092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974" name="Oval 15"/>
          <p:cNvSpPr>
            <a:spLocks noChangeAspect="1" noChangeArrowheads="1"/>
          </p:cNvSpPr>
          <p:nvPr/>
        </p:nvSpPr>
        <p:spPr bwMode="auto">
          <a:xfrm>
            <a:off x="3584973" y="3773092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975" name="Oval 16"/>
          <p:cNvSpPr>
            <a:spLocks noChangeAspect="1" noChangeArrowheads="1"/>
          </p:cNvSpPr>
          <p:nvPr/>
        </p:nvSpPr>
        <p:spPr bwMode="auto">
          <a:xfrm>
            <a:off x="3910014" y="3773092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976" name="Oval 17"/>
          <p:cNvSpPr>
            <a:spLocks noChangeAspect="1" noChangeArrowheads="1"/>
          </p:cNvSpPr>
          <p:nvPr/>
        </p:nvSpPr>
        <p:spPr bwMode="auto">
          <a:xfrm>
            <a:off x="4233864" y="3773092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977" name="Oval 18"/>
          <p:cNvSpPr>
            <a:spLocks noChangeAspect="1" noChangeArrowheads="1"/>
          </p:cNvSpPr>
          <p:nvPr/>
        </p:nvSpPr>
        <p:spPr bwMode="auto">
          <a:xfrm>
            <a:off x="4556523" y="3773092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978" name="Oval 19"/>
          <p:cNvSpPr>
            <a:spLocks noChangeAspect="1" noChangeArrowheads="1"/>
          </p:cNvSpPr>
          <p:nvPr/>
        </p:nvSpPr>
        <p:spPr bwMode="auto">
          <a:xfrm>
            <a:off x="4880373" y="3773092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979" name="Oval 20"/>
          <p:cNvSpPr>
            <a:spLocks noChangeAspect="1" noChangeArrowheads="1"/>
          </p:cNvSpPr>
          <p:nvPr/>
        </p:nvSpPr>
        <p:spPr bwMode="auto">
          <a:xfrm>
            <a:off x="5205413" y="3773092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980" name="Oval 21"/>
          <p:cNvSpPr>
            <a:spLocks noChangeAspect="1" noChangeArrowheads="1"/>
          </p:cNvSpPr>
          <p:nvPr/>
        </p:nvSpPr>
        <p:spPr bwMode="auto">
          <a:xfrm>
            <a:off x="5529263" y="3773092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" name="组合 1"/>
          <p:cNvGrpSpPr/>
          <p:nvPr/>
        </p:nvGrpSpPr>
        <p:grpSpPr bwMode="auto">
          <a:xfrm>
            <a:off x="5853113" y="3773092"/>
            <a:ext cx="1243013" cy="270272"/>
            <a:chOff x="5939210" y="4351362"/>
            <a:chExt cx="1657350" cy="360363"/>
          </a:xfrm>
        </p:grpSpPr>
        <p:sp>
          <p:nvSpPr>
            <p:cNvPr id="40982" name="Oval 22"/>
            <p:cNvSpPr>
              <a:spLocks noChangeAspect="1" noChangeArrowheads="1"/>
            </p:cNvSpPr>
            <p:nvPr/>
          </p:nvSpPr>
          <p:spPr bwMode="auto">
            <a:xfrm>
              <a:off x="5939210" y="4351362"/>
              <a:ext cx="360363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83" name="Oval 23"/>
            <p:cNvSpPr>
              <a:spLocks noChangeAspect="1" noChangeArrowheads="1"/>
            </p:cNvSpPr>
            <p:nvPr/>
          </p:nvSpPr>
          <p:spPr bwMode="auto">
            <a:xfrm>
              <a:off x="6371010" y="4351362"/>
              <a:ext cx="360363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84" name="Oval 24"/>
            <p:cNvSpPr>
              <a:spLocks noChangeAspect="1" noChangeArrowheads="1"/>
            </p:cNvSpPr>
            <p:nvPr/>
          </p:nvSpPr>
          <p:spPr bwMode="auto">
            <a:xfrm>
              <a:off x="6804397" y="4351362"/>
              <a:ext cx="360363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85" name="Oval 25"/>
            <p:cNvSpPr>
              <a:spLocks noChangeAspect="1" noChangeArrowheads="1"/>
            </p:cNvSpPr>
            <p:nvPr/>
          </p:nvSpPr>
          <p:spPr bwMode="auto">
            <a:xfrm>
              <a:off x="7236197" y="4351362"/>
              <a:ext cx="360363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0986" name="Picture 39" descr="小军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6" y="2908699"/>
            <a:ext cx="564356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7" name="Picture 40" descr="芳芳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6" y="3556399"/>
            <a:ext cx="594122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7" name="Rectangle 56"/>
          <p:cNvSpPr>
            <a:spLocks noChangeArrowheads="1"/>
          </p:cNvSpPr>
          <p:nvPr/>
        </p:nvSpPr>
        <p:spPr bwMode="auto">
          <a:xfrm>
            <a:off x="5826920" y="3693320"/>
            <a:ext cx="1296591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4" name="Picture 51" descr="方法二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6839" y="4157662"/>
            <a:ext cx="2478881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5862638" y="3782617"/>
            <a:ext cx="1243013" cy="270272"/>
            <a:chOff x="6875090" y="3140645"/>
            <a:chExt cx="1657350" cy="360363"/>
          </a:xfrm>
        </p:grpSpPr>
        <p:sp>
          <p:nvSpPr>
            <p:cNvPr id="40991" name="Oval 22"/>
            <p:cNvSpPr>
              <a:spLocks noChangeAspect="1" noChangeArrowheads="1"/>
            </p:cNvSpPr>
            <p:nvPr/>
          </p:nvSpPr>
          <p:spPr bwMode="auto">
            <a:xfrm>
              <a:off x="6875090" y="3140645"/>
              <a:ext cx="360363" cy="36036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9050">
              <a:solidFill>
                <a:srgbClr val="FF0000"/>
              </a:solidFill>
              <a:prstDash val="dash"/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92" name="Oval 23"/>
            <p:cNvSpPr>
              <a:spLocks noChangeAspect="1" noChangeArrowheads="1"/>
            </p:cNvSpPr>
            <p:nvPr/>
          </p:nvSpPr>
          <p:spPr bwMode="auto">
            <a:xfrm>
              <a:off x="7306890" y="3140645"/>
              <a:ext cx="360363" cy="36036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9050">
              <a:solidFill>
                <a:srgbClr val="FF0000"/>
              </a:solidFill>
              <a:prstDash val="dash"/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93" name="Oval 24"/>
            <p:cNvSpPr>
              <a:spLocks noChangeAspect="1" noChangeArrowheads="1"/>
            </p:cNvSpPr>
            <p:nvPr/>
          </p:nvSpPr>
          <p:spPr bwMode="auto">
            <a:xfrm>
              <a:off x="7740277" y="3140645"/>
              <a:ext cx="360363" cy="36036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9050">
              <a:solidFill>
                <a:srgbClr val="FF0000"/>
              </a:solidFill>
              <a:prstDash val="dash"/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94" name="Oval 25"/>
            <p:cNvSpPr>
              <a:spLocks noChangeAspect="1" noChangeArrowheads="1"/>
            </p:cNvSpPr>
            <p:nvPr/>
          </p:nvSpPr>
          <p:spPr bwMode="auto">
            <a:xfrm>
              <a:off x="8172077" y="3140645"/>
              <a:ext cx="360363" cy="36036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9050">
              <a:solidFill>
                <a:srgbClr val="FF0000"/>
              </a:solidFill>
              <a:prstDash val="dash"/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300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7" grpId="0"/>
      <p:bldP spid="3996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88395" y="792956"/>
            <a:ext cx="4782741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0" name="Group 2"/>
          <p:cNvGrpSpPr/>
          <p:nvPr/>
        </p:nvGrpSpPr>
        <p:grpSpPr bwMode="auto">
          <a:xfrm>
            <a:off x="2982517" y="2914651"/>
            <a:ext cx="3348038" cy="415529"/>
            <a:chOff x="567" y="1117"/>
            <a:chExt cx="2812" cy="349"/>
          </a:xfrm>
        </p:grpSpPr>
        <p:sp>
          <p:nvSpPr>
            <p:cNvPr id="43011" name="Text Box 3"/>
            <p:cNvSpPr txBox="1">
              <a:spLocks noChangeArrowheads="1"/>
            </p:cNvSpPr>
            <p:nvPr/>
          </p:nvSpPr>
          <p:spPr bwMode="auto">
            <a:xfrm>
              <a:off x="567" y="1117"/>
              <a:ext cx="83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>
                  <a:solidFill>
                    <a:srgbClr val="FF0000"/>
                  </a:solidFill>
                  <a:latin typeface="微软雅黑" panose="020B0503020204020204" pitchFamily="34" charset="-122"/>
                </a:rPr>
                <a:t>小军：</a:t>
              </a:r>
            </a:p>
          </p:txBody>
        </p:sp>
        <p:sp>
          <p:nvSpPr>
            <p:cNvPr id="43012" name="Oval 4"/>
            <p:cNvSpPr>
              <a:spLocks noChangeAspect="1" noChangeArrowheads="1"/>
            </p:cNvSpPr>
            <p:nvPr/>
          </p:nvSpPr>
          <p:spPr bwMode="auto">
            <a:xfrm>
              <a:off x="1247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013" name="Oval 5"/>
            <p:cNvSpPr>
              <a:spLocks noChangeAspect="1" noChangeArrowheads="1"/>
            </p:cNvSpPr>
            <p:nvPr/>
          </p:nvSpPr>
          <p:spPr bwMode="auto">
            <a:xfrm>
              <a:off x="1519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014" name="Oval 6"/>
            <p:cNvSpPr>
              <a:spLocks noChangeAspect="1" noChangeArrowheads="1"/>
            </p:cNvSpPr>
            <p:nvPr/>
          </p:nvSpPr>
          <p:spPr bwMode="auto">
            <a:xfrm>
              <a:off x="1792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015" name="Oval 7"/>
            <p:cNvSpPr>
              <a:spLocks noChangeAspect="1" noChangeArrowheads="1"/>
            </p:cNvSpPr>
            <p:nvPr/>
          </p:nvSpPr>
          <p:spPr bwMode="auto">
            <a:xfrm>
              <a:off x="2064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016" name="Oval 8"/>
            <p:cNvSpPr>
              <a:spLocks noChangeAspect="1" noChangeArrowheads="1"/>
            </p:cNvSpPr>
            <p:nvPr/>
          </p:nvSpPr>
          <p:spPr bwMode="auto">
            <a:xfrm>
              <a:off x="2335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017" name="Oval 9"/>
            <p:cNvSpPr>
              <a:spLocks noChangeAspect="1" noChangeArrowheads="1"/>
            </p:cNvSpPr>
            <p:nvPr/>
          </p:nvSpPr>
          <p:spPr bwMode="auto">
            <a:xfrm>
              <a:off x="2607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018" name="Oval 10"/>
            <p:cNvSpPr>
              <a:spLocks noChangeAspect="1" noChangeArrowheads="1"/>
            </p:cNvSpPr>
            <p:nvPr/>
          </p:nvSpPr>
          <p:spPr bwMode="auto">
            <a:xfrm>
              <a:off x="2880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019" name="Oval 11"/>
            <p:cNvSpPr>
              <a:spLocks noChangeAspect="1" noChangeArrowheads="1"/>
            </p:cNvSpPr>
            <p:nvPr/>
          </p:nvSpPr>
          <p:spPr bwMode="auto">
            <a:xfrm>
              <a:off x="3152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2982517" y="3615929"/>
            <a:ext cx="938213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rPr>
              <a:t>芳芳：</a:t>
            </a:r>
          </a:p>
        </p:txBody>
      </p:sp>
      <p:sp>
        <p:nvSpPr>
          <p:cNvPr id="43021" name="Oval 14"/>
          <p:cNvSpPr>
            <a:spLocks noChangeAspect="1" noChangeArrowheads="1"/>
          </p:cNvSpPr>
          <p:nvPr/>
        </p:nvSpPr>
        <p:spPr bwMode="auto">
          <a:xfrm>
            <a:off x="3792142" y="3670698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022" name="Oval 15"/>
          <p:cNvSpPr>
            <a:spLocks noChangeAspect="1" noChangeArrowheads="1"/>
          </p:cNvSpPr>
          <p:nvPr/>
        </p:nvSpPr>
        <p:spPr bwMode="auto">
          <a:xfrm>
            <a:off x="4115992" y="3670698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023" name="Oval 16"/>
          <p:cNvSpPr>
            <a:spLocks noChangeAspect="1" noChangeArrowheads="1"/>
          </p:cNvSpPr>
          <p:nvPr/>
        </p:nvSpPr>
        <p:spPr bwMode="auto">
          <a:xfrm>
            <a:off x="4441033" y="3670698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024" name="Oval 17"/>
          <p:cNvSpPr>
            <a:spLocks noChangeAspect="1" noChangeArrowheads="1"/>
          </p:cNvSpPr>
          <p:nvPr/>
        </p:nvSpPr>
        <p:spPr bwMode="auto">
          <a:xfrm>
            <a:off x="4764883" y="3670698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025" name="Oval 18"/>
          <p:cNvSpPr>
            <a:spLocks noChangeAspect="1" noChangeArrowheads="1"/>
          </p:cNvSpPr>
          <p:nvPr/>
        </p:nvSpPr>
        <p:spPr bwMode="auto">
          <a:xfrm>
            <a:off x="5087542" y="3670698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026" name="Oval 19"/>
          <p:cNvSpPr>
            <a:spLocks noChangeAspect="1" noChangeArrowheads="1"/>
          </p:cNvSpPr>
          <p:nvPr/>
        </p:nvSpPr>
        <p:spPr bwMode="auto">
          <a:xfrm>
            <a:off x="5411392" y="3670698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027" name="Oval 20"/>
          <p:cNvSpPr>
            <a:spLocks noChangeAspect="1" noChangeArrowheads="1"/>
          </p:cNvSpPr>
          <p:nvPr/>
        </p:nvSpPr>
        <p:spPr bwMode="auto">
          <a:xfrm>
            <a:off x="5736433" y="3670698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028" name="Oval 21"/>
          <p:cNvSpPr>
            <a:spLocks noChangeAspect="1" noChangeArrowheads="1"/>
          </p:cNvSpPr>
          <p:nvPr/>
        </p:nvSpPr>
        <p:spPr bwMode="auto">
          <a:xfrm>
            <a:off x="6060283" y="3670698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029" name="Oval 22"/>
          <p:cNvSpPr>
            <a:spLocks noChangeAspect="1" noChangeArrowheads="1"/>
          </p:cNvSpPr>
          <p:nvPr/>
        </p:nvSpPr>
        <p:spPr bwMode="auto">
          <a:xfrm>
            <a:off x="6384133" y="3670698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030" name="Oval 23"/>
          <p:cNvSpPr>
            <a:spLocks noChangeAspect="1" noChangeArrowheads="1"/>
          </p:cNvSpPr>
          <p:nvPr/>
        </p:nvSpPr>
        <p:spPr bwMode="auto">
          <a:xfrm>
            <a:off x="6707983" y="3670698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010" name="Oval 24"/>
          <p:cNvSpPr>
            <a:spLocks noChangeAspect="1" noChangeArrowheads="1"/>
          </p:cNvSpPr>
          <p:nvPr/>
        </p:nvSpPr>
        <p:spPr bwMode="auto">
          <a:xfrm>
            <a:off x="7033023" y="3670698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2011" name="Oval 25"/>
          <p:cNvSpPr>
            <a:spLocks noChangeAspect="1" noChangeArrowheads="1"/>
          </p:cNvSpPr>
          <p:nvPr/>
        </p:nvSpPr>
        <p:spPr bwMode="auto">
          <a:xfrm>
            <a:off x="7356873" y="3670698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43033" name="Picture 39" descr="小军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8394" y="2806305"/>
            <a:ext cx="564356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4" name="Picture 40" descr="芳芳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8394" y="3454005"/>
            <a:ext cx="594122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9" descr="方法三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8142" y="4064794"/>
            <a:ext cx="2557463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5" name="Rectangle 44"/>
          <p:cNvSpPr>
            <a:spLocks noChangeArrowheads="1"/>
          </p:cNvSpPr>
          <p:nvPr/>
        </p:nvSpPr>
        <p:spPr bwMode="auto">
          <a:xfrm>
            <a:off x="7006829" y="3590927"/>
            <a:ext cx="6477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roup 53"/>
          <p:cNvGrpSpPr/>
          <p:nvPr/>
        </p:nvGrpSpPr>
        <p:grpSpPr bwMode="auto">
          <a:xfrm>
            <a:off x="7138982" y="3174204"/>
            <a:ext cx="403622" cy="417910"/>
            <a:chOff x="4269" y="1296"/>
            <a:chExt cx="339" cy="351"/>
          </a:xfrm>
        </p:grpSpPr>
        <p:sp>
          <p:nvSpPr>
            <p:cNvPr id="43038" name="Text Box 43"/>
            <p:cNvSpPr txBox="1">
              <a:spLocks noChangeArrowheads="1"/>
            </p:cNvSpPr>
            <p:nvPr/>
          </p:nvSpPr>
          <p:spPr bwMode="auto">
            <a:xfrm>
              <a:off x="4453" y="1298"/>
              <a:ext cx="15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100">
                <a:solidFill>
                  <a:srgbClr val="0066FF"/>
                </a:solidFill>
                <a:latin typeface="Calibri" panose="020F050202020403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3039" name="AutoShape 48"/>
            <p:cNvSpPr>
              <a:spLocks noChangeArrowheads="1"/>
            </p:cNvSpPr>
            <p:nvPr/>
          </p:nvSpPr>
          <p:spPr bwMode="auto">
            <a:xfrm rot="-5400000">
              <a:off x="4212" y="1353"/>
              <a:ext cx="341" cy="227"/>
            </a:xfrm>
            <a:custGeom>
              <a:avLst/>
              <a:gdLst>
                <a:gd name="T0" fmla="*/ 15429 w 21600"/>
                <a:gd name="T1" fmla="*/ 0 h 21600"/>
                <a:gd name="T2" fmla="*/ 9257 w 21600"/>
                <a:gd name="T3" fmla="*/ 7200 h 21600"/>
                <a:gd name="T4" fmla="*/ 12343 w 21600"/>
                <a:gd name="T5" fmla="*/ 7200 h 21600"/>
                <a:gd name="T6" fmla="*/ 12343 w 21600"/>
                <a:gd name="T7" fmla="*/ 14400 h 21600"/>
                <a:gd name="T8" fmla="*/ 0 w 21600"/>
                <a:gd name="T9" fmla="*/ 14400 h 21600"/>
                <a:gd name="T10" fmla="*/ 0 w 21600"/>
                <a:gd name="T11" fmla="*/ 21600 h 21600"/>
                <a:gd name="T12" fmla="*/ 18514 w 21600"/>
                <a:gd name="T13" fmla="*/ 21600 h 21600"/>
                <a:gd name="T14" fmla="*/ 18514 w 21600"/>
                <a:gd name="T15" fmla="*/ 7200 h 21600"/>
                <a:gd name="T16" fmla="*/ 21600 w 21600"/>
                <a:gd name="T17" fmla="*/ 7200 h 21600"/>
                <a:gd name="T18" fmla="*/ 15429 w 21600"/>
                <a:gd name="T1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7" name="Line 60"/>
          <p:cNvSpPr>
            <a:spLocks noChangeShapeType="1"/>
          </p:cNvSpPr>
          <p:nvPr/>
        </p:nvSpPr>
        <p:spPr bwMode="auto">
          <a:xfrm>
            <a:off x="6357938" y="2799160"/>
            <a:ext cx="0" cy="140374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7040167" y="3680223"/>
            <a:ext cx="594122" cy="270272"/>
            <a:chOff x="7524253" y="3068960"/>
            <a:chExt cx="792163" cy="360363"/>
          </a:xfrm>
        </p:grpSpPr>
        <p:sp>
          <p:nvSpPr>
            <p:cNvPr id="43042" name="Oval 24"/>
            <p:cNvSpPr>
              <a:spLocks noChangeAspect="1" noChangeArrowheads="1"/>
            </p:cNvSpPr>
            <p:nvPr/>
          </p:nvSpPr>
          <p:spPr bwMode="auto">
            <a:xfrm>
              <a:off x="7524253" y="3068960"/>
              <a:ext cx="360363" cy="36036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9050">
              <a:solidFill>
                <a:srgbClr val="FF0000"/>
              </a:solidFill>
              <a:prstDash val="dash"/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43" name="Oval 25"/>
            <p:cNvSpPr>
              <a:spLocks noChangeAspect="1" noChangeArrowheads="1"/>
            </p:cNvSpPr>
            <p:nvPr/>
          </p:nvSpPr>
          <p:spPr bwMode="auto">
            <a:xfrm>
              <a:off x="7956053" y="3068960"/>
              <a:ext cx="360363" cy="36036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9050">
              <a:solidFill>
                <a:srgbClr val="FF0000"/>
              </a:solidFill>
              <a:prstDash val="dash"/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7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animMotion origin="layout" path="M 4.72222E-6 1.85185E-6 L 4.72222E-6 -0.05949 C 4.72222E-6 -0.08634 -0.025 -0.1257 -0.04688 -0.1257 L -0.09358 -0.12639 " pathEditMode="relative" rAng="0" ptsTypes="FfFF">
                                      <p:cBhvr>
                                        <p:cTn id="26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6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7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animMotion origin="layout" path="M 2.5E-6 3.1691E-7 L 2.5E-6 -0.05945 C 2.5E-6 -0.08628 -0.03073 -0.12491 -0.05261 -0.12491 L -0.09705 -0.12491 " pathEditMode="relative" rAng="0" ptsTypes="FfFF">
                                      <p:cBhvr>
                                        <p:cTn id="28" dur="10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6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0" grpId="0"/>
      <p:bldP spid="42011" grpId="0"/>
      <p:bldP spid="42015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32461" y="520304"/>
            <a:ext cx="4454128" cy="171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58" name="Group 2"/>
          <p:cNvGrpSpPr/>
          <p:nvPr/>
        </p:nvGrpSpPr>
        <p:grpSpPr bwMode="auto">
          <a:xfrm>
            <a:off x="2195512" y="2539607"/>
            <a:ext cx="3348038" cy="415528"/>
            <a:chOff x="567" y="1117"/>
            <a:chExt cx="2812" cy="349"/>
          </a:xfrm>
        </p:grpSpPr>
        <p:sp>
          <p:nvSpPr>
            <p:cNvPr id="45059" name="Text Box 3"/>
            <p:cNvSpPr txBox="1">
              <a:spLocks noChangeArrowheads="1"/>
            </p:cNvSpPr>
            <p:nvPr/>
          </p:nvSpPr>
          <p:spPr bwMode="auto">
            <a:xfrm>
              <a:off x="567" y="1117"/>
              <a:ext cx="83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小军：</a:t>
              </a:r>
            </a:p>
          </p:txBody>
        </p:sp>
        <p:sp>
          <p:nvSpPr>
            <p:cNvPr id="45060" name="Oval 4"/>
            <p:cNvSpPr>
              <a:spLocks noChangeAspect="1" noChangeArrowheads="1"/>
            </p:cNvSpPr>
            <p:nvPr/>
          </p:nvSpPr>
          <p:spPr bwMode="auto">
            <a:xfrm>
              <a:off x="1247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061" name="Oval 5"/>
            <p:cNvSpPr>
              <a:spLocks noChangeAspect="1" noChangeArrowheads="1"/>
            </p:cNvSpPr>
            <p:nvPr/>
          </p:nvSpPr>
          <p:spPr bwMode="auto">
            <a:xfrm>
              <a:off x="1519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062" name="Oval 6"/>
            <p:cNvSpPr>
              <a:spLocks noChangeAspect="1" noChangeArrowheads="1"/>
            </p:cNvSpPr>
            <p:nvPr/>
          </p:nvSpPr>
          <p:spPr bwMode="auto">
            <a:xfrm>
              <a:off x="1792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063" name="Oval 7"/>
            <p:cNvSpPr>
              <a:spLocks noChangeAspect="1" noChangeArrowheads="1"/>
            </p:cNvSpPr>
            <p:nvPr/>
          </p:nvSpPr>
          <p:spPr bwMode="auto">
            <a:xfrm>
              <a:off x="2064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064" name="Oval 8"/>
            <p:cNvSpPr>
              <a:spLocks noChangeAspect="1" noChangeArrowheads="1"/>
            </p:cNvSpPr>
            <p:nvPr/>
          </p:nvSpPr>
          <p:spPr bwMode="auto">
            <a:xfrm>
              <a:off x="2335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065" name="Oval 9"/>
            <p:cNvSpPr>
              <a:spLocks noChangeAspect="1" noChangeArrowheads="1"/>
            </p:cNvSpPr>
            <p:nvPr/>
          </p:nvSpPr>
          <p:spPr bwMode="auto">
            <a:xfrm>
              <a:off x="2607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066" name="Oval 10"/>
            <p:cNvSpPr>
              <a:spLocks noChangeAspect="1" noChangeArrowheads="1"/>
            </p:cNvSpPr>
            <p:nvPr/>
          </p:nvSpPr>
          <p:spPr bwMode="auto">
            <a:xfrm>
              <a:off x="2880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067" name="Oval 11"/>
            <p:cNvSpPr>
              <a:spLocks noChangeAspect="1" noChangeArrowheads="1"/>
            </p:cNvSpPr>
            <p:nvPr/>
          </p:nvSpPr>
          <p:spPr bwMode="auto">
            <a:xfrm>
              <a:off x="3152" y="1207"/>
              <a:ext cx="227" cy="22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5068" name="Text Box 13"/>
          <p:cNvSpPr txBox="1">
            <a:spLocks noChangeArrowheads="1"/>
          </p:cNvSpPr>
          <p:nvPr/>
        </p:nvSpPr>
        <p:spPr bwMode="auto">
          <a:xfrm>
            <a:off x="2195513" y="3240883"/>
            <a:ext cx="938213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芳芳：</a:t>
            </a:r>
          </a:p>
        </p:txBody>
      </p:sp>
      <p:sp>
        <p:nvSpPr>
          <p:cNvPr id="45069" name="Oval 14"/>
          <p:cNvSpPr>
            <a:spLocks noChangeAspect="1" noChangeArrowheads="1"/>
          </p:cNvSpPr>
          <p:nvPr/>
        </p:nvSpPr>
        <p:spPr bwMode="auto">
          <a:xfrm>
            <a:off x="3005139" y="3295650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070" name="Oval 15"/>
          <p:cNvSpPr>
            <a:spLocks noChangeAspect="1" noChangeArrowheads="1"/>
          </p:cNvSpPr>
          <p:nvPr/>
        </p:nvSpPr>
        <p:spPr bwMode="auto">
          <a:xfrm>
            <a:off x="3328989" y="3295650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071" name="Oval 16"/>
          <p:cNvSpPr>
            <a:spLocks noChangeAspect="1" noChangeArrowheads="1"/>
          </p:cNvSpPr>
          <p:nvPr/>
        </p:nvSpPr>
        <p:spPr bwMode="auto">
          <a:xfrm>
            <a:off x="3654028" y="3295650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072" name="Oval 17"/>
          <p:cNvSpPr>
            <a:spLocks noChangeAspect="1" noChangeArrowheads="1"/>
          </p:cNvSpPr>
          <p:nvPr/>
        </p:nvSpPr>
        <p:spPr bwMode="auto">
          <a:xfrm>
            <a:off x="3977878" y="3295650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073" name="Oval 18"/>
          <p:cNvSpPr>
            <a:spLocks noChangeAspect="1" noChangeArrowheads="1"/>
          </p:cNvSpPr>
          <p:nvPr/>
        </p:nvSpPr>
        <p:spPr bwMode="auto">
          <a:xfrm>
            <a:off x="4300539" y="3295650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074" name="Oval 19"/>
          <p:cNvSpPr>
            <a:spLocks noChangeAspect="1" noChangeArrowheads="1"/>
          </p:cNvSpPr>
          <p:nvPr/>
        </p:nvSpPr>
        <p:spPr bwMode="auto">
          <a:xfrm>
            <a:off x="4624389" y="3295650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075" name="Oval 20"/>
          <p:cNvSpPr>
            <a:spLocks noChangeAspect="1" noChangeArrowheads="1"/>
          </p:cNvSpPr>
          <p:nvPr/>
        </p:nvSpPr>
        <p:spPr bwMode="auto">
          <a:xfrm>
            <a:off x="4949428" y="3295650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076" name="Oval 21"/>
          <p:cNvSpPr>
            <a:spLocks noChangeAspect="1" noChangeArrowheads="1"/>
          </p:cNvSpPr>
          <p:nvPr/>
        </p:nvSpPr>
        <p:spPr bwMode="auto">
          <a:xfrm>
            <a:off x="5273278" y="3295650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056" name="Oval 22"/>
          <p:cNvSpPr>
            <a:spLocks noChangeAspect="1" noChangeArrowheads="1"/>
          </p:cNvSpPr>
          <p:nvPr/>
        </p:nvSpPr>
        <p:spPr bwMode="auto">
          <a:xfrm>
            <a:off x="5597128" y="3295650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057" name="Oval 23"/>
          <p:cNvSpPr>
            <a:spLocks noChangeAspect="1" noChangeArrowheads="1"/>
          </p:cNvSpPr>
          <p:nvPr/>
        </p:nvSpPr>
        <p:spPr bwMode="auto">
          <a:xfrm>
            <a:off x="5920978" y="3295650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5079" name="Picture 39" descr="小军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1392" y="2431256"/>
            <a:ext cx="564356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0" name="Picture 40" descr="芳芳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1392" y="3078957"/>
            <a:ext cx="594122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1" name="Picture 59" descr="方法三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0429" y="3926683"/>
            <a:ext cx="2557463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1" name="Rectangle 44"/>
          <p:cNvSpPr>
            <a:spLocks noChangeArrowheads="1"/>
          </p:cNvSpPr>
          <p:nvPr/>
        </p:nvSpPr>
        <p:spPr bwMode="auto">
          <a:xfrm>
            <a:off x="6219825" y="3215879"/>
            <a:ext cx="6477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" name="Group 53"/>
          <p:cNvGrpSpPr/>
          <p:nvPr/>
        </p:nvGrpSpPr>
        <p:grpSpPr bwMode="auto">
          <a:xfrm>
            <a:off x="6351980" y="2799159"/>
            <a:ext cx="403622" cy="417909"/>
            <a:chOff x="4269" y="1296"/>
            <a:chExt cx="339" cy="351"/>
          </a:xfrm>
        </p:grpSpPr>
        <p:sp>
          <p:nvSpPr>
            <p:cNvPr id="45084" name="Text Box 43"/>
            <p:cNvSpPr txBox="1">
              <a:spLocks noChangeArrowheads="1"/>
            </p:cNvSpPr>
            <p:nvPr/>
          </p:nvSpPr>
          <p:spPr bwMode="auto">
            <a:xfrm>
              <a:off x="4453" y="1298"/>
              <a:ext cx="15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100">
                <a:solidFill>
                  <a:srgbClr val="0066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085" name="AutoShape 48"/>
            <p:cNvSpPr>
              <a:spLocks noChangeArrowheads="1"/>
            </p:cNvSpPr>
            <p:nvPr/>
          </p:nvSpPr>
          <p:spPr bwMode="auto">
            <a:xfrm rot="-5400000">
              <a:off x="4212" y="1353"/>
              <a:ext cx="341" cy="227"/>
            </a:xfrm>
            <a:custGeom>
              <a:avLst/>
              <a:gdLst>
                <a:gd name="T0" fmla="*/ 15429 w 21600"/>
                <a:gd name="T1" fmla="*/ 0 h 21600"/>
                <a:gd name="T2" fmla="*/ 9257 w 21600"/>
                <a:gd name="T3" fmla="*/ 7200 h 21600"/>
                <a:gd name="T4" fmla="*/ 12343 w 21600"/>
                <a:gd name="T5" fmla="*/ 7200 h 21600"/>
                <a:gd name="T6" fmla="*/ 12343 w 21600"/>
                <a:gd name="T7" fmla="*/ 14400 h 21600"/>
                <a:gd name="T8" fmla="*/ 0 w 21600"/>
                <a:gd name="T9" fmla="*/ 14400 h 21600"/>
                <a:gd name="T10" fmla="*/ 0 w 21600"/>
                <a:gd name="T11" fmla="*/ 21600 h 21600"/>
                <a:gd name="T12" fmla="*/ 18514 w 21600"/>
                <a:gd name="T13" fmla="*/ 21600 h 21600"/>
                <a:gd name="T14" fmla="*/ 18514 w 21600"/>
                <a:gd name="T15" fmla="*/ 7200 h 21600"/>
                <a:gd name="T16" fmla="*/ 21600 w 21600"/>
                <a:gd name="T17" fmla="*/ 7200 h 21600"/>
                <a:gd name="T18" fmla="*/ 15429 w 21600"/>
                <a:gd name="T1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45086" name="Line 60"/>
          <p:cNvSpPr>
            <a:spLocks noChangeShapeType="1"/>
          </p:cNvSpPr>
          <p:nvPr/>
        </p:nvSpPr>
        <p:spPr bwMode="auto">
          <a:xfrm>
            <a:off x="5570935" y="2424114"/>
            <a:ext cx="0" cy="140374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grpSp>
        <p:nvGrpSpPr>
          <p:cNvPr id="45087" name="组合 1"/>
          <p:cNvGrpSpPr/>
          <p:nvPr/>
        </p:nvGrpSpPr>
        <p:grpSpPr bwMode="auto">
          <a:xfrm>
            <a:off x="6253164" y="3295650"/>
            <a:ext cx="594122" cy="270272"/>
            <a:chOff x="7524253" y="3068960"/>
            <a:chExt cx="792163" cy="360363"/>
          </a:xfrm>
        </p:grpSpPr>
        <p:sp>
          <p:nvSpPr>
            <p:cNvPr id="45088" name="Oval 24"/>
            <p:cNvSpPr>
              <a:spLocks noChangeAspect="1" noChangeArrowheads="1"/>
            </p:cNvSpPr>
            <p:nvPr/>
          </p:nvSpPr>
          <p:spPr bwMode="auto">
            <a:xfrm>
              <a:off x="7524253" y="3068960"/>
              <a:ext cx="360363" cy="36036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9050">
              <a:solidFill>
                <a:srgbClr val="FF0000"/>
              </a:solidFill>
              <a:prstDash val="dash"/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089" name="Oval 25"/>
            <p:cNvSpPr>
              <a:spLocks noChangeAspect="1" noChangeArrowheads="1"/>
            </p:cNvSpPr>
            <p:nvPr/>
          </p:nvSpPr>
          <p:spPr bwMode="auto">
            <a:xfrm>
              <a:off x="7956053" y="3068960"/>
              <a:ext cx="360363" cy="36036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9050">
              <a:solidFill>
                <a:srgbClr val="FF0000"/>
              </a:solidFill>
              <a:prstDash val="dash"/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pic>
        <p:nvPicPr>
          <p:cNvPr id="45090" name="Picture 3" descr="F:\七彩课堂插图板式封面\排版用图标、页眉页脚\标题jpg\读读比比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7731" y="3783807"/>
            <a:ext cx="1944291" cy="135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91" name="云形标注 40"/>
          <p:cNvSpPr>
            <a:spLocks noChangeArrowheads="1"/>
          </p:cNvSpPr>
          <p:nvPr/>
        </p:nvSpPr>
        <p:spPr bwMode="auto">
          <a:xfrm>
            <a:off x="2877742" y="3314701"/>
            <a:ext cx="2564606" cy="1525191"/>
          </a:xfrm>
          <a:prstGeom prst="cloudCallout">
            <a:avLst>
              <a:gd name="adj1" fmla="val -53389"/>
              <a:gd name="adj2" fmla="val 18694"/>
            </a:avLst>
          </a:prstGeom>
          <a:noFill/>
          <a:ln w="25400">
            <a:solidFill>
              <a:srgbClr val="385D8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9" tIns="34289" rIns="68579" bIns="3428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100" noProof="1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092" name="TextBox 41"/>
          <p:cNvSpPr txBox="1">
            <a:spLocks noChangeArrowheads="1"/>
          </p:cNvSpPr>
          <p:nvPr/>
        </p:nvSpPr>
        <p:spPr bwMode="auto">
          <a:xfrm>
            <a:off x="3162403" y="3618311"/>
            <a:ext cx="2220515" cy="9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为什么只能从芳芳的彩珠里拿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2</a:t>
            </a:r>
            <a:r>
              <a:rPr lang="zh-CN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个给小军？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给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4</a:t>
            </a:r>
            <a:r>
              <a:rPr lang="zh-CN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个会怎样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?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093" name="Oval 22"/>
          <p:cNvSpPr>
            <a:spLocks noChangeAspect="1" noChangeArrowheads="1"/>
          </p:cNvSpPr>
          <p:nvPr/>
        </p:nvSpPr>
        <p:spPr bwMode="auto">
          <a:xfrm>
            <a:off x="5606653" y="2647951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094" name="Oval 23"/>
          <p:cNvSpPr>
            <a:spLocks noChangeAspect="1" noChangeArrowheads="1"/>
          </p:cNvSpPr>
          <p:nvPr/>
        </p:nvSpPr>
        <p:spPr bwMode="auto">
          <a:xfrm>
            <a:off x="5913835" y="2655094"/>
            <a:ext cx="270272" cy="2702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" name="组合 44"/>
          <p:cNvGrpSpPr/>
          <p:nvPr/>
        </p:nvGrpSpPr>
        <p:grpSpPr bwMode="auto">
          <a:xfrm>
            <a:off x="5604273" y="3295650"/>
            <a:ext cx="594122" cy="270272"/>
            <a:chOff x="7524253" y="3068960"/>
            <a:chExt cx="792163" cy="360363"/>
          </a:xfrm>
        </p:grpSpPr>
        <p:sp>
          <p:nvSpPr>
            <p:cNvPr id="45096" name="Oval 24"/>
            <p:cNvSpPr>
              <a:spLocks noChangeAspect="1" noChangeArrowheads="1"/>
            </p:cNvSpPr>
            <p:nvPr/>
          </p:nvSpPr>
          <p:spPr bwMode="auto">
            <a:xfrm>
              <a:off x="7524253" y="3068960"/>
              <a:ext cx="360363" cy="36036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9050">
              <a:solidFill>
                <a:srgbClr val="FF0000"/>
              </a:solidFill>
              <a:prstDash val="dash"/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097" name="Oval 25"/>
            <p:cNvSpPr>
              <a:spLocks noChangeAspect="1" noChangeArrowheads="1"/>
            </p:cNvSpPr>
            <p:nvPr/>
          </p:nvSpPr>
          <p:spPr bwMode="auto">
            <a:xfrm>
              <a:off x="7956053" y="3068960"/>
              <a:ext cx="360363" cy="36036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9050">
              <a:solidFill>
                <a:srgbClr val="FF0000"/>
              </a:solidFill>
              <a:prstDash val="dash"/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组合 2"/>
          <p:cNvGrpSpPr/>
          <p:nvPr/>
        </p:nvGrpSpPr>
        <p:grpSpPr bwMode="auto">
          <a:xfrm>
            <a:off x="6246019" y="2647951"/>
            <a:ext cx="594122" cy="270272"/>
            <a:chOff x="7812360" y="3212976"/>
            <a:chExt cx="792163" cy="360363"/>
          </a:xfrm>
        </p:grpSpPr>
        <p:sp>
          <p:nvSpPr>
            <p:cNvPr id="45099" name="Oval 22"/>
            <p:cNvSpPr>
              <a:spLocks noChangeAspect="1" noChangeArrowheads="1"/>
            </p:cNvSpPr>
            <p:nvPr/>
          </p:nvSpPr>
          <p:spPr bwMode="auto">
            <a:xfrm>
              <a:off x="7812360" y="3212976"/>
              <a:ext cx="360363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100" name="Oval 23"/>
            <p:cNvSpPr>
              <a:spLocks noChangeAspect="1" noChangeArrowheads="1"/>
            </p:cNvSpPr>
            <p:nvPr/>
          </p:nvSpPr>
          <p:spPr bwMode="auto">
            <a:xfrm>
              <a:off x="8244160" y="3212976"/>
              <a:ext cx="360363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6" grpId="0"/>
      <p:bldP spid="44057" grpId="0"/>
      <p:bldP spid="440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26657" y="851298"/>
            <a:ext cx="3673079" cy="141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52576" y="1887143"/>
            <a:ext cx="770335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圆角矩形标注 1"/>
          <p:cNvSpPr>
            <a:spLocks noChangeArrowheads="1"/>
          </p:cNvSpPr>
          <p:nvPr/>
        </p:nvSpPr>
        <p:spPr bwMode="auto">
          <a:xfrm>
            <a:off x="2538414" y="2318149"/>
            <a:ext cx="5050631" cy="378619"/>
          </a:xfrm>
          <a:prstGeom prst="wedgeRoundRectCallout">
            <a:avLst>
              <a:gd name="adj1" fmla="val -54810"/>
              <a:gd name="adj2" fmla="val 1540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noProof="1">
                <a:solidFill>
                  <a:prstClr val="black"/>
                </a:solidFill>
                <a:latin typeface="微软雅黑" panose="020B0503020204020204" pitchFamily="34" charset="-122"/>
              </a:rPr>
              <a:t>回顾解决问题的过程，你有什么体会？</a:t>
            </a:r>
          </a:p>
        </p:txBody>
      </p:sp>
      <p:sp>
        <p:nvSpPr>
          <p:cNvPr id="46087" name="矩形 4"/>
          <p:cNvSpPr>
            <a:spLocks noChangeArrowheads="1"/>
          </p:cNvSpPr>
          <p:nvPr/>
        </p:nvSpPr>
        <p:spPr bwMode="auto">
          <a:xfrm>
            <a:off x="1351361" y="2912269"/>
            <a:ext cx="3038475" cy="210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100" noProof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6088" name="矩形 47"/>
          <p:cNvSpPr>
            <a:spLocks noChangeArrowheads="1"/>
          </p:cNvSpPr>
          <p:nvPr/>
        </p:nvSpPr>
        <p:spPr bwMode="auto">
          <a:xfrm>
            <a:off x="4419600" y="2912269"/>
            <a:ext cx="3039666" cy="210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100" noProof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1836" y="4086226"/>
            <a:ext cx="71794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9192" y="4073129"/>
            <a:ext cx="5762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圆角矩形标注 5"/>
          <p:cNvSpPr>
            <a:spLocks noChangeArrowheads="1"/>
          </p:cNvSpPr>
          <p:nvPr/>
        </p:nvSpPr>
        <p:spPr bwMode="auto">
          <a:xfrm>
            <a:off x="1890714" y="3074194"/>
            <a:ext cx="2383631" cy="1134666"/>
          </a:xfrm>
          <a:prstGeom prst="wedgeRoundRectCallout">
            <a:avLst>
              <a:gd name="adj1" fmla="val -42505"/>
              <a:gd name="adj2" fmla="val 7035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noProof="1">
                <a:solidFill>
                  <a:prstClr val="black"/>
                </a:solidFill>
                <a:latin typeface="微软雅黑" panose="020B0503020204020204" pitchFamily="34" charset="-122"/>
              </a:rPr>
              <a:t>动手操作可以帮助我们解决问题。</a:t>
            </a:r>
          </a:p>
        </p:txBody>
      </p:sp>
      <p:sp>
        <p:nvSpPr>
          <p:cNvPr id="46092" name="圆角矩形标注 51"/>
          <p:cNvSpPr>
            <a:spLocks noChangeArrowheads="1"/>
          </p:cNvSpPr>
          <p:nvPr/>
        </p:nvSpPr>
        <p:spPr bwMode="auto">
          <a:xfrm>
            <a:off x="4537474" y="3074194"/>
            <a:ext cx="2383631" cy="1134666"/>
          </a:xfrm>
          <a:prstGeom prst="wedgeRoundRectCallout">
            <a:avLst>
              <a:gd name="adj1" fmla="val 43435"/>
              <a:gd name="adj2" fmla="val 7506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noProof="1">
                <a:solidFill>
                  <a:prstClr val="black"/>
                </a:solidFill>
                <a:latin typeface="微软雅黑" panose="020B0503020204020204" pitchFamily="34" charset="-122"/>
              </a:rPr>
              <a:t>同一个问题，可以用不同的方法解决。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46086" grpId="0"/>
      <p:bldP spid="46087" grpId="0"/>
      <p:bldP spid="46088" grpId="0"/>
      <p:bldP spid="46091" grpId="0"/>
      <p:bldP spid="460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F:\七彩课堂插图板式封面\排版用图标、页眉页脚\标题图（终-排版用）共29个\析字乐园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7142" y="3161111"/>
            <a:ext cx="1890713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矩形 1"/>
          <p:cNvSpPr>
            <a:spLocks noChangeArrowheads="1"/>
          </p:cNvSpPr>
          <p:nvPr/>
        </p:nvSpPr>
        <p:spPr bwMode="auto">
          <a:xfrm>
            <a:off x="1862138" y="1393033"/>
            <a:ext cx="6175772" cy="16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>
                <a:solidFill>
                  <a:prstClr val="black"/>
                </a:solidFill>
                <a:latin typeface="微软雅黑" panose="020B0503020204020204" pitchFamily="34" charset="-122"/>
              </a:rPr>
              <a:t>   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1.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梨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  32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个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     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桃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18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个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      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梨拿走（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     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）个就和桃一样多。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      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桃添上（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     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）个就和梨一样多。</a:t>
            </a:r>
            <a:endParaRPr lang="zh-CN" altLang="en-US" sz="2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48134" name="TextBox 2"/>
          <p:cNvSpPr txBox="1">
            <a:spLocks noChangeArrowheads="1"/>
          </p:cNvSpPr>
          <p:nvPr/>
        </p:nvSpPr>
        <p:spPr bwMode="auto">
          <a:xfrm>
            <a:off x="3443288" y="1970486"/>
            <a:ext cx="647700" cy="5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solidFill>
                  <a:srgbClr val="C00000"/>
                </a:solidFill>
                <a:latin typeface="微软雅黑" panose="020B0503020204020204" pitchFamily="34" charset="-122"/>
              </a:rPr>
              <a:t>14</a:t>
            </a:r>
            <a:endParaRPr lang="zh-CN" altLang="en-US" sz="210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8135" name="TextBox 9"/>
          <p:cNvSpPr txBox="1">
            <a:spLocks noChangeArrowheads="1"/>
          </p:cNvSpPr>
          <p:nvPr/>
        </p:nvSpPr>
        <p:spPr bwMode="auto">
          <a:xfrm>
            <a:off x="3443288" y="2468167"/>
            <a:ext cx="647700" cy="5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solidFill>
                  <a:srgbClr val="C00000"/>
                </a:solidFill>
                <a:latin typeface="微软雅黑" panose="020B0503020204020204" pitchFamily="34" charset="-122"/>
              </a:rPr>
              <a:t>14</a:t>
            </a:r>
            <a:endParaRPr lang="zh-CN" altLang="en-US" sz="210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/>
      <p:bldP spid="481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F:\七彩课堂插图板式封面\排版用图标、页眉页脚\标题图（终-排版用）共29个\析字乐园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7142" y="3161111"/>
            <a:ext cx="1890713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矩形 1"/>
          <p:cNvSpPr>
            <a:spLocks noChangeArrowheads="1"/>
          </p:cNvSpPr>
          <p:nvPr/>
        </p:nvSpPr>
        <p:spPr bwMode="auto">
          <a:xfrm>
            <a:off x="2184799" y="1395414"/>
            <a:ext cx="6093619" cy="200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2.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军军：我折了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28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颗五角星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   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兰兰：我折了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16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颗五角星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      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军军比兰兰多（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      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）颗。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      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军军送给兰兰（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      </a:t>
            </a:r>
            <a:r>
              <a:rPr lang="zh-CN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）颗后，两人一样多。</a:t>
            </a:r>
            <a:endParaRPr lang="zh-CN" altLang="en-US" sz="2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4582717" y="2314577"/>
            <a:ext cx="648890" cy="5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solidFill>
                  <a:srgbClr val="C00000"/>
                </a:solidFill>
                <a:latin typeface="微软雅黑" panose="020B0503020204020204" pitchFamily="34" charset="-122"/>
              </a:rPr>
              <a:t>12</a:t>
            </a:r>
            <a:endParaRPr lang="zh-CN" altLang="en-US" sz="210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4641058" y="2840831"/>
            <a:ext cx="531019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solidFill>
                  <a:srgbClr val="C00000"/>
                </a:solidFill>
                <a:latin typeface="微软雅黑" panose="020B0503020204020204" pitchFamily="34" charset="-122"/>
              </a:rPr>
              <a:t>6</a:t>
            </a:r>
            <a:endParaRPr lang="zh-CN" altLang="en-US" sz="210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  <p:bldP spid="501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1407320" y="3252789"/>
            <a:ext cx="6405563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）第一行拿走（  ）根小棒，就和第二行同样多。</a:t>
            </a:r>
          </a:p>
        </p:txBody>
      </p:sp>
      <p:sp>
        <p:nvSpPr>
          <p:cNvPr id="53250" name="Text Box 6"/>
          <p:cNvSpPr txBox="1">
            <a:spLocks noChangeArrowheads="1"/>
          </p:cNvSpPr>
          <p:nvPr/>
        </p:nvSpPr>
        <p:spPr bwMode="auto">
          <a:xfrm>
            <a:off x="1570436" y="2822974"/>
            <a:ext cx="4919663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第一行摆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15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根小棒，第二行摆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9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根小棒。</a:t>
            </a:r>
          </a:p>
        </p:txBody>
      </p:sp>
      <p:pic>
        <p:nvPicPr>
          <p:cNvPr id="10" name="Picture 7" descr="小棒副本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0961" y="713185"/>
            <a:ext cx="758428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小棒副本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4380" y="713185"/>
            <a:ext cx="758428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1407320" y="3733801"/>
            <a:ext cx="6405563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100">
                <a:solidFill>
                  <a:prstClr val="black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）第二行添上（  ）根小棒，就和第一行同样多。</a:t>
            </a:r>
          </a:p>
        </p:txBody>
      </p:sp>
      <p:sp>
        <p:nvSpPr>
          <p:cNvPr id="52233" name="Text Box 15"/>
          <p:cNvSpPr txBox="1">
            <a:spLocks noChangeArrowheads="1"/>
          </p:cNvSpPr>
          <p:nvPr/>
        </p:nvSpPr>
        <p:spPr bwMode="auto">
          <a:xfrm>
            <a:off x="1407319" y="4236245"/>
            <a:ext cx="648057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100">
                <a:solidFill>
                  <a:prstClr val="black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）从第一行拿（  ）根摆到第二行，两行小棒就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     同样多。</a:t>
            </a:r>
          </a:p>
        </p:txBody>
      </p:sp>
      <p:sp>
        <p:nvSpPr>
          <p:cNvPr id="52234" name="Text Box 16"/>
          <p:cNvSpPr txBox="1">
            <a:spLocks noChangeArrowheads="1"/>
          </p:cNvSpPr>
          <p:nvPr/>
        </p:nvSpPr>
        <p:spPr bwMode="auto">
          <a:xfrm>
            <a:off x="3718322" y="4230292"/>
            <a:ext cx="30480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52235" name="Text Box 18"/>
          <p:cNvSpPr txBox="1">
            <a:spLocks noChangeArrowheads="1"/>
          </p:cNvSpPr>
          <p:nvPr/>
        </p:nvSpPr>
        <p:spPr bwMode="auto">
          <a:xfrm>
            <a:off x="3761185" y="3259933"/>
            <a:ext cx="30480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6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3761185" y="3730230"/>
            <a:ext cx="30480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6</a:t>
            </a:r>
          </a:p>
        </p:txBody>
      </p:sp>
      <p:grpSp>
        <p:nvGrpSpPr>
          <p:cNvPr id="53258" name="Group 29"/>
          <p:cNvGrpSpPr/>
          <p:nvPr/>
        </p:nvGrpSpPr>
        <p:grpSpPr bwMode="auto">
          <a:xfrm>
            <a:off x="3664745" y="692944"/>
            <a:ext cx="1982391" cy="1021556"/>
            <a:chOff x="1111" y="164"/>
            <a:chExt cx="1860" cy="936"/>
          </a:xfrm>
        </p:grpSpPr>
        <p:pic>
          <p:nvPicPr>
            <p:cNvPr id="53259" name="Picture 23" descr="小棒副本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1" y="164"/>
              <a:ext cx="696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0" name="Picture 24" descr="小棒副本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" y="164"/>
              <a:ext cx="696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1" name="Picture 27" descr="小棒副本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75" y="164"/>
              <a:ext cx="696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262" name="Group 30"/>
          <p:cNvGrpSpPr/>
          <p:nvPr/>
        </p:nvGrpSpPr>
        <p:grpSpPr bwMode="auto">
          <a:xfrm>
            <a:off x="3483770" y="1631158"/>
            <a:ext cx="2016919" cy="1021556"/>
            <a:chOff x="959" y="952"/>
            <a:chExt cx="1892" cy="936"/>
          </a:xfrm>
        </p:grpSpPr>
        <p:pic>
          <p:nvPicPr>
            <p:cNvPr id="53263" name="Picture 25" descr="小棒副本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9" y="952"/>
              <a:ext cx="696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4" name="Picture 26" descr="小棒副本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5" y="952"/>
              <a:ext cx="696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5" name="Picture 28" descr="小棒副本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5" y="952"/>
              <a:ext cx="696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6"/>
          <p:cNvGrpSpPr/>
          <p:nvPr/>
        </p:nvGrpSpPr>
        <p:grpSpPr bwMode="auto">
          <a:xfrm>
            <a:off x="5609036" y="1631158"/>
            <a:ext cx="1441847" cy="1021556"/>
            <a:chOff x="2744" y="952"/>
            <a:chExt cx="1270" cy="936"/>
          </a:xfrm>
        </p:grpSpPr>
        <p:pic>
          <p:nvPicPr>
            <p:cNvPr id="53267" name="Picture 33" descr="小棒副本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952"/>
              <a:ext cx="696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8" name="Picture 34" descr="小棒副本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8" y="952"/>
              <a:ext cx="696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8"/>
          <p:cNvGrpSpPr/>
          <p:nvPr/>
        </p:nvGrpSpPr>
        <p:grpSpPr bwMode="auto">
          <a:xfrm>
            <a:off x="5555457" y="772717"/>
            <a:ext cx="1377718" cy="1879997"/>
            <a:chOff x="2699" y="164"/>
            <a:chExt cx="1292" cy="1724"/>
          </a:xfrm>
        </p:grpSpPr>
        <p:grpSp>
          <p:nvGrpSpPr>
            <p:cNvPr id="53270" name="Group 39"/>
            <p:cNvGrpSpPr/>
            <p:nvPr/>
          </p:nvGrpSpPr>
          <p:grpSpPr bwMode="auto">
            <a:xfrm>
              <a:off x="2879" y="1042"/>
              <a:ext cx="1112" cy="537"/>
              <a:chOff x="4095" y="1218"/>
              <a:chExt cx="1112" cy="537"/>
            </a:xfrm>
          </p:grpSpPr>
          <p:sp>
            <p:nvSpPr>
              <p:cNvPr id="53271" name="AutoShape 40"/>
              <p:cNvSpPr/>
              <p:nvPr/>
            </p:nvSpPr>
            <p:spPr bwMode="auto">
              <a:xfrm rot="-5400000">
                <a:off x="4544" y="769"/>
                <a:ext cx="154" cy="1051"/>
              </a:xfrm>
              <a:prstGeom prst="leftBrace">
                <a:avLst>
                  <a:gd name="adj1" fmla="val 56809"/>
                  <a:gd name="adj2" fmla="val 50000"/>
                </a:avLst>
              </a:prstGeom>
              <a:noFill/>
              <a:ln w="222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272" name="Text Box 41"/>
              <p:cNvSpPr txBox="1">
                <a:spLocks noChangeArrowheads="1"/>
              </p:cNvSpPr>
              <p:nvPr/>
            </p:nvSpPr>
            <p:spPr bwMode="auto">
              <a:xfrm>
                <a:off x="4127" y="1374"/>
                <a:ext cx="1080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100">
                    <a:solidFill>
                      <a:srgbClr val="FF6600"/>
                    </a:solidFill>
                    <a:latin typeface="微软雅黑" panose="020B0503020204020204" pitchFamily="34" charset="-122"/>
                  </a:rPr>
                  <a:t>相差</a:t>
                </a:r>
                <a:r>
                  <a:rPr lang="en-US" altLang="zh-CN" sz="2100">
                    <a:solidFill>
                      <a:srgbClr val="FF6600"/>
                    </a:solidFill>
                    <a:latin typeface="微软雅黑" panose="020B0503020204020204" pitchFamily="34" charset="-122"/>
                  </a:rPr>
                  <a:t>6</a:t>
                </a:r>
                <a:r>
                  <a:rPr lang="zh-CN" altLang="en-US" sz="2100">
                    <a:solidFill>
                      <a:srgbClr val="FF6600"/>
                    </a:solidFill>
                    <a:latin typeface="微软雅黑" panose="020B0503020204020204" pitchFamily="34" charset="-122"/>
                  </a:rPr>
                  <a:t>根</a:t>
                </a:r>
              </a:p>
            </p:txBody>
          </p:sp>
        </p:grpSp>
        <p:sp>
          <p:nvSpPr>
            <p:cNvPr id="53273" name="Line 42"/>
            <p:cNvSpPr>
              <a:spLocks noChangeShapeType="1"/>
            </p:cNvSpPr>
            <p:nvPr/>
          </p:nvSpPr>
          <p:spPr bwMode="auto">
            <a:xfrm flipH="1">
              <a:off x="2699" y="164"/>
              <a:ext cx="349" cy="17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53274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2779" y="1423989"/>
            <a:ext cx="2057400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C -0.00174 0.04769 -0.00296 0.09583 -0.02327 0.12639 C -0.04341 0.15648 -0.10469 0.17222 -0.12066 0.18171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32" grpId="0"/>
      <p:bldP spid="52233" grpId="0"/>
      <p:bldP spid="52234" grpId="0"/>
      <p:bldP spid="52235" grpId="0"/>
      <p:bldP spid="52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1714501" y="2857501"/>
            <a:ext cx="2988469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）一共摘了多少个？</a:t>
            </a: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1714500" y="3714751"/>
            <a:ext cx="514350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100">
                <a:solidFill>
                  <a:prstClr val="black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）运走</a:t>
            </a:r>
            <a:r>
              <a:rPr lang="en-US" altLang="zh-CN" sz="2100">
                <a:solidFill>
                  <a:prstClr val="black"/>
                </a:solidFill>
                <a:latin typeface="微软雅黑" panose="020B0503020204020204" pitchFamily="34" charset="-122"/>
              </a:rPr>
              <a:t>60</a:t>
            </a: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个，还剩多少个？</a:t>
            </a:r>
          </a:p>
        </p:txBody>
      </p:sp>
      <p:pic>
        <p:nvPicPr>
          <p:cNvPr id="7" name="图片 6" descr="QQ图片20140518190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628650"/>
            <a:ext cx="5657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2628900" y="3314701"/>
            <a:ext cx="188595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</a:rPr>
              <a:t>38+46=84(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</a:rPr>
              <a:t>个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</a:rPr>
              <a:t>)</a:t>
            </a:r>
            <a:endParaRPr lang="zh-CN" altLang="en-US" sz="21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872" name="矩形 8"/>
          <p:cNvSpPr>
            <a:spLocks noChangeArrowheads="1"/>
          </p:cNvSpPr>
          <p:nvPr/>
        </p:nvSpPr>
        <p:spPr bwMode="auto">
          <a:xfrm>
            <a:off x="2628901" y="4171951"/>
            <a:ext cx="184904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solidFill>
                  <a:srgbClr val="FF0000"/>
                </a:solidFill>
                <a:latin typeface="微软雅黑" panose="020B0503020204020204" pitchFamily="34" charset="-122"/>
              </a:rPr>
              <a:t>84-60=24(</a:t>
            </a:r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rPr>
              <a:t>个</a:t>
            </a:r>
            <a:r>
              <a:rPr lang="en-US" altLang="zh-CN" sz="2100">
                <a:solidFill>
                  <a:srgbClr val="FF0000"/>
                </a:solidFill>
                <a:latin typeface="微软雅黑" panose="020B0503020204020204" pitchFamily="34" charset="-122"/>
              </a:rPr>
              <a:t>)</a:t>
            </a: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1" grpId="0"/>
      <p:bldP spid="368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roup 21"/>
          <p:cNvGrpSpPr/>
          <p:nvPr/>
        </p:nvGrpSpPr>
        <p:grpSpPr bwMode="auto">
          <a:xfrm>
            <a:off x="2564606" y="2130028"/>
            <a:ext cx="4677966" cy="376238"/>
            <a:chOff x="802" y="2568"/>
            <a:chExt cx="4791" cy="386"/>
          </a:xfrm>
        </p:grpSpPr>
        <p:pic>
          <p:nvPicPr>
            <p:cNvPr id="55298" name="Picture 18" descr="7 拷贝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2" y="2568"/>
              <a:ext cx="309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299" name="Picture 20" descr="7 拷贝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4" y="2568"/>
              <a:ext cx="309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0" name="Rectangle 19"/>
            <p:cNvSpPr>
              <a:spLocks noChangeArrowheads="1"/>
            </p:cNvSpPr>
            <p:nvPr/>
          </p:nvSpPr>
          <p:spPr bwMode="auto">
            <a:xfrm>
              <a:off x="975" y="2614"/>
              <a:ext cx="4445" cy="3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27"/>
          <p:cNvGrpSpPr/>
          <p:nvPr/>
        </p:nvGrpSpPr>
        <p:grpSpPr bwMode="auto">
          <a:xfrm>
            <a:off x="2695792" y="2546149"/>
            <a:ext cx="4382690" cy="469763"/>
            <a:chOff x="928" y="2931"/>
            <a:chExt cx="4490" cy="787"/>
          </a:xfrm>
        </p:grpSpPr>
        <p:sp>
          <p:nvSpPr>
            <p:cNvPr id="55302" name="Text Box 25"/>
            <p:cNvSpPr txBox="1">
              <a:spLocks noChangeArrowheads="1"/>
            </p:cNvSpPr>
            <p:nvPr/>
          </p:nvSpPr>
          <p:spPr bwMode="auto">
            <a:xfrm>
              <a:off x="2880" y="3022"/>
              <a:ext cx="74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17</a:t>
              </a:r>
              <a:r>
                <a:rPr lang="zh-CN" altLang="en-US" sz="2100" b="1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个</a:t>
              </a:r>
            </a:p>
          </p:txBody>
        </p:sp>
        <p:sp>
          <p:nvSpPr>
            <p:cNvPr id="55303" name="AutoShape 26"/>
            <p:cNvSpPr/>
            <p:nvPr/>
          </p:nvSpPr>
          <p:spPr bwMode="auto">
            <a:xfrm rot="-5400000">
              <a:off x="3082" y="777"/>
              <a:ext cx="181" cy="4490"/>
            </a:xfrm>
            <a:prstGeom prst="leftBrace">
              <a:avLst>
                <a:gd name="adj1" fmla="val 206607"/>
                <a:gd name="adj2" fmla="val 49819"/>
              </a:avLst>
            </a:prstGeom>
            <a:noFill/>
            <a:ln w="222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5304" name="Group 29"/>
          <p:cNvGrpSpPr/>
          <p:nvPr/>
        </p:nvGrpSpPr>
        <p:grpSpPr bwMode="auto">
          <a:xfrm>
            <a:off x="2596755" y="1198959"/>
            <a:ext cx="2701528" cy="727472"/>
            <a:chOff x="1746" y="1013"/>
            <a:chExt cx="2767" cy="693"/>
          </a:xfrm>
        </p:grpSpPr>
        <p:grpSp>
          <p:nvGrpSpPr>
            <p:cNvPr id="55305" name="Group 17"/>
            <p:cNvGrpSpPr/>
            <p:nvPr/>
          </p:nvGrpSpPr>
          <p:grpSpPr bwMode="auto">
            <a:xfrm>
              <a:off x="1746" y="1389"/>
              <a:ext cx="2767" cy="317"/>
              <a:chOff x="1746" y="1389"/>
              <a:chExt cx="2767" cy="317"/>
            </a:xfrm>
          </p:grpSpPr>
          <p:pic>
            <p:nvPicPr>
              <p:cNvPr id="55306" name="Picture 14" descr="8 拷贝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6" y="1389"/>
                <a:ext cx="295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07" name="Picture 15" descr="8 拷贝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18" y="1389"/>
                <a:ext cx="295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08" name="Rectangle 16"/>
              <p:cNvSpPr>
                <a:spLocks noChangeArrowheads="1"/>
              </p:cNvSpPr>
              <p:nvPr/>
            </p:nvSpPr>
            <p:spPr bwMode="auto">
              <a:xfrm>
                <a:off x="1882" y="1434"/>
                <a:ext cx="2494" cy="272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5309" name="AutoShape 24"/>
            <p:cNvSpPr/>
            <p:nvPr/>
          </p:nvSpPr>
          <p:spPr bwMode="auto">
            <a:xfrm rot="5400000" flipV="1">
              <a:off x="3059" y="117"/>
              <a:ext cx="91" cy="2449"/>
            </a:xfrm>
            <a:prstGeom prst="leftBrace">
              <a:avLst>
                <a:gd name="adj1" fmla="val 224018"/>
                <a:gd name="adj2" fmla="val 51324"/>
              </a:avLst>
            </a:prstGeom>
            <a:noFill/>
            <a:ln w="222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310" name="Text Box 28"/>
            <p:cNvSpPr txBox="1">
              <a:spLocks noChangeArrowheads="1"/>
            </p:cNvSpPr>
            <p:nvPr/>
          </p:nvSpPr>
          <p:spPr bwMode="auto">
            <a:xfrm>
              <a:off x="2880" y="1013"/>
              <a:ext cx="74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10</a:t>
              </a:r>
              <a:r>
                <a:rPr lang="zh-CN" altLang="en-US" sz="2100" b="1">
                  <a:solidFill>
                    <a:prstClr val="black"/>
                  </a:solidFill>
                  <a:latin typeface="楷体_GB2312" pitchFamily="49" charset="-122"/>
                  <a:ea typeface="楷体_GB2312" pitchFamily="49" charset="-122"/>
                </a:rPr>
                <a:t>个</a:t>
              </a:r>
            </a:p>
          </p:txBody>
        </p:sp>
      </p:grpSp>
      <p:sp>
        <p:nvSpPr>
          <p:cNvPr id="54290" name="Text Box 30"/>
          <p:cNvSpPr txBox="1">
            <a:spLocks noChangeArrowheads="1"/>
          </p:cNvSpPr>
          <p:nvPr/>
        </p:nvSpPr>
        <p:spPr bwMode="auto">
          <a:xfrm>
            <a:off x="1440657" y="3020616"/>
            <a:ext cx="3740944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100">
                <a:solidFill>
                  <a:prstClr val="black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）梨比苹果多（    ）个。</a:t>
            </a:r>
          </a:p>
        </p:txBody>
      </p:sp>
      <p:sp>
        <p:nvSpPr>
          <p:cNvPr id="54291" name="Text Box 31"/>
          <p:cNvSpPr txBox="1">
            <a:spLocks noChangeArrowheads="1"/>
          </p:cNvSpPr>
          <p:nvPr/>
        </p:nvSpPr>
        <p:spPr bwMode="auto">
          <a:xfrm>
            <a:off x="1431133" y="3520679"/>
            <a:ext cx="5526881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）梨拿走（    ）个就和苹果同样多。</a:t>
            </a:r>
          </a:p>
        </p:txBody>
      </p:sp>
      <p:sp>
        <p:nvSpPr>
          <p:cNvPr id="54292" name="Text Box 32"/>
          <p:cNvSpPr txBox="1">
            <a:spLocks noChangeArrowheads="1"/>
          </p:cNvSpPr>
          <p:nvPr/>
        </p:nvSpPr>
        <p:spPr bwMode="auto">
          <a:xfrm>
            <a:off x="1431133" y="4046935"/>
            <a:ext cx="5584031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100">
                <a:solidFill>
                  <a:prstClr val="black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）苹果添上（    ）个就和梨同样多。</a:t>
            </a:r>
          </a:p>
        </p:txBody>
      </p:sp>
      <p:sp>
        <p:nvSpPr>
          <p:cNvPr id="54293" name="Text Box 33"/>
          <p:cNvSpPr txBox="1">
            <a:spLocks noChangeArrowheads="1"/>
          </p:cNvSpPr>
          <p:nvPr/>
        </p:nvSpPr>
        <p:spPr bwMode="auto">
          <a:xfrm>
            <a:off x="3924301" y="3030142"/>
            <a:ext cx="23455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srgbClr val="0066FF"/>
                </a:solidFill>
                <a:latin typeface="微软雅黑" panose="020B0503020204020204" pitchFamily="34" charset="-122"/>
              </a:rPr>
              <a:t>7</a:t>
            </a:r>
          </a:p>
        </p:txBody>
      </p:sp>
      <p:sp>
        <p:nvSpPr>
          <p:cNvPr id="54294" name="Text Box 34"/>
          <p:cNvSpPr txBox="1">
            <a:spLocks noChangeArrowheads="1"/>
          </p:cNvSpPr>
          <p:nvPr/>
        </p:nvSpPr>
        <p:spPr bwMode="auto">
          <a:xfrm>
            <a:off x="3401616" y="3511155"/>
            <a:ext cx="23574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srgbClr val="0066FF"/>
                </a:solidFill>
                <a:latin typeface="微软雅黑" panose="020B0503020204020204" pitchFamily="34" charset="-122"/>
              </a:rPr>
              <a:t>7</a:t>
            </a:r>
          </a:p>
        </p:txBody>
      </p:sp>
      <p:sp>
        <p:nvSpPr>
          <p:cNvPr id="54295" name="Text Box 35"/>
          <p:cNvSpPr txBox="1">
            <a:spLocks noChangeArrowheads="1"/>
          </p:cNvSpPr>
          <p:nvPr/>
        </p:nvSpPr>
        <p:spPr bwMode="auto">
          <a:xfrm>
            <a:off x="3607595" y="4046935"/>
            <a:ext cx="23574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srgbClr val="0066FF"/>
                </a:solidFill>
                <a:latin typeface="微软雅黑" panose="020B0503020204020204" pitchFamily="34" charset="-122"/>
              </a:rPr>
              <a:t>7</a:t>
            </a:r>
          </a:p>
        </p:txBody>
      </p:sp>
      <p:sp>
        <p:nvSpPr>
          <p:cNvPr id="54296" name="Text Box 36"/>
          <p:cNvSpPr txBox="1">
            <a:spLocks noChangeArrowheads="1"/>
          </p:cNvSpPr>
          <p:nvPr/>
        </p:nvSpPr>
        <p:spPr bwMode="auto">
          <a:xfrm>
            <a:off x="5167314" y="1793081"/>
            <a:ext cx="215026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17</a:t>
            </a:r>
            <a:r>
              <a:rPr lang="zh-CN" altLang="en-US" sz="21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－</a:t>
            </a:r>
            <a:r>
              <a:rPr lang="en-US" altLang="zh-CN" sz="21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10 = 7</a:t>
            </a:r>
            <a:r>
              <a:rPr lang="zh-CN" altLang="en-US" sz="21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（个）</a:t>
            </a:r>
          </a:p>
        </p:txBody>
      </p:sp>
      <p:sp>
        <p:nvSpPr>
          <p:cNvPr id="55318" name="TextBox 7"/>
          <p:cNvSpPr txBox="1">
            <a:spLocks noChangeArrowheads="1"/>
          </p:cNvSpPr>
          <p:nvPr/>
        </p:nvSpPr>
        <p:spPr bwMode="auto">
          <a:xfrm>
            <a:off x="1183481" y="1246585"/>
            <a:ext cx="67746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例</a:t>
            </a:r>
            <a:r>
              <a:rPr lang="en-US" altLang="zh-CN" sz="2400">
                <a:solidFill>
                  <a:prstClr val="black"/>
                </a:solidFill>
                <a:latin typeface="微软雅黑" panose="020B0503020204020204" pitchFamily="34" charset="-122"/>
              </a:rPr>
              <a:t>1.</a:t>
            </a: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0" grpId="0"/>
      <p:bldP spid="54291" grpId="0"/>
      <p:bldP spid="54292" grpId="0"/>
      <p:bldP spid="54293" grpId="0"/>
      <p:bldP spid="54294" grpId="0"/>
      <p:bldP spid="54295" grpId="0"/>
      <p:bldP spid="542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15"/>
          <p:cNvSpPr txBox="1">
            <a:spLocks noChangeArrowheads="1"/>
          </p:cNvSpPr>
          <p:nvPr/>
        </p:nvSpPr>
        <p:spPr bwMode="auto">
          <a:xfrm>
            <a:off x="3762377" y="3693319"/>
            <a:ext cx="470297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</a:rPr>
              <a:t>10</a:t>
            </a:r>
          </a:p>
        </p:txBody>
      </p:sp>
      <p:sp>
        <p:nvSpPr>
          <p:cNvPr id="57346" name="Text Box 31"/>
          <p:cNvSpPr txBox="1">
            <a:spLocks noChangeArrowheads="1"/>
          </p:cNvSpPr>
          <p:nvPr/>
        </p:nvSpPr>
        <p:spPr bwMode="auto">
          <a:xfrm>
            <a:off x="1494236" y="3587355"/>
            <a:ext cx="5865019" cy="103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100">
                <a:solidFill>
                  <a:prstClr val="black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）明明给大力（    ）枚后，两人的邮票枚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     数就同样多。</a:t>
            </a: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2408636" y="1585912"/>
            <a:ext cx="1350169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7348" name="Rectangle 16"/>
          <p:cNvSpPr>
            <a:spLocks noChangeArrowheads="1"/>
          </p:cNvSpPr>
          <p:nvPr/>
        </p:nvSpPr>
        <p:spPr bwMode="auto">
          <a:xfrm>
            <a:off x="3758805" y="1585912"/>
            <a:ext cx="280749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2100" b="1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7349" name="Text Box 18"/>
          <p:cNvSpPr txBox="1">
            <a:spLocks noChangeArrowheads="1"/>
          </p:cNvSpPr>
          <p:nvPr/>
        </p:nvSpPr>
        <p:spPr bwMode="auto">
          <a:xfrm>
            <a:off x="4461273" y="1270399"/>
            <a:ext cx="190857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大力有</a:t>
            </a: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9</a:t>
            </a: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枚邮票</a:t>
            </a:r>
          </a:p>
        </p:txBody>
      </p:sp>
      <p:sp>
        <p:nvSpPr>
          <p:cNvPr id="57350" name="AutoShape 19"/>
          <p:cNvSpPr/>
          <p:nvPr/>
        </p:nvSpPr>
        <p:spPr bwMode="auto">
          <a:xfrm rot="-5400000">
            <a:off x="6173392" y="903686"/>
            <a:ext cx="214313" cy="1247775"/>
          </a:xfrm>
          <a:prstGeom prst="leftBrace">
            <a:avLst>
              <a:gd name="adj1" fmla="val 48492"/>
              <a:gd name="adj2" fmla="val 498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7351" name="AutoShape 25"/>
          <p:cNvSpPr/>
          <p:nvPr/>
        </p:nvSpPr>
        <p:spPr bwMode="auto">
          <a:xfrm rot="5400000" flipV="1">
            <a:off x="4325541" y="-547687"/>
            <a:ext cx="163116" cy="3996928"/>
          </a:xfrm>
          <a:prstGeom prst="leftBrace">
            <a:avLst>
              <a:gd name="adj1" fmla="val 204083"/>
              <a:gd name="adj2" fmla="val 513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7352" name="Text Box 26"/>
          <p:cNvSpPr txBox="1">
            <a:spLocks noChangeArrowheads="1"/>
          </p:cNvSpPr>
          <p:nvPr/>
        </p:nvSpPr>
        <p:spPr bwMode="auto">
          <a:xfrm>
            <a:off x="2180036" y="1256110"/>
            <a:ext cx="208597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明明有</a:t>
            </a: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29</a:t>
            </a: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枚邮票</a:t>
            </a:r>
          </a:p>
        </p:txBody>
      </p:sp>
      <p:sp>
        <p:nvSpPr>
          <p:cNvPr id="57353" name="Rectangle 39"/>
          <p:cNvSpPr>
            <a:spLocks noChangeArrowheads="1"/>
          </p:cNvSpPr>
          <p:nvPr/>
        </p:nvSpPr>
        <p:spPr bwMode="auto">
          <a:xfrm>
            <a:off x="2409826" y="2085975"/>
            <a:ext cx="1350169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7354" name="Text Box 32"/>
          <p:cNvSpPr txBox="1">
            <a:spLocks noChangeArrowheads="1"/>
          </p:cNvSpPr>
          <p:nvPr/>
        </p:nvSpPr>
        <p:spPr bwMode="auto">
          <a:xfrm>
            <a:off x="1512095" y="3165873"/>
            <a:ext cx="4462463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100">
                <a:solidFill>
                  <a:prstClr val="black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）大力比明明少（     ）枚邮票。</a:t>
            </a:r>
          </a:p>
        </p:txBody>
      </p:sp>
      <p:sp>
        <p:nvSpPr>
          <p:cNvPr id="56334" name="Text Box 44"/>
          <p:cNvSpPr txBox="1">
            <a:spLocks noChangeArrowheads="1"/>
          </p:cNvSpPr>
          <p:nvPr/>
        </p:nvSpPr>
        <p:spPr bwMode="auto">
          <a:xfrm>
            <a:off x="4171952" y="3137299"/>
            <a:ext cx="470297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</a:rPr>
              <a:t>20</a:t>
            </a:r>
          </a:p>
        </p:txBody>
      </p:sp>
      <p:sp>
        <p:nvSpPr>
          <p:cNvPr id="56335" name="Text Box 48"/>
          <p:cNvSpPr txBox="1">
            <a:spLocks noChangeArrowheads="1"/>
          </p:cNvSpPr>
          <p:nvPr/>
        </p:nvSpPr>
        <p:spPr bwMode="auto">
          <a:xfrm>
            <a:off x="3169445" y="2538414"/>
            <a:ext cx="2491979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</a:rPr>
              <a:t>29</a:t>
            </a:r>
            <a:r>
              <a:rPr lang="zh-CN" altLang="en-US" sz="2100" b="1">
                <a:solidFill>
                  <a:srgbClr val="FF0000"/>
                </a:solidFill>
                <a:latin typeface="微软雅黑" panose="020B0503020204020204" pitchFamily="34" charset="-122"/>
              </a:rPr>
              <a:t>－ </a:t>
            </a:r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</a:rPr>
              <a:t>9 = 20</a:t>
            </a:r>
            <a:r>
              <a:rPr lang="zh-CN" altLang="en-US" sz="2100" b="1">
                <a:solidFill>
                  <a:srgbClr val="FF0000"/>
                </a:solidFill>
                <a:latin typeface="微软雅黑" panose="020B0503020204020204" pitchFamily="34" charset="-122"/>
              </a:rPr>
              <a:t>（枚）</a:t>
            </a:r>
          </a:p>
        </p:txBody>
      </p:sp>
      <p:sp>
        <p:nvSpPr>
          <p:cNvPr id="56336" name="Rectangle 50"/>
          <p:cNvSpPr>
            <a:spLocks noChangeArrowheads="1"/>
          </p:cNvSpPr>
          <p:nvPr/>
        </p:nvSpPr>
        <p:spPr bwMode="auto">
          <a:xfrm>
            <a:off x="5162552" y="1585912"/>
            <a:ext cx="14037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6337" name="Rectangle 51"/>
          <p:cNvSpPr>
            <a:spLocks noChangeArrowheads="1"/>
          </p:cNvSpPr>
          <p:nvPr/>
        </p:nvSpPr>
        <p:spPr bwMode="auto">
          <a:xfrm>
            <a:off x="3758804" y="1585912"/>
            <a:ext cx="14037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6338" name="Text Box 55"/>
          <p:cNvSpPr txBox="1">
            <a:spLocks noChangeArrowheads="1"/>
          </p:cNvSpPr>
          <p:nvPr/>
        </p:nvSpPr>
        <p:spPr bwMode="auto">
          <a:xfrm>
            <a:off x="3276602" y="1943101"/>
            <a:ext cx="470297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10</a:t>
            </a:r>
          </a:p>
        </p:txBody>
      </p:sp>
      <p:sp>
        <p:nvSpPr>
          <p:cNvPr id="56339" name="Text Box 56"/>
          <p:cNvSpPr txBox="1">
            <a:spLocks noChangeArrowheads="1"/>
          </p:cNvSpPr>
          <p:nvPr/>
        </p:nvSpPr>
        <p:spPr bwMode="auto">
          <a:xfrm>
            <a:off x="4331495" y="1924051"/>
            <a:ext cx="470297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10</a:t>
            </a:r>
          </a:p>
        </p:txBody>
      </p:sp>
      <p:sp>
        <p:nvSpPr>
          <p:cNvPr id="57361" name="TextBox 20"/>
          <p:cNvSpPr txBox="1">
            <a:spLocks noChangeArrowheads="1"/>
          </p:cNvSpPr>
          <p:nvPr/>
        </p:nvSpPr>
        <p:spPr bwMode="auto">
          <a:xfrm>
            <a:off x="1408511" y="1215629"/>
            <a:ext cx="67746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prstClr val="black"/>
                </a:solidFill>
                <a:latin typeface="微软雅黑" panose="020B0503020204020204" pitchFamily="34" charset="-122"/>
              </a:rPr>
              <a:t>例</a:t>
            </a:r>
            <a:r>
              <a:rPr lang="en-US" altLang="zh-CN" sz="2100">
                <a:solidFill>
                  <a:prstClr val="black"/>
                </a:solidFill>
                <a:latin typeface="微软雅黑" panose="020B0503020204020204" pitchFamily="34" charset="-122"/>
              </a:rPr>
              <a:t>2.</a:t>
            </a: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34" grpId="0"/>
      <p:bldP spid="56335" grpId="0"/>
      <p:bldP spid="56336" grpId="0"/>
      <p:bldP spid="56336" grpId="1"/>
      <p:bldP spid="56337" grpId="0"/>
      <p:bldP spid="56337" grpId="1"/>
      <p:bldP spid="56338" grpId="0"/>
      <p:bldP spid="56338" grpId="1"/>
      <p:bldP spid="56339" grpId="0"/>
      <p:bldP spid="5633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9" descr="鸡题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9942" y="915592"/>
            <a:ext cx="5872163" cy="297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10"/>
          <p:cNvSpPr txBox="1">
            <a:spLocks noChangeArrowheads="1"/>
          </p:cNvSpPr>
          <p:nvPr/>
        </p:nvSpPr>
        <p:spPr bwMode="auto">
          <a:xfrm>
            <a:off x="3665936" y="2758680"/>
            <a:ext cx="3232547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srgbClr val="0066FF"/>
                </a:solidFill>
                <a:latin typeface="微软雅黑" panose="020B0503020204020204" pitchFamily="34" charset="-122"/>
              </a:rPr>
              <a:t>18  </a:t>
            </a:r>
            <a:r>
              <a:rPr lang="zh-CN" altLang="zh-CN" sz="2400" b="1">
                <a:solidFill>
                  <a:srgbClr val="0066FF"/>
                </a:solidFill>
                <a:latin typeface="微软雅黑" panose="020B0503020204020204" pitchFamily="34" charset="-122"/>
              </a:rPr>
              <a:t>＋</a:t>
            </a:r>
            <a:r>
              <a:rPr lang="zh-CN" altLang="en-US" sz="2100" b="1">
                <a:solidFill>
                  <a:srgbClr val="0066FF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100" b="1">
                <a:solidFill>
                  <a:srgbClr val="0066FF"/>
                </a:solidFill>
                <a:latin typeface="微软雅黑" panose="020B0503020204020204" pitchFamily="34" charset="-122"/>
              </a:rPr>
              <a:t>35     53   </a:t>
            </a:r>
            <a:r>
              <a:rPr lang="zh-CN" altLang="en-US" sz="2100" b="1">
                <a:solidFill>
                  <a:srgbClr val="0066FF"/>
                </a:solidFill>
                <a:latin typeface="微软雅黑" panose="020B0503020204020204" pitchFamily="34" charset="-122"/>
              </a:rPr>
              <a:t>只</a:t>
            </a: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2657476" y="3775472"/>
            <a:ext cx="199786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59396" name="Picture 16" descr="鸡题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9942" y="4127897"/>
            <a:ext cx="58721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 Box 15"/>
          <p:cNvSpPr txBox="1">
            <a:spLocks noChangeArrowheads="1"/>
          </p:cNvSpPr>
          <p:nvPr/>
        </p:nvSpPr>
        <p:spPr bwMode="auto">
          <a:xfrm>
            <a:off x="2602707" y="3720704"/>
            <a:ext cx="2271713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rPr>
              <a:t>鸡和鸭相差多少？</a:t>
            </a:r>
          </a:p>
        </p:txBody>
      </p:sp>
      <p:sp>
        <p:nvSpPr>
          <p:cNvPr id="58377" name="Text Box 11"/>
          <p:cNvSpPr txBox="1">
            <a:spLocks noChangeArrowheads="1"/>
          </p:cNvSpPr>
          <p:nvPr/>
        </p:nvSpPr>
        <p:spPr bwMode="auto">
          <a:xfrm>
            <a:off x="3683794" y="4145756"/>
            <a:ext cx="259675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srgbClr val="0066FF"/>
                </a:solidFill>
                <a:latin typeface="微软雅黑" panose="020B0503020204020204" pitchFamily="34" charset="-122"/>
              </a:rPr>
              <a:t>53 </a:t>
            </a:r>
            <a:r>
              <a:rPr lang="zh-CN" altLang="en-US" sz="2400" b="1">
                <a:solidFill>
                  <a:srgbClr val="0066FF"/>
                </a:solidFill>
                <a:latin typeface="微软雅黑" panose="020B0503020204020204" pitchFamily="34" charset="-122"/>
              </a:rPr>
              <a:t>－</a:t>
            </a:r>
            <a:r>
              <a:rPr lang="zh-CN" altLang="en-US" sz="2100" b="1">
                <a:solidFill>
                  <a:srgbClr val="0066FF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2100" b="1">
                <a:solidFill>
                  <a:srgbClr val="0066FF"/>
                </a:solidFill>
                <a:latin typeface="微软雅黑" panose="020B0503020204020204" pitchFamily="34" charset="-122"/>
              </a:rPr>
              <a:t>26     27   </a:t>
            </a:r>
            <a:r>
              <a:rPr lang="zh-CN" altLang="en-US" sz="2100" b="1">
                <a:solidFill>
                  <a:srgbClr val="0066FF"/>
                </a:solidFill>
                <a:latin typeface="微软雅黑" panose="020B0503020204020204" pitchFamily="34" charset="-122"/>
              </a:rPr>
              <a:t>只</a:t>
            </a:r>
          </a:p>
        </p:txBody>
      </p:sp>
      <p:sp>
        <p:nvSpPr>
          <p:cNvPr id="58378" name="Text Box 17"/>
          <p:cNvSpPr txBox="1">
            <a:spLocks noChangeArrowheads="1"/>
          </p:cNvSpPr>
          <p:nvPr/>
        </p:nvSpPr>
        <p:spPr bwMode="auto">
          <a:xfrm>
            <a:off x="4802981" y="3270649"/>
            <a:ext cx="401390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53</a:t>
            </a:r>
          </a:p>
        </p:txBody>
      </p:sp>
      <p:sp>
        <p:nvSpPr>
          <p:cNvPr id="58379" name="Text Box 18"/>
          <p:cNvSpPr txBox="1">
            <a:spLocks noChangeArrowheads="1"/>
          </p:cNvSpPr>
          <p:nvPr/>
        </p:nvSpPr>
        <p:spPr bwMode="auto">
          <a:xfrm>
            <a:off x="5347097" y="3236119"/>
            <a:ext cx="401390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26</a:t>
            </a:r>
          </a:p>
        </p:txBody>
      </p:sp>
      <p:sp>
        <p:nvSpPr>
          <p:cNvPr id="59401" name="文本框 1"/>
          <p:cNvSpPr txBox="1">
            <a:spLocks noChangeArrowheads="1"/>
          </p:cNvSpPr>
          <p:nvPr/>
        </p:nvSpPr>
        <p:spPr bwMode="auto">
          <a:xfrm>
            <a:off x="1075135" y="952500"/>
            <a:ext cx="35480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6" grpId="0" animBg="1"/>
      <p:bldP spid="58376" grpId="0"/>
      <p:bldP spid="58377" grpId="0"/>
      <p:bldP spid="58378" grpId="0"/>
      <p:bldP spid="583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花题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7770" y="1426369"/>
            <a:ext cx="678418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202783" y="2538413"/>
            <a:ext cx="3356372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srgbClr val="0066FF"/>
                </a:solidFill>
                <a:latin typeface="微软雅黑" panose="020B0503020204020204" pitchFamily="34" charset="-122"/>
              </a:rPr>
              <a:t>25 </a:t>
            </a:r>
            <a:r>
              <a:rPr lang="zh-CN" altLang="en-US" sz="2400" b="1">
                <a:solidFill>
                  <a:srgbClr val="0066FF"/>
                </a:solidFill>
                <a:latin typeface="微软雅黑" panose="020B0503020204020204" pitchFamily="34" charset="-122"/>
              </a:rPr>
              <a:t>－</a:t>
            </a:r>
            <a:r>
              <a:rPr lang="zh-CN" altLang="en-US" sz="2100" b="1">
                <a:solidFill>
                  <a:srgbClr val="0066FF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2100" b="1">
                <a:solidFill>
                  <a:srgbClr val="0066FF"/>
                </a:solidFill>
                <a:latin typeface="微软雅黑" panose="020B0503020204020204" pitchFamily="34" charset="-122"/>
              </a:rPr>
              <a:t>17      8    </a:t>
            </a:r>
            <a:r>
              <a:rPr lang="zh-CN" altLang="en-US" sz="2100" b="1">
                <a:solidFill>
                  <a:srgbClr val="0066FF"/>
                </a:solidFill>
                <a:latin typeface="微软雅黑" panose="020B0503020204020204" pitchFamily="34" charset="-122"/>
              </a:rPr>
              <a:t>盆</a:t>
            </a: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2932510" y="1135858"/>
            <a:ext cx="594122" cy="702469"/>
            <a:chOff x="1519" y="572"/>
            <a:chExt cx="499" cy="590"/>
          </a:xfrm>
        </p:grpSpPr>
        <p:sp>
          <p:nvSpPr>
            <p:cNvPr id="61444" name="Text Box 7"/>
            <p:cNvSpPr txBox="1">
              <a:spLocks noChangeArrowheads="1"/>
            </p:cNvSpPr>
            <p:nvPr/>
          </p:nvSpPr>
          <p:spPr bwMode="auto">
            <a:xfrm>
              <a:off x="1565" y="572"/>
              <a:ext cx="36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>
                  <a:solidFill>
                    <a:srgbClr val="FF0000"/>
                  </a:solidFill>
                  <a:latin typeface="微软雅黑" panose="020B0503020204020204" pitchFamily="34" charset="-122"/>
                </a:rPr>
                <a:t>多</a:t>
              </a:r>
            </a:p>
          </p:txBody>
        </p:sp>
        <p:sp>
          <p:nvSpPr>
            <p:cNvPr id="61445" name="Line 9"/>
            <p:cNvSpPr>
              <a:spLocks noChangeShapeType="1"/>
            </p:cNvSpPr>
            <p:nvPr/>
          </p:nvSpPr>
          <p:spPr bwMode="auto">
            <a:xfrm>
              <a:off x="1519" y="1162"/>
              <a:ext cx="49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5362576" y="1135858"/>
            <a:ext cx="594122" cy="702469"/>
            <a:chOff x="3560" y="572"/>
            <a:chExt cx="499" cy="590"/>
          </a:xfrm>
        </p:grpSpPr>
        <p:sp>
          <p:nvSpPr>
            <p:cNvPr id="61447" name="Text Box 8"/>
            <p:cNvSpPr txBox="1">
              <a:spLocks noChangeArrowheads="1"/>
            </p:cNvSpPr>
            <p:nvPr/>
          </p:nvSpPr>
          <p:spPr bwMode="auto">
            <a:xfrm>
              <a:off x="3651" y="572"/>
              <a:ext cx="36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>
                  <a:solidFill>
                    <a:srgbClr val="FF0000"/>
                  </a:solidFill>
                  <a:latin typeface="微软雅黑" panose="020B0503020204020204" pitchFamily="34" charset="-122"/>
                </a:rPr>
                <a:t>少</a:t>
              </a:r>
            </a:p>
          </p:txBody>
        </p:sp>
        <p:sp>
          <p:nvSpPr>
            <p:cNvPr id="61448" name="Line 10"/>
            <p:cNvSpPr>
              <a:spLocks noChangeShapeType="1"/>
            </p:cNvSpPr>
            <p:nvPr/>
          </p:nvSpPr>
          <p:spPr bwMode="auto">
            <a:xfrm>
              <a:off x="3560" y="1162"/>
              <a:ext cx="49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60428" name="Text Box 13"/>
          <p:cNvSpPr txBox="1">
            <a:spLocks noChangeArrowheads="1"/>
          </p:cNvSpPr>
          <p:nvPr/>
        </p:nvSpPr>
        <p:spPr bwMode="auto">
          <a:xfrm>
            <a:off x="3256360" y="3042049"/>
            <a:ext cx="163830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rPr>
              <a:t>两边相差</a:t>
            </a:r>
            <a:r>
              <a:rPr lang="en-US" altLang="zh-CN" sz="210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</a:rPr>
              <a:t>盆</a:t>
            </a:r>
          </a:p>
        </p:txBody>
      </p:sp>
      <p:sp>
        <p:nvSpPr>
          <p:cNvPr id="61450" name="文本框 10"/>
          <p:cNvSpPr txBox="1">
            <a:spLocks noChangeArrowheads="1"/>
          </p:cNvSpPr>
          <p:nvPr/>
        </p:nvSpPr>
        <p:spPr bwMode="auto">
          <a:xfrm>
            <a:off x="884635" y="1398985"/>
            <a:ext cx="354806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8"/>
          <p:cNvSpPr txBox="1">
            <a:spLocks noChangeArrowheads="1"/>
          </p:cNvSpPr>
          <p:nvPr/>
        </p:nvSpPr>
        <p:spPr bwMode="auto">
          <a:xfrm>
            <a:off x="1082279" y="4283869"/>
            <a:ext cx="5586413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小英摆的：</a:t>
            </a:r>
          </a:p>
        </p:txBody>
      </p:sp>
      <p:sp>
        <p:nvSpPr>
          <p:cNvPr id="50191" name="Text Box 20"/>
          <p:cNvSpPr txBox="1">
            <a:spLocks noChangeArrowheads="1"/>
          </p:cNvSpPr>
          <p:nvPr/>
        </p:nvSpPr>
        <p:spPr bwMode="auto">
          <a:xfrm>
            <a:off x="1097757" y="4751786"/>
            <a:ext cx="6323410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3.</a:t>
            </a: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小华摆的：</a:t>
            </a:r>
          </a:p>
        </p:txBody>
      </p:sp>
      <p:sp>
        <p:nvSpPr>
          <p:cNvPr id="50206" name="Text Box 6"/>
          <p:cNvSpPr txBox="1">
            <a:spLocks noChangeArrowheads="1"/>
          </p:cNvSpPr>
          <p:nvPr/>
        </p:nvSpPr>
        <p:spPr bwMode="auto">
          <a:xfrm>
            <a:off x="1082279" y="3262312"/>
            <a:ext cx="68199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1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1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小华做了多少朵？</a:t>
            </a:r>
            <a:endParaRPr lang="en-US" altLang="zh-CN" sz="21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你知道小华要摆多少个吗？先动手摆一摆，再算一算。</a:t>
            </a:r>
          </a:p>
        </p:txBody>
      </p:sp>
      <p:pic>
        <p:nvPicPr>
          <p:cNvPr id="65540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4" y="654845"/>
            <a:ext cx="5422106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91" grpId="0"/>
      <p:bldP spid="502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2044" y="623888"/>
            <a:ext cx="6858000" cy="334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23"/>
          <p:cNvSpPr txBox="1">
            <a:spLocks noChangeArrowheads="1"/>
          </p:cNvSpPr>
          <p:nvPr/>
        </p:nvSpPr>
        <p:spPr bwMode="auto">
          <a:xfrm>
            <a:off x="1638302" y="3680224"/>
            <a:ext cx="253603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小华摆了多少个？</a:t>
            </a:r>
          </a:p>
        </p:txBody>
      </p:sp>
      <p:sp>
        <p:nvSpPr>
          <p:cNvPr id="52229" name="Text Box 24"/>
          <p:cNvSpPr txBox="1">
            <a:spLocks noChangeArrowheads="1"/>
          </p:cNvSpPr>
          <p:nvPr/>
        </p:nvSpPr>
        <p:spPr bwMode="auto">
          <a:xfrm>
            <a:off x="1638302" y="4357689"/>
            <a:ext cx="253603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小平摆了多少个？</a:t>
            </a:r>
          </a:p>
        </p:txBody>
      </p:sp>
      <p:sp>
        <p:nvSpPr>
          <p:cNvPr id="52230" name="Text Box 25"/>
          <p:cNvSpPr txBox="1">
            <a:spLocks noChangeArrowheads="1"/>
          </p:cNvSpPr>
          <p:nvPr/>
        </p:nvSpPr>
        <p:spPr bwMode="auto">
          <a:xfrm>
            <a:off x="4792266" y="3973117"/>
            <a:ext cx="213360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solidFill>
                  <a:srgbClr val="FF3300"/>
                </a:solidFill>
                <a:latin typeface="微软雅黑" panose="020B0503020204020204" pitchFamily="34" charset="-122"/>
              </a:rPr>
              <a:t>11+3=14</a:t>
            </a:r>
            <a:r>
              <a:rPr lang="zh-CN" altLang="en-US" sz="2100">
                <a:solidFill>
                  <a:srgbClr val="FF3300"/>
                </a:solidFill>
                <a:latin typeface="微软雅黑" panose="020B0503020204020204" pitchFamily="34" charset="-122"/>
              </a:rPr>
              <a:t>（个）</a:t>
            </a:r>
          </a:p>
        </p:txBody>
      </p:sp>
      <p:sp>
        <p:nvSpPr>
          <p:cNvPr id="52231" name="Text Box 26"/>
          <p:cNvSpPr txBox="1">
            <a:spLocks noChangeArrowheads="1"/>
          </p:cNvSpPr>
          <p:nvPr/>
        </p:nvSpPr>
        <p:spPr bwMode="auto">
          <a:xfrm>
            <a:off x="4792266" y="4750594"/>
            <a:ext cx="189309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solidFill>
                  <a:srgbClr val="FF3300"/>
                </a:solidFill>
                <a:latin typeface="微软雅黑" panose="020B0503020204020204" pitchFamily="34" charset="-122"/>
              </a:rPr>
              <a:t>11-3=8</a:t>
            </a:r>
            <a:r>
              <a:rPr lang="zh-CN" altLang="en-US" sz="2100">
                <a:solidFill>
                  <a:srgbClr val="FF3300"/>
                </a:solidFill>
                <a:latin typeface="微软雅黑" panose="020B0503020204020204" pitchFamily="34" charset="-122"/>
              </a:rPr>
              <a:t>（个）</a:t>
            </a:r>
          </a:p>
        </p:txBody>
      </p:sp>
      <p:sp>
        <p:nvSpPr>
          <p:cNvPr id="52232" name="Rectangle 28"/>
          <p:cNvSpPr>
            <a:spLocks noChangeArrowheads="1"/>
          </p:cNvSpPr>
          <p:nvPr/>
        </p:nvSpPr>
        <p:spPr bwMode="auto">
          <a:xfrm>
            <a:off x="1248966" y="4030267"/>
            <a:ext cx="217170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srgbClr val="0000FF"/>
                </a:solidFill>
                <a:latin typeface="微软雅黑" panose="020B0503020204020204" pitchFamily="34" charset="-122"/>
              </a:rPr>
              <a:t>想：比</a:t>
            </a:r>
            <a:r>
              <a:rPr lang="en-US" altLang="zh-CN" sz="2100">
                <a:solidFill>
                  <a:srgbClr val="0000FF"/>
                </a:solidFill>
                <a:latin typeface="微软雅黑" panose="020B0503020204020204" pitchFamily="34" charset="-122"/>
              </a:rPr>
              <a:t>11</a:t>
            </a:r>
            <a:r>
              <a:rPr lang="zh-CN" altLang="en-US" sz="2100">
                <a:solidFill>
                  <a:srgbClr val="0000FF"/>
                </a:solidFill>
                <a:latin typeface="微软雅黑" panose="020B0503020204020204" pitchFamily="34" charset="-122"/>
              </a:rPr>
              <a:t>多</a:t>
            </a:r>
            <a:r>
              <a:rPr lang="en-US" altLang="zh-CN" sz="2100">
                <a:solidFill>
                  <a:srgbClr val="0000FF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52233" name="Rectangle 30"/>
          <p:cNvSpPr>
            <a:spLocks noChangeArrowheads="1"/>
          </p:cNvSpPr>
          <p:nvPr/>
        </p:nvSpPr>
        <p:spPr bwMode="auto">
          <a:xfrm>
            <a:off x="1306116" y="4750594"/>
            <a:ext cx="217170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>
                <a:solidFill>
                  <a:srgbClr val="0000FF"/>
                </a:solidFill>
                <a:latin typeface="微软雅黑" panose="020B0503020204020204" pitchFamily="34" charset="-122"/>
              </a:rPr>
              <a:t>想：比</a:t>
            </a:r>
            <a:r>
              <a:rPr lang="en-US" altLang="zh-CN" sz="2100">
                <a:solidFill>
                  <a:srgbClr val="0000FF"/>
                </a:solidFill>
                <a:latin typeface="微软雅黑" panose="020B0503020204020204" pitchFamily="34" charset="-122"/>
              </a:rPr>
              <a:t>11</a:t>
            </a:r>
            <a:r>
              <a:rPr lang="zh-CN" altLang="en-US" sz="2100">
                <a:solidFill>
                  <a:srgbClr val="0000FF"/>
                </a:solidFill>
                <a:latin typeface="微软雅黑" panose="020B0503020204020204" pitchFamily="34" charset="-122"/>
              </a:rPr>
              <a:t>少</a:t>
            </a:r>
            <a:r>
              <a:rPr lang="en-US" altLang="zh-CN" sz="2100">
                <a:solidFill>
                  <a:srgbClr val="0000FF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1801416" y="1471613"/>
            <a:ext cx="1543050" cy="0"/>
          </a:xfrm>
          <a:prstGeom prst="line">
            <a:avLst/>
          </a:prstGeom>
          <a:noFill/>
          <a:ln w="38100">
            <a:solidFill>
              <a:srgbClr val="D1192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>
            <a:off x="6240066" y="2657475"/>
            <a:ext cx="1371600" cy="0"/>
          </a:xfrm>
          <a:prstGeom prst="line">
            <a:avLst/>
          </a:prstGeom>
          <a:noFill/>
          <a:ln w="38100">
            <a:solidFill>
              <a:srgbClr val="D1192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6240066" y="2892029"/>
            <a:ext cx="1028700" cy="0"/>
          </a:xfrm>
          <a:prstGeom prst="line">
            <a:avLst/>
          </a:prstGeom>
          <a:noFill/>
          <a:ln w="38100">
            <a:solidFill>
              <a:srgbClr val="D1192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  <p:bldP spid="52230" grpId="0"/>
      <p:bldP spid="52231" grpId="0"/>
      <p:bldP spid="52232" grpId="0"/>
      <p:bldP spid="52233" grpId="0"/>
      <p:bldP spid="5151" grpId="0" animBg="1"/>
      <p:bldP spid="5153" grpId="0" animBg="1"/>
      <p:bldP spid="51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2"/>
          <p:cNvSpPr txBox="1">
            <a:spLocks noChangeArrowheads="1"/>
          </p:cNvSpPr>
          <p:nvPr/>
        </p:nvSpPr>
        <p:spPr bwMode="auto">
          <a:xfrm>
            <a:off x="1758554" y="1540669"/>
            <a:ext cx="2189559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64</a:t>
            </a: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＋</a:t>
            </a: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8</a:t>
            </a: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＋</a:t>
            </a: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17</a:t>
            </a: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4919664" y="1543051"/>
            <a:ext cx="218956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92</a:t>
            </a: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－</a:t>
            </a: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6</a:t>
            </a: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－</a:t>
            </a: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42</a:t>
            </a: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1751411" y="3148014"/>
            <a:ext cx="2189559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56</a:t>
            </a: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－</a:t>
            </a: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9</a:t>
            </a: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＋</a:t>
            </a:r>
            <a:r>
              <a:rPr lang="en-US" altLang="zh-CN" sz="2100" b="1">
                <a:solidFill>
                  <a:prstClr val="black"/>
                </a:solidFill>
                <a:latin typeface="微软雅黑" panose="020B0503020204020204" pitchFamily="34" charset="-122"/>
              </a:rPr>
              <a:t>40</a:t>
            </a:r>
            <a:r>
              <a:rPr lang="zh-CN" altLang="en-US" sz="2100" b="1">
                <a:solidFill>
                  <a:prstClr val="black"/>
                </a:solidFill>
                <a:latin typeface="微软雅黑" panose="020B0503020204020204" pitchFamily="34" charset="-122"/>
              </a:rPr>
              <a:t>＝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2880" y="1971676"/>
            <a:ext cx="1293019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26832" y="2025254"/>
            <a:ext cx="1264444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Box 2"/>
          <p:cNvSpPr txBox="1">
            <a:spLocks noChangeArrowheads="1"/>
          </p:cNvSpPr>
          <p:nvPr/>
        </p:nvSpPr>
        <p:spPr bwMode="auto">
          <a:xfrm>
            <a:off x="3587355" y="1543051"/>
            <a:ext cx="76914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</a:rPr>
              <a:t>89</a:t>
            </a:r>
            <a:endParaRPr lang="zh-CN" altLang="en-US" sz="2100" b="1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609" name="TextBox 2"/>
          <p:cNvSpPr txBox="1">
            <a:spLocks noChangeArrowheads="1"/>
          </p:cNvSpPr>
          <p:nvPr/>
        </p:nvSpPr>
        <p:spPr bwMode="auto">
          <a:xfrm>
            <a:off x="6841333" y="1543051"/>
            <a:ext cx="108942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</a:rPr>
              <a:t>44</a:t>
            </a:r>
            <a:endParaRPr lang="zh-CN" altLang="en-US" sz="2100" b="1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610" name="TextBox 2"/>
          <p:cNvSpPr txBox="1">
            <a:spLocks noChangeArrowheads="1"/>
          </p:cNvSpPr>
          <p:nvPr/>
        </p:nvSpPr>
        <p:spPr bwMode="auto">
          <a:xfrm>
            <a:off x="3573066" y="3150394"/>
            <a:ext cx="81557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</a:rPr>
              <a:t>87</a:t>
            </a:r>
            <a:endParaRPr lang="zh-CN" altLang="en-US" sz="2100" b="1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9" grpId="0"/>
      <p:bldP spid="256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94197" y="1379935"/>
            <a:ext cx="6858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2480073" y="1614487"/>
            <a:ext cx="56792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微软雅黑" panose="020B0503020204020204" pitchFamily="34" charset="-122"/>
              </a:rPr>
              <a:t>27</a:t>
            </a:r>
            <a:endParaRPr lang="zh-CN" altLang="en-US" sz="240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3780235" y="1616869"/>
            <a:ext cx="63222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微软雅黑" panose="020B0503020204020204" pitchFamily="34" charset="-122"/>
              </a:rPr>
              <a:t>36</a:t>
            </a:r>
            <a:endParaRPr lang="zh-CN" altLang="en-US" sz="240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54" name="TextBox 2"/>
          <p:cNvSpPr txBox="1">
            <a:spLocks noChangeArrowheads="1"/>
          </p:cNvSpPr>
          <p:nvPr/>
        </p:nvSpPr>
        <p:spPr bwMode="auto">
          <a:xfrm>
            <a:off x="4998245" y="1616869"/>
            <a:ext cx="56792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微软雅黑" panose="020B0503020204020204" pitchFamily="34" charset="-122"/>
              </a:rPr>
              <a:t>45</a:t>
            </a:r>
            <a:endParaRPr lang="zh-CN" altLang="en-US" sz="240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55" name="TextBox 2"/>
          <p:cNvSpPr txBox="1">
            <a:spLocks noChangeArrowheads="1"/>
          </p:cNvSpPr>
          <p:nvPr/>
        </p:nvSpPr>
        <p:spPr bwMode="auto">
          <a:xfrm>
            <a:off x="6298408" y="1619250"/>
            <a:ext cx="64174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微软雅黑" panose="020B0503020204020204" pitchFamily="34" charset="-122"/>
              </a:rPr>
              <a:t>54</a:t>
            </a:r>
            <a:endParaRPr lang="zh-CN" altLang="en-US" sz="240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56" name="TextBox 2"/>
          <p:cNvSpPr txBox="1">
            <a:spLocks noChangeArrowheads="1"/>
          </p:cNvSpPr>
          <p:nvPr/>
        </p:nvSpPr>
        <p:spPr bwMode="auto">
          <a:xfrm>
            <a:off x="7530705" y="1616869"/>
            <a:ext cx="52149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微软雅黑" panose="020B0503020204020204" pitchFamily="34" charset="-122"/>
              </a:rPr>
              <a:t>63</a:t>
            </a:r>
            <a:endParaRPr lang="zh-CN" altLang="en-US" sz="240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57" name="TextBox 2"/>
          <p:cNvSpPr txBox="1">
            <a:spLocks noChangeArrowheads="1"/>
          </p:cNvSpPr>
          <p:nvPr/>
        </p:nvSpPr>
        <p:spPr bwMode="auto">
          <a:xfrm>
            <a:off x="2480074" y="2574131"/>
            <a:ext cx="66913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微软雅黑" panose="020B0503020204020204" pitchFamily="34" charset="-122"/>
              </a:rPr>
              <a:t>42</a:t>
            </a:r>
            <a:endParaRPr lang="zh-CN" altLang="en-US" sz="240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58" name="TextBox 2"/>
          <p:cNvSpPr txBox="1">
            <a:spLocks noChangeArrowheads="1"/>
          </p:cNvSpPr>
          <p:nvPr/>
        </p:nvSpPr>
        <p:spPr bwMode="auto">
          <a:xfrm>
            <a:off x="3780235" y="2576513"/>
            <a:ext cx="73223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微软雅黑" panose="020B0503020204020204" pitchFamily="34" charset="-122"/>
              </a:rPr>
              <a:t>35</a:t>
            </a:r>
            <a:endParaRPr lang="zh-CN" altLang="en-US" sz="240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59" name="TextBox 2"/>
          <p:cNvSpPr txBox="1">
            <a:spLocks noChangeArrowheads="1"/>
          </p:cNvSpPr>
          <p:nvPr/>
        </p:nvSpPr>
        <p:spPr bwMode="auto">
          <a:xfrm>
            <a:off x="4998245" y="2576513"/>
            <a:ext cx="66913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微软雅黑" panose="020B0503020204020204" pitchFamily="34" charset="-122"/>
              </a:rPr>
              <a:t>28</a:t>
            </a:r>
            <a:endParaRPr lang="zh-CN" altLang="en-US" sz="240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60" name="TextBox 2"/>
          <p:cNvSpPr txBox="1">
            <a:spLocks noChangeArrowheads="1"/>
          </p:cNvSpPr>
          <p:nvPr/>
        </p:nvSpPr>
        <p:spPr bwMode="auto">
          <a:xfrm>
            <a:off x="6298408" y="2578894"/>
            <a:ext cx="77866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微软雅黑" panose="020B0503020204020204" pitchFamily="34" charset="-122"/>
              </a:rPr>
              <a:t>21</a:t>
            </a:r>
            <a:endParaRPr lang="zh-CN" altLang="en-US" sz="240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61" name="TextBox 2"/>
          <p:cNvSpPr txBox="1">
            <a:spLocks noChangeArrowheads="1"/>
          </p:cNvSpPr>
          <p:nvPr/>
        </p:nvSpPr>
        <p:spPr bwMode="auto">
          <a:xfrm>
            <a:off x="7530705" y="2576513"/>
            <a:ext cx="52149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微软雅黑" panose="020B0503020204020204" pitchFamily="34" charset="-122"/>
              </a:rPr>
              <a:t>14</a:t>
            </a:r>
            <a:endParaRPr lang="zh-CN" altLang="en-US" sz="240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62" name="TextBox 2"/>
          <p:cNvSpPr txBox="1">
            <a:spLocks noChangeArrowheads="1"/>
          </p:cNvSpPr>
          <p:nvPr/>
        </p:nvSpPr>
        <p:spPr bwMode="auto">
          <a:xfrm>
            <a:off x="1247775" y="3492104"/>
            <a:ext cx="76081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微软雅黑" panose="020B0503020204020204" pitchFamily="34" charset="-122"/>
              </a:rPr>
              <a:t>60</a:t>
            </a:r>
            <a:endParaRPr lang="zh-CN" altLang="en-US" sz="240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63" name="TextBox 2"/>
          <p:cNvSpPr txBox="1">
            <a:spLocks noChangeArrowheads="1"/>
          </p:cNvSpPr>
          <p:nvPr/>
        </p:nvSpPr>
        <p:spPr bwMode="auto">
          <a:xfrm>
            <a:off x="2480072" y="3494485"/>
            <a:ext cx="7334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微软雅黑" panose="020B0503020204020204" pitchFamily="34" charset="-122"/>
              </a:rPr>
              <a:t>55</a:t>
            </a:r>
            <a:endParaRPr lang="zh-CN" altLang="en-US" sz="240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64" name="TextBox 2"/>
          <p:cNvSpPr txBox="1">
            <a:spLocks noChangeArrowheads="1"/>
          </p:cNvSpPr>
          <p:nvPr/>
        </p:nvSpPr>
        <p:spPr bwMode="auto">
          <a:xfrm>
            <a:off x="3765949" y="3494485"/>
            <a:ext cx="66913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微软雅黑" panose="020B0503020204020204" pitchFamily="34" charset="-122"/>
              </a:rPr>
              <a:t>50</a:t>
            </a:r>
            <a:endParaRPr lang="zh-CN" altLang="en-US" sz="240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65" name="TextBox 2"/>
          <p:cNvSpPr txBox="1">
            <a:spLocks noChangeArrowheads="1"/>
          </p:cNvSpPr>
          <p:nvPr/>
        </p:nvSpPr>
        <p:spPr bwMode="auto">
          <a:xfrm>
            <a:off x="4998244" y="3496866"/>
            <a:ext cx="92511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微软雅黑" panose="020B0503020204020204" pitchFamily="34" charset="-122"/>
              </a:rPr>
              <a:t>45</a:t>
            </a:r>
            <a:endParaRPr lang="zh-CN" altLang="en-US" sz="240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66" name="TextBox 2"/>
          <p:cNvSpPr txBox="1">
            <a:spLocks noChangeArrowheads="1"/>
          </p:cNvSpPr>
          <p:nvPr/>
        </p:nvSpPr>
        <p:spPr bwMode="auto">
          <a:xfrm>
            <a:off x="6298406" y="3494485"/>
            <a:ext cx="68699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微软雅黑" panose="020B0503020204020204" pitchFamily="34" charset="-122"/>
              </a:rPr>
              <a:t>40</a:t>
            </a:r>
            <a:endParaRPr lang="zh-CN" altLang="en-US" sz="240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  <p:bldP spid="27656" grpId="0"/>
      <p:bldP spid="27657" grpId="0"/>
      <p:bldP spid="27658" grpId="0"/>
      <p:bldP spid="27659" grpId="0"/>
      <p:bldP spid="27660" grpId="0"/>
      <p:bldP spid="27661" grpId="0"/>
      <p:bldP spid="27662" grpId="0"/>
      <p:bldP spid="27663" grpId="0"/>
      <p:bldP spid="27665" grpId="0"/>
      <p:bldP spid="276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54906" y="1066801"/>
            <a:ext cx="6858000" cy="264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2587228" y="3930255"/>
            <a:ext cx="1394222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红旗：</a:t>
            </a:r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3665935" y="3930255"/>
            <a:ext cx="1546622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prstClr val="black"/>
                </a:solidFill>
                <a:latin typeface="微软雅黑" panose="020B0503020204020204" pitchFamily="34" charset="-122"/>
              </a:rPr>
              <a:t>30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＋</a:t>
            </a:r>
            <a:r>
              <a:rPr lang="en-US" altLang="zh-CN" sz="2400">
                <a:solidFill>
                  <a:prstClr val="black"/>
                </a:solidFill>
                <a:latin typeface="微软雅黑" panose="020B0503020204020204" pitchFamily="34" charset="-122"/>
              </a:rPr>
              <a:t>26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5058966" y="3930255"/>
            <a:ext cx="1707356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</a:rPr>
              <a:t>56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（面）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8263" y="904876"/>
            <a:ext cx="6858000" cy="264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2536031" y="3736181"/>
            <a:ext cx="1200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绿旗：</a:t>
            </a:r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3614739" y="3736181"/>
            <a:ext cx="154662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prstClr val="black"/>
                </a:solidFill>
                <a:latin typeface="微软雅黑" panose="020B0503020204020204" pitchFamily="34" charset="-122"/>
              </a:rPr>
              <a:t>30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－</a:t>
            </a:r>
            <a:r>
              <a:rPr lang="en-US" altLang="zh-CN" sz="2400">
                <a:solidFill>
                  <a:prstClr val="black"/>
                </a:solidFill>
                <a:latin typeface="微软雅黑" panose="020B0503020204020204" pitchFamily="34" charset="-122"/>
              </a:rPr>
              <a:t>14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5007769" y="3736181"/>
            <a:ext cx="162520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</a:rPr>
              <a:t>16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（面）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0436" y="1193007"/>
            <a:ext cx="5950744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803673"/>
            <a:ext cx="6858000" cy="268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2"/>
          <p:cNvSpPr txBox="1">
            <a:spLocks noChangeArrowheads="1"/>
          </p:cNvSpPr>
          <p:nvPr/>
        </p:nvSpPr>
        <p:spPr bwMode="auto">
          <a:xfrm>
            <a:off x="2750344" y="3640931"/>
            <a:ext cx="305395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小军拍的数量＜</a:t>
            </a:r>
            <a:r>
              <a:rPr lang="en-US" altLang="zh-CN" sz="2400">
                <a:solidFill>
                  <a:prstClr val="black"/>
                </a:solidFill>
                <a:latin typeface="微软雅黑" panose="020B0503020204020204" pitchFamily="34" charset="-122"/>
              </a:rPr>
              <a:t>20</a:t>
            </a: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2750345" y="4176713"/>
            <a:ext cx="390286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比</a:t>
            </a:r>
            <a:r>
              <a:rPr lang="en-US" altLang="zh-CN" sz="2400">
                <a:solidFill>
                  <a:prstClr val="black"/>
                </a:solidFill>
                <a:latin typeface="微软雅黑" panose="020B0503020204020204" pitchFamily="34" charset="-122"/>
              </a:rPr>
              <a:t>20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小的最大数是：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</a:rPr>
              <a:t>19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803673"/>
            <a:ext cx="6858000" cy="268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2750344" y="3640931"/>
            <a:ext cx="305395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小强拍的数量＞</a:t>
            </a:r>
            <a:r>
              <a:rPr lang="en-US" altLang="zh-CN" sz="2400">
                <a:solidFill>
                  <a:prstClr val="black"/>
                </a:solidFill>
                <a:latin typeface="微软雅黑" panose="020B0503020204020204" pitchFamily="34" charset="-122"/>
              </a:rPr>
              <a:t>20</a:t>
            </a: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2750345" y="4176713"/>
            <a:ext cx="375046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比</a:t>
            </a:r>
            <a:r>
              <a:rPr lang="en-US" altLang="zh-CN" sz="2400">
                <a:solidFill>
                  <a:prstClr val="black"/>
                </a:solidFill>
                <a:latin typeface="微软雅黑" panose="020B0503020204020204" pitchFamily="34" charset="-122"/>
              </a:rPr>
              <a:t>20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大的最小数是：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</a:rPr>
              <a:t>21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。</a:t>
            </a:r>
          </a:p>
        </p:txBody>
      </p:sp>
      <p:sp>
        <p:nvSpPr>
          <p:cNvPr id="77828" name="Rectangle 6"/>
          <p:cNvSpPr>
            <a:spLocks noChangeArrowheads="1"/>
          </p:cNvSpPr>
          <p:nvPr/>
        </p:nvSpPr>
        <p:spPr bwMode="auto">
          <a:xfrm>
            <a:off x="1656160" y="3269456"/>
            <a:ext cx="571308" cy="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绿色圃小学教育网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http://www.Lspjy.com   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绿色圃中学资源网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http://cz.Lspjy.com</a:t>
            </a:r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2"/>
          <p:cNvGrpSpPr/>
          <p:nvPr/>
        </p:nvGrpSpPr>
        <p:grpSpPr bwMode="auto">
          <a:xfrm>
            <a:off x="6788945" y="5007770"/>
            <a:ext cx="864394" cy="216694"/>
            <a:chOff x="0" y="0"/>
            <a:chExt cx="726" cy="182"/>
          </a:xfrm>
        </p:grpSpPr>
        <p:sp>
          <p:nvSpPr>
            <p:cNvPr id="22530" name="AutoShape 3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408" y="0"/>
              <a:ext cx="318" cy="182"/>
            </a:xfrm>
            <a:prstGeom prst="rightArrow">
              <a:avLst>
                <a:gd name="adj1" fmla="val 50000"/>
                <a:gd name="adj2" fmla="val 43673"/>
              </a:avLst>
            </a:prstGeom>
            <a:noFill/>
            <a:ln w="9525">
              <a:solidFill>
                <a:srgbClr val="CCFF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531" name="AutoShape 4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318" cy="182"/>
            </a:xfrm>
            <a:prstGeom prst="rightArrow">
              <a:avLst>
                <a:gd name="adj1" fmla="val 50000"/>
                <a:gd name="adj2" fmla="val 43673"/>
              </a:avLst>
            </a:prstGeom>
            <a:noFill/>
            <a:ln w="9525">
              <a:solidFill>
                <a:srgbClr val="CCFF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550319" y="954883"/>
            <a:ext cx="3995738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 dirty="0">
                <a:solidFill>
                  <a:prstClr val="black"/>
                </a:solidFill>
                <a:latin typeface="微软雅黑" panose="020B0503020204020204" pitchFamily="34" charset="-122"/>
              </a:rPr>
              <a:t>38＋42 - 33＝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793207" y="1681164"/>
            <a:ext cx="863204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>
                <a:solidFill>
                  <a:prstClr val="black"/>
                </a:solidFill>
                <a:latin typeface="微软雅黑" panose="020B0503020204020204" pitchFamily="34" charset="-122"/>
              </a:rPr>
              <a:t>3  8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333626" y="2058592"/>
            <a:ext cx="124658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>
                <a:solidFill>
                  <a:prstClr val="black"/>
                </a:solidFill>
                <a:latin typeface="微软雅黑" panose="020B0503020204020204" pitchFamily="34" charset="-122"/>
              </a:rPr>
              <a:t> + 4  2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2550319" y="2544367"/>
            <a:ext cx="971550" cy="119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820592" y="2544366"/>
            <a:ext cx="32265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>
                <a:solidFill>
                  <a:prstClr val="black"/>
                </a:solidFill>
                <a:latin typeface="微软雅黑" panose="020B0503020204020204" pitchFamily="34" charset="-122"/>
              </a:rPr>
              <a:t>8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252789" y="2544366"/>
            <a:ext cx="32266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>
                <a:solidFill>
                  <a:prstClr val="black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036219" y="1663304"/>
            <a:ext cx="863204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>
                <a:solidFill>
                  <a:prstClr val="black"/>
                </a:solidFill>
                <a:latin typeface="微软雅黑" panose="020B0503020204020204" pitchFamily="34" charset="-122"/>
              </a:rPr>
              <a:t>8  0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792141" y="2056210"/>
            <a:ext cx="1246584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>
                <a:solidFill>
                  <a:prstClr val="black"/>
                </a:solidFill>
                <a:latin typeface="微软雅黑" panose="020B0503020204020204" pitchFamily="34" charset="-122"/>
              </a:rPr>
              <a:t>- 3  3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845719" y="2544366"/>
            <a:ext cx="96321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115992" y="2544366"/>
            <a:ext cx="32265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>
                <a:solidFill>
                  <a:prstClr val="black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548189" y="2544366"/>
            <a:ext cx="32266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>
                <a:solidFill>
                  <a:prstClr val="black"/>
                </a:solidFill>
                <a:latin typeface="微软雅黑" panose="020B0503020204020204" pitchFamily="34" charset="-122"/>
              </a:rPr>
              <a:t>7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5412582" y="2544366"/>
            <a:ext cx="101679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82854" y="2490789"/>
            <a:ext cx="32265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>
                <a:solidFill>
                  <a:prstClr val="black"/>
                </a:solidFill>
                <a:latin typeface="微软雅黑" panose="020B0503020204020204" pitchFamily="34" charset="-122"/>
              </a:rPr>
              <a:t>8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6115050" y="2490789"/>
            <a:ext cx="32266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>
                <a:solidFill>
                  <a:prstClr val="black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5464970" y="2868216"/>
            <a:ext cx="1079897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>
                <a:solidFill>
                  <a:prstClr val="black"/>
                </a:solidFill>
                <a:latin typeface="微软雅黑" panose="020B0503020204020204" pitchFamily="34" charset="-122"/>
              </a:rPr>
              <a:t>- 3  3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5412582" y="3355181"/>
            <a:ext cx="101679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9" tIns="34289" rIns="68579" bIns="3428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5682855" y="3300413"/>
            <a:ext cx="32146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>
                <a:solidFill>
                  <a:prstClr val="black"/>
                </a:solidFill>
                <a:latin typeface="微软雅黑" panose="020B0503020204020204" pitchFamily="34" charset="-122"/>
              </a:rPr>
              <a:t>4 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6115050" y="3300414"/>
            <a:ext cx="32266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>
                <a:solidFill>
                  <a:prstClr val="black"/>
                </a:solidFill>
                <a:latin typeface="微软雅黑" panose="020B0503020204020204" pitchFamily="34" charset="-122"/>
              </a:rPr>
              <a:t>7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4870847" y="947738"/>
            <a:ext cx="59412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 dirty="0">
                <a:solidFill>
                  <a:srgbClr val="D8351A"/>
                </a:solidFill>
                <a:latin typeface="微软雅黑" panose="020B0503020204020204" pitchFamily="34" charset="-122"/>
              </a:rPr>
              <a:t>47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5687616" y="1732360"/>
            <a:ext cx="102512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>
                <a:solidFill>
                  <a:prstClr val="black"/>
                </a:solidFill>
                <a:latin typeface="微软雅黑" panose="020B0503020204020204" pitchFamily="34" charset="-122"/>
              </a:rPr>
              <a:t>3  8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5359005" y="2112170"/>
            <a:ext cx="1134665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>
                <a:solidFill>
                  <a:prstClr val="black"/>
                </a:solidFill>
                <a:latin typeface="微软雅黑" panose="020B0503020204020204" pitchFamily="34" charset="-122"/>
              </a:rPr>
              <a:t>+ 4  2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5438776" y="925116"/>
            <a:ext cx="80962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 dirty="0">
                <a:solidFill>
                  <a:prstClr val="black"/>
                </a:solidFill>
                <a:latin typeface="微软雅黑" panose="020B0503020204020204" pitchFamily="34" charset="-122"/>
              </a:rPr>
              <a:t>(只)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2550320" y="3818335"/>
            <a:ext cx="361831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答：还剩47只。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27656" grpId="0"/>
      <p:bldP spid="7177" grpId="0" animBg="1"/>
      <p:bldP spid="27658" grpId="0"/>
      <p:bldP spid="27659" grpId="0"/>
      <p:bldP spid="27660" grpId="0"/>
      <p:bldP spid="27661" grpId="0"/>
      <p:bldP spid="7182" grpId="0" animBg="1"/>
      <p:bldP spid="27663" grpId="0"/>
      <p:bldP spid="27664" grpId="0"/>
      <p:bldP spid="7185" grpId="0" animBg="1"/>
      <p:bldP spid="27666" grpId="0"/>
      <p:bldP spid="27667" grpId="0"/>
      <p:bldP spid="27669" grpId="0"/>
      <p:bldP spid="7190" grpId="0" animBg="1"/>
      <p:bldP spid="27671" grpId="0"/>
      <p:bldP spid="27672" grpId="0"/>
      <p:bldP spid="27673" grpId="0"/>
      <p:bldP spid="27675" grpId="0"/>
      <p:bldP spid="27676" grpId="0"/>
      <p:bldP spid="27677" grpId="0"/>
      <p:bldP spid="276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3"/>
          <p:cNvSpPr txBox="1">
            <a:spLocks noChangeArrowheads="1"/>
          </p:cNvSpPr>
          <p:nvPr/>
        </p:nvSpPr>
        <p:spPr bwMode="auto">
          <a:xfrm>
            <a:off x="2395539" y="1835945"/>
            <a:ext cx="534709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i="1" dirty="0">
                <a:solidFill>
                  <a:srgbClr val="FF33CC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 5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0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+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26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-20=           78-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31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+39=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  96-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58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+24=           50+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26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-23=</a:t>
            </a:r>
          </a:p>
        </p:txBody>
      </p:sp>
      <p:sp>
        <p:nvSpPr>
          <p:cNvPr id="23554" name="文本框 1"/>
          <p:cNvSpPr txBox="1">
            <a:spLocks noChangeArrowheads="1"/>
          </p:cNvSpPr>
          <p:nvPr/>
        </p:nvSpPr>
        <p:spPr bwMode="auto">
          <a:xfrm>
            <a:off x="4125516" y="1835944"/>
            <a:ext cx="521494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solidFill>
                  <a:srgbClr val="FF0000"/>
                </a:solidFill>
                <a:latin typeface="微软雅黑" panose="020B0503020204020204" pitchFamily="34" charset="-122"/>
              </a:rPr>
              <a:t>56</a:t>
            </a: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55" name="文本框 3"/>
          <p:cNvSpPr txBox="1">
            <a:spLocks noChangeArrowheads="1"/>
          </p:cNvSpPr>
          <p:nvPr/>
        </p:nvSpPr>
        <p:spPr bwMode="auto">
          <a:xfrm>
            <a:off x="6375797" y="1835944"/>
            <a:ext cx="522684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solidFill>
                  <a:srgbClr val="FF0000"/>
                </a:solidFill>
                <a:latin typeface="微软雅黑" panose="020B0503020204020204" pitchFamily="34" charset="-122"/>
              </a:rPr>
              <a:t>86</a:t>
            </a: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56" name="文本框 4"/>
          <p:cNvSpPr txBox="1">
            <a:spLocks noChangeArrowheads="1"/>
          </p:cNvSpPr>
          <p:nvPr/>
        </p:nvSpPr>
        <p:spPr bwMode="auto">
          <a:xfrm>
            <a:off x="4135041" y="2805114"/>
            <a:ext cx="52268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solidFill>
                  <a:srgbClr val="FF0000"/>
                </a:solidFill>
                <a:latin typeface="微软雅黑" panose="020B0503020204020204" pitchFamily="34" charset="-122"/>
              </a:rPr>
              <a:t>62</a:t>
            </a: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57" name="文本框 5"/>
          <p:cNvSpPr txBox="1">
            <a:spLocks noChangeArrowheads="1"/>
          </p:cNvSpPr>
          <p:nvPr/>
        </p:nvSpPr>
        <p:spPr bwMode="auto">
          <a:xfrm>
            <a:off x="6386514" y="2805114"/>
            <a:ext cx="52149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>
                <a:solidFill>
                  <a:srgbClr val="FF0000"/>
                </a:solidFill>
                <a:latin typeface="微软雅黑" panose="020B0503020204020204" pitchFamily="34" charset="-122"/>
              </a:rPr>
              <a:t>53</a:t>
            </a:r>
            <a:endParaRPr lang="zh-CN" altLang="en-US" sz="21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5"/>
          <p:cNvSpPr txBox="1">
            <a:spLocks noChangeArrowheads="1"/>
          </p:cNvSpPr>
          <p:nvPr/>
        </p:nvSpPr>
        <p:spPr bwMode="auto">
          <a:xfrm>
            <a:off x="1621632" y="797720"/>
            <a:ext cx="6329363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算出每条线上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个数的和，填在（   ）里。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9" y="1232297"/>
            <a:ext cx="3736181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5"/>
          <p:cNvSpPr txBox="1">
            <a:spLocks noChangeArrowheads="1"/>
          </p:cNvSpPr>
          <p:nvPr/>
        </p:nvSpPr>
        <p:spPr bwMode="auto">
          <a:xfrm>
            <a:off x="2964656" y="2208611"/>
            <a:ext cx="628650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90</a:t>
            </a:r>
            <a:endParaRPr lang="zh-CN" altLang="en-US" sz="33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701" name="TextBox 16"/>
          <p:cNvSpPr txBox="1">
            <a:spLocks noChangeArrowheads="1"/>
          </p:cNvSpPr>
          <p:nvPr/>
        </p:nvSpPr>
        <p:spPr bwMode="auto">
          <a:xfrm>
            <a:off x="5389960" y="2196705"/>
            <a:ext cx="628650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90</a:t>
            </a:r>
            <a:endParaRPr lang="zh-CN" altLang="en-US" sz="33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702" name="TextBox 17"/>
          <p:cNvSpPr txBox="1">
            <a:spLocks noChangeArrowheads="1"/>
          </p:cNvSpPr>
          <p:nvPr/>
        </p:nvSpPr>
        <p:spPr bwMode="auto">
          <a:xfrm>
            <a:off x="4157663" y="3375424"/>
            <a:ext cx="628650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90</a:t>
            </a:r>
            <a:endParaRPr lang="zh-CN" altLang="en-US" sz="33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5"/>
          <p:cNvSpPr txBox="1">
            <a:spLocks noChangeArrowheads="1"/>
          </p:cNvSpPr>
          <p:nvPr/>
        </p:nvSpPr>
        <p:spPr bwMode="auto">
          <a:xfrm>
            <a:off x="1885952" y="946548"/>
            <a:ext cx="6356747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算出每条线上</a:t>
            </a:r>
            <a:r>
              <a:rPr lang="en-US" altLang="zh-CN" sz="2400">
                <a:solidFill>
                  <a:prstClr val="black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</a:rPr>
              <a:t>个数的和，填在（   ）里。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71725" y="1496617"/>
            <a:ext cx="4121944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4118372" y="1658542"/>
            <a:ext cx="628650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95</a:t>
            </a:r>
            <a:endParaRPr lang="zh-CN" altLang="en-US" sz="33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5564981" y="2944417"/>
            <a:ext cx="628650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86</a:t>
            </a:r>
            <a:endParaRPr lang="zh-CN" altLang="en-US" sz="33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750" name="TextBox 9"/>
          <p:cNvSpPr txBox="1">
            <a:spLocks noChangeArrowheads="1"/>
          </p:cNvSpPr>
          <p:nvPr/>
        </p:nvSpPr>
        <p:spPr bwMode="auto">
          <a:xfrm>
            <a:off x="2618185" y="2944417"/>
            <a:ext cx="628650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87</a:t>
            </a:r>
            <a:endParaRPr lang="zh-CN" altLang="en-US" sz="33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751" name="TextBox 10"/>
          <p:cNvSpPr txBox="1">
            <a:spLocks noChangeArrowheads="1"/>
          </p:cNvSpPr>
          <p:nvPr/>
        </p:nvSpPr>
        <p:spPr bwMode="auto">
          <a:xfrm>
            <a:off x="4171950" y="4135042"/>
            <a:ext cx="628650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94</a:t>
            </a:r>
            <a:endParaRPr lang="zh-CN" altLang="en-US" sz="33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1656160" y="3269456"/>
            <a:ext cx="571308" cy="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绿色圃小学教育网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http://www.Lspjy.com   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绿色圃中学资源网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http://cz.Lspjy.com</a:t>
            </a:r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50" grpId="0"/>
      <p:bldP spid="317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5"/>
          <p:cNvSpPr txBox="1">
            <a:spLocks noChangeArrowheads="1"/>
          </p:cNvSpPr>
          <p:nvPr/>
        </p:nvSpPr>
        <p:spPr bwMode="auto">
          <a:xfrm>
            <a:off x="1570435" y="797719"/>
            <a:ext cx="6804422" cy="49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思考</a:t>
            </a:r>
            <a:r>
              <a:rPr lang="zh-CN" altLang="en-US" sz="2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：交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换哪两筐，可以使两车运的苹果个数同样多？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3811" y="2091930"/>
            <a:ext cx="5497115" cy="21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等腰三角形 52"/>
          <p:cNvSpPr/>
          <p:nvPr/>
        </p:nvSpPr>
        <p:spPr bwMode="auto">
          <a:xfrm>
            <a:off x="2458642" y="2287192"/>
            <a:ext cx="270272" cy="2333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noProof="1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9233" name="矩形 6"/>
          <p:cNvSpPr>
            <a:spLocks noChangeArrowheads="1"/>
          </p:cNvSpPr>
          <p:nvPr/>
        </p:nvSpPr>
        <p:spPr bwMode="auto">
          <a:xfrm>
            <a:off x="1747837" y="2205038"/>
            <a:ext cx="2793070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100">
                <a:solidFill>
                  <a:prstClr val="black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100">
                <a:solidFill>
                  <a:prstClr val="black"/>
                </a:solidFill>
                <a:latin typeface="微软雅黑" panose="020B0503020204020204" pitchFamily="34" charset="-122"/>
              </a:rPr>
              <a:t>1</a:t>
            </a:r>
            <a:r>
              <a:rPr lang="zh-CN" altLang="zh-CN" sz="2100">
                <a:solidFill>
                  <a:prstClr val="black"/>
                </a:solidFill>
                <a:latin typeface="微软雅黑" panose="020B0503020204020204" pitchFamily="34" charset="-122"/>
              </a:rPr>
              <a:t>） </a:t>
            </a:r>
            <a:r>
              <a:rPr lang="en-US" altLang="zh-CN" sz="2100">
                <a:solidFill>
                  <a:prstClr val="black"/>
                </a:solidFill>
                <a:latin typeface="微软雅黑" panose="020B0503020204020204" pitchFamily="34" charset="-122"/>
              </a:rPr>
              <a:t>    </a:t>
            </a:r>
            <a:r>
              <a:rPr lang="zh-CN" altLang="zh-CN" sz="2100">
                <a:solidFill>
                  <a:prstClr val="black"/>
                </a:solidFill>
                <a:latin typeface="微软雅黑" panose="020B0503020204020204" pitchFamily="34" charset="-122"/>
              </a:rPr>
              <a:t>和</a:t>
            </a:r>
            <a:r>
              <a:rPr lang="en-US" altLang="zh-CN" sz="2100">
                <a:solidFill>
                  <a:prstClr val="black"/>
                </a:solidFill>
                <a:latin typeface="微软雅黑" panose="020B0503020204020204" pitchFamily="34" charset="-122"/>
              </a:rPr>
              <a:t>  	</a:t>
            </a:r>
            <a:r>
              <a:rPr lang="zh-CN" altLang="zh-CN" sz="2100">
                <a:solidFill>
                  <a:prstClr val="black"/>
                </a:solidFill>
                <a:latin typeface="微软雅黑" panose="020B0503020204020204" pitchFamily="34" charset="-122"/>
              </a:rPr>
              <a:t>同样多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3373043" y="2247901"/>
            <a:ext cx="296465" cy="297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noProof="1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3" name="组合 53"/>
          <p:cNvGrpSpPr/>
          <p:nvPr/>
        </p:nvGrpSpPr>
        <p:grpSpPr bwMode="auto">
          <a:xfrm>
            <a:off x="1747838" y="2721771"/>
            <a:ext cx="3320140" cy="415498"/>
            <a:chOff x="395536" y="2141566"/>
            <a:chExt cx="4427313" cy="554394"/>
          </a:xfrm>
        </p:grpSpPr>
        <p:sp>
          <p:nvSpPr>
            <p:cNvPr id="24" name="等腰三角形 23"/>
            <p:cNvSpPr/>
            <p:nvPr/>
          </p:nvSpPr>
          <p:spPr>
            <a:xfrm>
              <a:off x="1425931" y="2278189"/>
              <a:ext cx="358812" cy="31137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noProof="1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2774" name="矩形 55"/>
            <p:cNvSpPr>
              <a:spLocks noChangeArrowheads="1"/>
            </p:cNvSpPr>
            <p:nvPr/>
          </p:nvSpPr>
          <p:spPr bwMode="auto">
            <a:xfrm>
              <a:off x="395536" y="2141566"/>
              <a:ext cx="4427313" cy="55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（</a:t>
              </a:r>
              <a:r>
                <a:rPr lang="en-US" altLang="zh-CN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2</a:t>
              </a:r>
              <a:r>
                <a:rPr lang="zh-CN" altLang="zh-CN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） </a:t>
              </a:r>
              <a:r>
                <a:rPr lang="zh-CN" altLang="en-US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    比</a:t>
              </a:r>
              <a:r>
                <a:rPr lang="en-US" altLang="zh-CN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	      </a:t>
              </a:r>
              <a:r>
                <a:rPr lang="zh-CN" altLang="zh-CN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多</a:t>
              </a:r>
              <a:r>
                <a:rPr lang="zh-CN" altLang="en-US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一些</a:t>
              </a:r>
              <a:endParaRPr lang="zh-CN" altLang="zh-CN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405520" y="2236884"/>
              <a:ext cx="395329" cy="393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noProof="1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0" name="组合 57"/>
          <p:cNvGrpSpPr/>
          <p:nvPr/>
        </p:nvGrpSpPr>
        <p:grpSpPr bwMode="auto">
          <a:xfrm>
            <a:off x="1747838" y="3238503"/>
            <a:ext cx="3320140" cy="415498"/>
            <a:chOff x="395536" y="2141566"/>
            <a:chExt cx="4425828" cy="554394"/>
          </a:xfrm>
        </p:grpSpPr>
        <p:sp>
          <p:nvSpPr>
            <p:cNvPr id="31" name="等腰三角形 30"/>
            <p:cNvSpPr/>
            <p:nvPr/>
          </p:nvSpPr>
          <p:spPr>
            <a:xfrm>
              <a:off x="1425585" y="2278189"/>
              <a:ext cx="358692" cy="31137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noProof="1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2778" name="矩形 59"/>
            <p:cNvSpPr>
              <a:spLocks noChangeArrowheads="1"/>
            </p:cNvSpPr>
            <p:nvPr/>
          </p:nvSpPr>
          <p:spPr bwMode="auto">
            <a:xfrm>
              <a:off x="395536" y="2141566"/>
              <a:ext cx="4425828" cy="55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（</a:t>
              </a:r>
              <a:r>
                <a:rPr lang="en-US" altLang="zh-CN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3</a:t>
              </a:r>
              <a:r>
                <a:rPr lang="zh-CN" altLang="zh-CN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） </a:t>
              </a:r>
              <a:r>
                <a:rPr lang="en-US" altLang="zh-CN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    </a:t>
              </a:r>
              <a:r>
                <a:rPr lang="zh-CN" altLang="en-US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比</a:t>
              </a:r>
              <a:r>
                <a:rPr lang="en-US" altLang="zh-CN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	      </a:t>
              </a:r>
              <a:r>
                <a:rPr lang="zh-CN" altLang="en-US" sz="2100">
                  <a:solidFill>
                    <a:prstClr val="black"/>
                  </a:solidFill>
                  <a:latin typeface="微软雅黑" panose="020B0503020204020204" pitchFamily="34" charset="-122"/>
                </a:rPr>
                <a:t>少一些</a:t>
              </a:r>
              <a:endParaRPr lang="zh-CN" altLang="zh-CN" sz="21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406433" y="2241651"/>
              <a:ext cx="395195" cy="393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noProof="1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1423988" y="1534714"/>
            <a:ext cx="2347913" cy="415498"/>
            <a:chOff x="1898287" y="2045512"/>
            <a:chExt cx="3130569" cy="554989"/>
          </a:xfrm>
        </p:grpSpPr>
        <p:grpSp>
          <p:nvGrpSpPr>
            <p:cNvPr id="32781" name="组合 3"/>
            <p:cNvGrpSpPr/>
            <p:nvPr/>
          </p:nvGrpSpPr>
          <p:grpSpPr bwMode="auto">
            <a:xfrm>
              <a:off x="1898287" y="2045512"/>
              <a:ext cx="2232039" cy="554989"/>
              <a:chOff x="395536" y="1556792"/>
              <a:chExt cx="2232262" cy="555535"/>
            </a:xfrm>
          </p:grpSpPr>
          <p:sp>
            <p:nvSpPr>
              <p:cNvPr id="32782" name="矩形 1"/>
              <p:cNvSpPr>
                <a:spLocks noChangeArrowheads="1"/>
              </p:cNvSpPr>
              <p:nvPr/>
            </p:nvSpPr>
            <p:spPr bwMode="auto">
              <a:xfrm>
                <a:off x="395536" y="1556792"/>
                <a:ext cx="1682690" cy="555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zh-CN" sz="2100" dirty="0">
                    <a:solidFill>
                      <a:prstClr val="black"/>
                    </a:solidFill>
                    <a:latin typeface="微软雅黑" panose="020B0503020204020204" pitchFamily="34" charset="-122"/>
                  </a:rPr>
                  <a:t>按要求画</a:t>
                </a:r>
                <a:endParaRPr lang="zh-CN" altLang="en-US" sz="2100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" name="等腰三角形 2"/>
              <p:cNvSpPr/>
              <p:nvPr/>
            </p:nvSpPr>
            <p:spPr>
              <a:xfrm>
                <a:off x="2267398" y="1679368"/>
                <a:ext cx="360400" cy="31042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noProof="1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6" name="椭圆 35"/>
            <p:cNvSpPr/>
            <p:nvPr/>
          </p:nvSpPr>
          <p:spPr bwMode="auto">
            <a:xfrm>
              <a:off x="4633567" y="2167966"/>
              <a:ext cx="395289" cy="3959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noProof="1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9233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全屏显示(16:9)</PresentationFormat>
  <Paragraphs>171</Paragraphs>
  <Slides>31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黑体</vt:lpstr>
      <vt:lpstr>华文楷体</vt:lpstr>
      <vt:lpstr>华文新魏</vt:lpstr>
      <vt:lpstr>楷体_GB2312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2021-10-16T08:32:00Z</dcterms:created>
  <dcterms:modified xsi:type="dcterms:W3CDTF">2023-01-16T20:41:19Z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78FB1F6089294121B2071E4AE8AD3AFF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