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方正兰亭细黑_GBK_M" panose="02010600030101010101" charset="2"/>
      <p:regular r:id="rId28"/>
    </p:embeddedFont>
    <p:embeddedFont>
      <p:font typeface="方正兰亭黑_GBK" panose="02010600030101010101" charset="-122"/>
      <p:regular r:id="rId29"/>
    </p:embeddedFont>
    <p:embeddedFont>
      <p:font typeface="Gulim" panose="02010600030101010101" charset="-127"/>
      <p:regular r:id="rId30"/>
    </p:embeddedFont>
    <p:embeddedFont>
      <p:font typeface="Earth" panose="02010600030101010101"/>
      <p:regular r:id="rId31"/>
    </p:embeddedFont>
    <p:embeddedFont>
      <p:font typeface="方正兰亭细黑_GBK" panose="02010600030101010101" charset="-122"/>
      <p:regular r:id="rId32"/>
    </p:embeddedFont>
    <p:embeddedFont>
      <p:font typeface="Watford DB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方正兰亭特黑_GBK" panose="02010600030101010101" charset="-122"/>
      <p:regular r:id="rId38"/>
    </p:embeddedFont>
    <p:embeddedFont>
      <p:font typeface="张海山锐线体简" panose="02010600030101010101" charset="-122"/>
      <p:regular r:id="rId39"/>
    </p:embeddedFont>
    <p:embeddedFont>
      <p:font typeface="方正兰亭特黑简体" panose="02010600030101010101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286249" y="13417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199789" y="-136338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457264" y="-14859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572000" y="-32461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45918" y="1047750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3919301" y="3492542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97002" y="70902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768539" y="28682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37816" y="151731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79043" y="35662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30323" y="455034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7432889" y="125615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447402" y="471226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467005" y="332481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48954" y="1816569"/>
            <a:ext cx="164019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Earth" panose="020B0500000000000000" pitchFamily="34" charset="0"/>
                <a:ea typeface="造字工房俊雅锐宋体验版常规体" pitchFamily="50" charset="-122"/>
              </a:rPr>
              <a:t>RESUME</a:t>
            </a:r>
            <a:endParaRPr lang="zh-CN" altLang="en-US" dirty="0">
              <a:solidFill>
                <a:srgbClr val="C00000"/>
              </a:solidFill>
              <a:latin typeface="Earth" panose="020B0500000000000000" pitchFamily="34" charset="0"/>
              <a:ea typeface="造字工房俊雅锐宋体验版常规体" pitchFamily="50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94346" y="4283316"/>
            <a:ext cx="1207111" cy="566340"/>
            <a:chOff x="494346" y="4283316"/>
            <a:chExt cx="1207111" cy="56634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800100" y="4543200"/>
              <a:ext cx="78209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7350" y="4283316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rgbClr val="C00000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个人简历</a:t>
              </a:r>
              <a:endParaRPr lang="zh-CN" altLang="en-US" sz="1200" spc="300" dirty="0">
                <a:solidFill>
                  <a:srgbClr val="C0000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7350" y="4572657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rgbClr val="C00000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竞聘求职</a:t>
              </a:r>
              <a:endParaRPr lang="zh-CN" altLang="en-US" sz="1200" spc="300" dirty="0">
                <a:solidFill>
                  <a:srgbClr val="C0000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4346" y="4306671"/>
              <a:ext cx="212885" cy="212885"/>
              <a:chOff x="494346" y="4306671"/>
              <a:chExt cx="212885" cy="212885"/>
            </a:xfrm>
            <a:solidFill>
              <a:srgbClr val="C00000"/>
            </a:solidFill>
          </p:grpSpPr>
          <p:sp>
            <p:nvSpPr>
              <p:cNvPr id="42" name="圆角矩形 41"/>
              <p:cNvSpPr/>
              <p:nvPr/>
            </p:nvSpPr>
            <p:spPr>
              <a:xfrm>
                <a:off x="494346" y="4306671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1" name="Picture 7" descr="F:\0PPT素材\zzz0g02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34109" y="4337785"/>
                <a:ext cx="133357" cy="150656"/>
              </a:xfrm>
              <a:prstGeom prst="rect">
                <a:avLst/>
              </a:prstGeom>
              <a:grpFill/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494346" y="4587865"/>
              <a:ext cx="212885" cy="212885"/>
              <a:chOff x="494346" y="4587865"/>
              <a:chExt cx="212885" cy="212885"/>
            </a:xfrm>
            <a:solidFill>
              <a:srgbClr val="C00000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494346" y="4587865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2" name="Picture 8" descr="F:\0PPT素材\zzz0s1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16145" y="4614724"/>
                <a:ext cx="169286" cy="16249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" name="椭圆 3"/>
          <p:cNvSpPr/>
          <p:nvPr/>
        </p:nvSpPr>
        <p:spPr>
          <a:xfrm>
            <a:off x="-3371397" y="-3371850"/>
            <a:ext cx="7200900" cy="72009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317500" dist="2540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7459" y="238557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时尚风格</a:t>
            </a:r>
            <a:endParaRPr lang="en-US" altLang="zh-CN" sz="4600" dirty="0" smtClean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altLang="en-US" sz="46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竞聘求职</a:t>
            </a:r>
            <a:endParaRPr lang="en-US" altLang="zh-CN" sz="4600" dirty="0" smtClean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en-US" altLang="zh-CN" sz="46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z="4600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简历</a:t>
            </a:r>
            <a:endParaRPr lang="zh-CN" altLang="en-US" sz="4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4.44444E-6 L -0.30938 -0.65555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451 -0.00834 L -0.51458 -0.12017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-55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01 0.04444 L -0.79688 -0.88488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-464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 -0.00524 L -0.59705 -0.67006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3324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97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06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4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9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39" grpId="0" animBg="1"/>
      <p:bldP spid="40" grpId="0" animBg="1"/>
      <p:bldP spid="49" grpId="0" animBg="1"/>
      <p:bldP spid="49" grpId="1" animBg="1"/>
      <p:bldP spid="49" grpId="2" animBg="1"/>
      <p:bldP spid="30" grpId="0" animBg="1"/>
      <p:bldP spid="30" grpId="1" animBg="1"/>
      <p:bldP spid="3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7" grpId="0"/>
      <p:bldP spid="67" grpId="1"/>
      <p:bldP spid="4" grpId="0" animBg="1"/>
      <p:bldP spid="4" grpId="1" animBg="1"/>
      <p:bldP spid="4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解决问题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2125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SOLVE THE PROBLEM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发现问题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是解决问题的先决条件，但仅仅满足有提出问题是不够的，提出问题的目的是为了有效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解决问题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人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生就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是解决一系列问题的过程。个体克服生活、学习、实践中新的矛盾时的复杂心理活动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，其中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主要是思维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活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动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。教育心理学着重研究学生学习知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识。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11639" y="2842836"/>
            <a:ext cx="52813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922332" y="2290797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741829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椭圆 30"/>
          <p:cNvSpPr/>
          <p:nvPr/>
        </p:nvSpPr>
        <p:spPr>
          <a:xfrm>
            <a:off x="1299914" y="2290797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119412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56629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发现问题</a:t>
            </a:r>
            <a:endParaRPr lang="en-US" altLang="zh-CN" sz="16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67838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分析问题</a:t>
            </a:r>
            <a:endParaRPr lang="en-US" altLang="zh-CN" sz="16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1747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提出假设</a:t>
            </a:r>
            <a:endParaRPr lang="en-US" altLang="zh-CN" sz="16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15655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检验假设</a:t>
            </a:r>
            <a:endParaRPr lang="en-US" altLang="zh-CN" sz="16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4" grpId="0"/>
      <p:bldP spid="25" grpId="0" animBg="1"/>
      <p:bldP spid="31" grpId="0" animBg="1"/>
      <p:bldP spid="37" grpId="0"/>
      <p:bldP spid="38" grpId="0"/>
      <p:bldP spid="39" grpId="0"/>
      <p:bldP spid="4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责任义务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企事业内部的组织机构健全、合理；各个部门的职权范围明确，分工合理；具有与其承担责任相适应的经济权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力，人员的配置和使用适合工作要求。企事业的信息网络健全而具有功效，信息的收集和利用有针对性、系统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性、时效性和经济性。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120" y="24215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针对性</a:t>
            </a:r>
            <a:endParaRPr lang="zh-CN" altLang="en-US" sz="32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9262" y="34110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系统性</a:t>
            </a:r>
            <a:endParaRPr lang="zh-CN" altLang="en-US" sz="32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1984" y="24141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经济性</a:t>
            </a:r>
            <a:endParaRPr lang="zh-CN" altLang="en-US" sz="32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2055" y="3360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时效</a:t>
            </a:r>
            <a:r>
              <a:rPr lang="zh-CN" altLang="en-US" sz="32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性</a:t>
            </a:r>
            <a:endParaRPr lang="zh-CN" altLang="en-US" sz="32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34"/>
          <p:cNvSpPr/>
          <p:nvPr/>
        </p:nvSpPr>
        <p:spPr>
          <a:xfrm rot="5400000">
            <a:off x="4583471" y="3170675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3181254" y="314696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42055" y="3808096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EFFECTIVENESS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1300" y="2868311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PERTINENCE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9093" y="3855654"/>
            <a:ext cx="1795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SYSTEMATICNESS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51984" y="2861334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ECONOMY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责任义务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2257" y="1490793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企事业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内部控制系统具有预见性、适应性、及时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性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真实性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和有效性，控制系统能适应环境的变化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有预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见地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、及时地发现偏差，有重点地、经济地采取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措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施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-----</a:t>
            </a:r>
            <a:endParaRPr lang="zh-CN" altLang="en-US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5789" y="159886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预见性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4063" y="37420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适应性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1165" y="31265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及时性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4112" y="19062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真实性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9152" y="26683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有效性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257" y="332658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企业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、事业各部门领导人具有合格的管理素质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，有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战略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眼光，责任心强，，管理部门的工作健全而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有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效率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。管理责任审计就是针对企事业的管理工作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是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否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达到了上述责任要求，进行审查和评价。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2257" y="24086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把整个企业的活动引到目</a:t>
            </a:r>
            <a:endParaRPr lang="en-US" altLang="zh-CN" sz="2400" dirty="0" smtClean="0">
              <a:solidFill>
                <a:srgbClr val="C00000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标管理轨道上来。</a:t>
            </a:r>
            <a:endParaRPr lang="zh-CN" altLang="en-US" sz="2400" dirty="0">
              <a:solidFill>
                <a:srgbClr val="C00000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875557" y="1833361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椭圆 77"/>
          <p:cNvSpPr/>
          <p:nvPr/>
        </p:nvSpPr>
        <p:spPr>
          <a:xfrm>
            <a:off x="5025364" y="3145654"/>
            <a:ext cx="727041" cy="72704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7302290" y="2792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7826341" y="213780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149533" y="39710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874182" y="2394646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椭圆 91"/>
          <p:cNvSpPr/>
          <p:nvPr/>
        </p:nvSpPr>
        <p:spPr>
          <a:xfrm>
            <a:off x="7235475" y="139354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961809" y="39961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6734617" y="3184014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5956340" y="111876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665922" y="29816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胜任能力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核心竞争力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078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738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0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领导力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74534" y="32698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团队合作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6293" y="33277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专业技能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24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执行力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7101" y="3876141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创新能力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33729" y="3860330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协调能力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140758" y="1864286"/>
            <a:ext cx="2412192" cy="7011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2846347" y="1864286"/>
            <a:ext cx="1706603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902570" y="1864286"/>
            <a:ext cx="650380" cy="2027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52950" y="1864286"/>
            <a:ext cx="574541" cy="2075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4552950" y="1864286"/>
            <a:ext cx="1647314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552950" y="1864286"/>
            <a:ext cx="2437224" cy="757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491278" y="3066785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547501" y="3584792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765040" y="3584792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845195" y="304693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635105" y="226652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785689" y="218450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851771" y="1163107"/>
            <a:ext cx="1402358" cy="1402358"/>
            <a:chOff x="3851771" y="1163107"/>
            <a:chExt cx="1402358" cy="1402358"/>
          </a:xfrm>
        </p:grpSpPr>
        <p:grpSp>
          <p:nvGrpSpPr>
            <p:cNvPr id="43" name="组合 4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940671" y="1708199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核心竞争力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领导力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LEADERSHIP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建立组织结构，规定职务或职位，明确责权关系，以使组织中的成员互相协作配合、共同劳动，有效实现组织目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标的过程。组织管理是管理活动的一部分，也称组织职能。为了有效地实现目标，灵活地运用各种方法，把各种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力量合理地组织和有效地协调起来的能力。包括协调关系的能力和善于用人的能力等等。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174018" y="3278286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领导力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32735" y="19424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学习力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2620" y="2835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决策力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96587" y="4259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感召力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49915" y="29167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组织力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60447" y="43355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执行力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9" grpId="0"/>
      <p:bldP spid="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执行力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EXECUTIVE FORCE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1657" y="1346999"/>
            <a:ext cx="233910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执行力决定成败，决定战斗力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、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凝聚力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如何提高执行力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我认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为要在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正确理解的基础上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，突出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重点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，突破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障碍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，采取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灵活的方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式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抓好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落实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9344" y="2389808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01.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制度的效用取决于制度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执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行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力，党的意志和主张能否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实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现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，关键也在执行力。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9344" y="3218448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02.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克服一切困难，确保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完成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上级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交办的急、难、险、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阻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任务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9344" y="4047089"/>
            <a:ext cx="2113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03.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克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服一切困难，确保完成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上级交办的急、难、险、阻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任务。</a:t>
            </a: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</a:t>
            </a:r>
            <a:endParaRPr lang="zh-CN" altLang="en-US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6346" y="3718858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制度执行力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7459" y="2661429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应急执行力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9007" y="1607750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战略执行</a:t>
            </a:r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5593" y="1379191"/>
            <a:ext cx="914014" cy="914014"/>
            <a:chOff x="5105593" y="1379191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71494" y="165477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45280" y="2331973"/>
            <a:ext cx="914014" cy="914014"/>
            <a:chOff x="3245280" y="2331973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411181" y="259463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78794" y="3334906"/>
            <a:ext cx="914014" cy="914014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443719" y="3591858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团队合作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TEAMWORK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要有个人能力，更需要有在不同的位置上各尽所能、与其他成员协调合作的能力。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5" name="组合 54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04868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表达</a:t>
            </a:r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与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沟通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0574" y="3390665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做事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主动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08526" y="2890094"/>
            <a:ext cx="131318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敬业的品质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7074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宽容与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合作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17402" y="1827822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全局观念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67327" y="235656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1104868" y="269647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专业技能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SKILL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永远要对你的工作保持热爱和熟悉，不然你会错过很多机会的。比尔。盖茨的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10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大优秀员工准则中的第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5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条是：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具有远见卓识，并提高专业知识和技能。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1.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对周围的事物要有高度的洞察力。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2.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吃老本是最可怕的 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3.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不断学习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提高自己的工作能力。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4.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掌握新知识新技能，以适应未来的工作 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5.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做勇于创新的新型员工。可见无论你现在从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事什么职业，专业知识是你成为一个职业化人士的基本条件。 </a:t>
            </a:r>
            <a:endParaRPr lang="zh-CN" altLang="en-US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97708" y="408083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技能的消化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14622" y="4072476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技能的存储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14622" y="272314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技能的使用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59209" y="2719010"/>
            <a:ext cx="14157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专业技能培训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5" name="椭圆 34"/>
          <p:cNvSpPr/>
          <p:nvPr/>
        </p:nvSpPr>
        <p:spPr>
          <a:xfrm rot="10800000">
            <a:off x="3288725" y="223067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 rot="5400000">
            <a:off x="3492928" y="3457744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椭圆 34"/>
          <p:cNvSpPr/>
          <p:nvPr/>
        </p:nvSpPr>
        <p:spPr>
          <a:xfrm>
            <a:off x="4720609" y="3292349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 rot="16200000">
            <a:off x="4525211" y="20337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协调技能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COORDINATION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重视上下之间的沟通，做到上情下达，使所属员工了解公司的决策；做到下情上达，使决策领导了解战略计划的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执行情况和员工的真实想法，还要重视横向沟通，注意部门之间的沟通协调，从而最大限度地解决信息的不对称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化解员工之间，部门之间的矛盾与不和谐。</a:t>
            </a:r>
            <a:endParaRPr lang="zh-CN" altLang="en-US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629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72690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82423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21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2686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自觉加强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学习</a:t>
            </a:r>
            <a:endParaRPr lang="en-US" altLang="zh-CN" sz="14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政治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素养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3094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丰富知识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储备</a:t>
            </a:r>
            <a:endParaRPr lang="en-US" altLang="zh-CN" sz="14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业务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素养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28221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注重方式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技巧</a:t>
            </a:r>
            <a:endParaRPr lang="en-US" altLang="zh-CN" sz="14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协调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质量</a:t>
            </a:r>
            <a:endParaRPr lang="en-US" altLang="zh-CN" sz="14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524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自觉磨炼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心智</a:t>
            </a:r>
            <a:endParaRPr lang="en-US" altLang="zh-CN" sz="14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心理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素养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75050" y="3700015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17380" y="39243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552263" y="39246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255929" y="404302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175518" y="392934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062244" y="392184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553278" y="405324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850333" y="3956451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726981" y="392304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51556" y="39310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359742" y="398023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900741" y="374054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070359" y="40535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6355" y="377663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206031" y="3868485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075958" y="392122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206867" y="3924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21657" y="405578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772349" y="374128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690644" y="39776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193490" y="37838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30460" y="391526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651000" y="2133588"/>
            <a:ext cx="5689600" cy="1079512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1079512">
                <a:moveTo>
                  <a:pt x="0" y="1079512"/>
                </a:moveTo>
                <a:cubicBezTo>
                  <a:pt x="641350" y="541878"/>
                  <a:pt x="1282700" y="4245"/>
                  <a:pt x="1917700" y="12"/>
                </a:cubicBezTo>
                <a:cubicBezTo>
                  <a:pt x="2552700" y="-4221"/>
                  <a:pt x="3181350" y="1051995"/>
                  <a:pt x="3810000" y="1054112"/>
                </a:cubicBezTo>
                <a:cubicBezTo>
                  <a:pt x="4438650" y="1056229"/>
                  <a:pt x="5372100" y="158762"/>
                  <a:pt x="5689600" y="12712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1240835" y="177691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关于我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3024648" y="317633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岗位认知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4900887" y="176425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胜任能力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816048" y="3119204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1807" y="208025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33835" y="3488536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7345" y="208025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51669" y="343203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主目录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08115" y="2542722"/>
            <a:ext cx="1360493" cy="1360493"/>
            <a:chOff x="1008115" y="2542722"/>
            <a:chExt cx="1360493" cy="1360493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57180" y="279603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70261" y="2542722"/>
            <a:ext cx="1360493" cy="1360493"/>
            <a:chOff x="4770261" y="2542722"/>
            <a:chExt cx="1360493" cy="1360493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119326" y="2780033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9188" y="1494971"/>
            <a:ext cx="1360493" cy="1360493"/>
            <a:chOff x="2889188" y="1494971"/>
            <a:chExt cx="1360493" cy="1360493"/>
          </a:xfrm>
        </p:grpSpPr>
        <p:grpSp>
          <p:nvGrpSpPr>
            <p:cNvPr id="80" name="组合 79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238253" y="172951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1335" y="1494971"/>
            <a:ext cx="1360493" cy="1360493"/>
            <a:chOff x="6651335" y="1494971"/>
            <a:chExt cx="1360493" cy="1360493"/>
          </a:xfrm>
        </p:grpSpPr>
        <p:grpSp>
          <p:nvGrpSpPr>
            <p:cNvPr id="83" name="组合 82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958619" y="1702647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03" grpId="0" animBg="1"/>
      <p:bldP spid="94" grpId="0"/>
      <p:bldP spid="11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创新技能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43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LNNOVATION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技术和各种实践活动领域中不断提供具有经济价值、社会价值、生态价值的新思想、新理论、新方法和新发明的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能力。经济竞争的核心；当今社会的竞争，与其说是人才的竞争，不如说是人的创造力的竞争。</a:t>
            </a:r>
            <a:endParaRPr lang="zh-CN" altLang="en-US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49770" y="209984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新理论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2207885" y="2565266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48780" y="25294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527497" y="2774185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462156" y="25259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092110" y="274212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814828" y="2769454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790044" y="30332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610047" y="25449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48151" y="25526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276032" y="2552159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091242" y="300440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</a:t>
            </a:r>
            <a:r>
              <a:rPr lang="zh-CN" altLang="en-US" sz="32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方法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4049357" y="346982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990252" y="34340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368969" y="36787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303628" y="34305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656300" y="367401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631516" y="3937766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789623" y="34572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117504" y="345672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906466" y="20767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新思想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5864581" y="254214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805476" y="25063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118852" y="25028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748806" y="271900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369924" y="279713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603841" y="280350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266743" y="252182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604847" y="252957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932728" y="252904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6595566" y="303320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新发明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6494576" y="34628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6" name="同心圆 1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873293" y="370754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9" name="同心圆 1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7807952" y="34593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2" name="同心圆 1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437906" y="367547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5" name="同心圆 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7160624" y="370281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8" name="同心圆 1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293947" y="34860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621828" y="348551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194588" y="2847944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933582" y="364668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51519" y="344950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553681" y="349862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3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135840" y="396656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955843" y="347830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845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目标规划是以线性规划为基础而发展起来的，但在运用中，由于要求不同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,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有不同于线性规划之处。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709236" y="1850758"/>
            <a:ext cx="1200324" cy="1200324"/>
            <a:chOff x="6709236" y="1850758"/>
            <a:chExt cx="1200324" cy="1200324"/>
          </a:xfrm>
        </p:grpSpPr>
        <p:grpSp>
          <p:nvGrpSpPr>
            <p:cNvPr id="229" name="组合 22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0" name="同心圆 2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6871656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成果评估</a:t>
              </a:r>
              <a:endPara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25509" y="1836290"/>
            <a:ext cx="1200324" cy="1200324"/>
            <a:chOff x="1225509" y="1836290"/>
            <a:chExt cx="1200324" cy="1200324"/>
          </a:xfrm>
        </p:grpSpPr>
        <p:grpSp>
          <p:nvGrpSpPr>
            <p:cNvPr id="232" name="组合 231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3" name="同心圆 2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358173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重视成果</a:t>
              </a:r>
              <a:endPara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4214" y="2053320"/>
            <a:ext cx="1668414" cy="1668414"/>
            <a:chOff x="5234214" y="2053320"/>
            <a:chExt cx="1668414" cy="1668414"/>
          </a:xfrm>
        </p:grpSpPr>
        <p:grpSp>
          <p:nvGrpSpPr>
            <p:cNvPr id="226" name="组合 225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7" name="同心圆 2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452639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目标体系</a:t>
              </a:r>
              <a:endPara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98327" y="2046571"/>
            <a:ext cx="1668414" cy="1668414"/>
            <a:chOff x="2198327" y="2046571"/>
            <a:chExt cx="1668414" cy="1668414"/>
          </a:xfrm>
        </p:grpSpPr>
        <p:grpSp>
          <p:nvGrpSpPr>
            <p:cNvPr id="223" name="组合 222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4" name="同心圆 2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2409775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目标锁链</a:t>
              </a:r>
              <a:endPara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81448" y="2338049"/>
            <a:ext cx="2181104" cy="2181104"/>
            <a:chOff x="3481448" y="2338049"/>
            <a:chExt cx="2181104" cy="2181104"/>
          </a:xfrm>
        </p:grpSpPr>
        <p:grpSp>
          <p:nvGrpSpPr>
            <p:cNvPr id="217" name="组合 216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8" name="同心圆 2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3761520" y="315499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人的因素</a:t>
              </a:r>
              <a:endParaRPr lang="zh-CN" altLang="en-US" sz="28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完成步骤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STEP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目标规划是以线性规划为基础而发展起来的，但在运用中，由于要求不同，有不同于线性规划之处。</a:t>
            </a:r>
            <a:endParaRPr lang="zh-CN" altLang="en-US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45" name="组合 44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673186" y="4307380"/>
              <a:ext cx="6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ITC Avant Garde Pro Md" pitchFamily="50" charset="0"/>
                  <a:ea typeface="Gulim" panose="020B0600000101010101" pitchFamily="34" charset="-127"/>
                </a:rPr>
                <a:t>STE1</a:t>
              </a:r>
              <a:endParaRPr lang="zh-CN" altLang="en-US" dirty="0"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50" name="组合 49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906579" y="3395981"/>
              <a:ext cx="7954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ITC Avant Garde Pro Md" pitchFamily="50" charset="0"/>
                  <a:ea typeface="Gulim" panose="020B0600000101010101" pitchFamily="34" charset="-127"/>
                </a:rPr>
                <a:t>STE2</a:t>
              </a:r>
              <a:endParaRPr lang="zh-CN" altLang="en-US" sz="2400" dirty="0"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55" name="组合 54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650687" y="3884366"/>
              <a:ext cx="9973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ITC Avant Garde Pro Md" pitchFamily="50" charset="0"/>
                  <a:ea typeface="Gulim" panose="020B0600000101010101" pitchFamily="34" charset="-127"/>
                </a:rPr>
                <a:t>STE3</a:t>
              </a:r>
              <a:endParaRPr lang="zh-CN" altLang="en-US" sz="3200" dirty="0"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60" name="组合 59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365722" y="2412384"/>
              <a:ext cx="12009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ITC Avant Garde Pro Md" pitchFamily="50" charset="0"/>
                  <a:ea typeface="Gulim" panose="020B0600000101010101" pitchFamily="34" charset="-127"/>
                </a:rPr>
                <a:t>STE4</a:t>
              </a:r>
              <a:endParaRPr lang="zh-CN" altLang="en-US" sz="4000" dirty="0"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67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71562" y="162792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Earth" panose="020B0500000000000000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rgbClr val="C00000"/>
              </a:solidFill>
              <a:latin typeface="Earth" panose="020B0500000000000000" pitchFamily="34" charset="0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79091" y="3297397"/>
            <a:ext cx="2544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 smtClean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感谢收看</a:t>
            </a:r>
            <a:endParaRPr lang="en-US" altLang="zh-CN" sz="4600" dirty="0" smtClean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altLang="en-US" sz="4600" dirty="0" smtClean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欢迎下载</a:t>
            </a:r>
            <a:endParaRPr lang="en-US" altLang="zh-CN" sz="4600" dirty="0" smtClean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关于我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基本信息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52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INFORMATION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Administrator\桌面\360截图201501222152583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1497" y="1467546"/>
            <a:ext cx="2205355" cy="2774479"/>
          </a:xfrm>
          <a:prstGeom prst="rect">
            <a:avLst/>
          </a:prstGeom>
          <a:noFill/>
          <a:effectLst>
            <a:outerShdw blurRad="177800" dist="101600" dir="8100000" algn="tr" rotWithShape="0">
              <a:prstClr val="black">
                <a:alpha val="3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接连接符 38"/>
          <p:cNvCxnSpPr/>
          <p:nvPr/>
        </p:nvCxnSpPr>
        <p:spPr>
          <a:xfrm flipH="1">
            <a:off x="4786837" y="193992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4786837" y="2244878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4786837" y="2549832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4786837" y="2854786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4786837" y="3159741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4786837" y="3464695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786837" y="3769649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786837" y="407460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7980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姓名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5890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性别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202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年龄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6481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民族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6435" y="16653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毕程功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600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男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8646" y="196816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28</a:t>
            </a:r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岁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4191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汉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779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籍贯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957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学历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453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身高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849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体重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96869" y="227111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70kg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4807" y="227506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175cm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77599" y="25759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上海市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29850" y="25792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本科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4025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政治面貌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7861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联系方式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7861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婚姻状况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9355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未婚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3614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党员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77677" y="3188977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13998xxxxxx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7861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电子邮箱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77677" y="3487427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xxxx@gmail.com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861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现在住址</a:t>
            </a:r>
            <a:r>
              <a:rPr lang="en-US" altLang="zh-CN" sz="1400" dirty="0" smtClean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77677" y="3798577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上海市</a:t>
            </a:r>
            <a:r>
              <a:rPr lang="en-US" altLang="zh-CN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</a:t>
            </a:r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区</a:t>
            </a:r>
            <a:r>
              <a:rPr lang="en-US" altLang="zh-CN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</a:t>
            </a:r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路</a:t>
            </a:r>
            <a:r>
              <a:rPr lang="en-US" altLang="zh-CN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</a:t>
            </a:r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家园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个人履历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RESUME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/>
          <p:cNvGrpSpPr/>
          <p:nvPr/>
        </p:nvGrpSpPr>
        <p:grpSpPr>
          <a:xfrm>
            <a:off x="5128485" y="1197868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5476941" y="1719263"/>
            <a:ext cx="699328" cy="69932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40702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4635500" y="2978887"/>
            <a:ext cx="986506" cy="9865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275007" y="2762199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2540000" y="1285842"/>
            <a:ext cx="1603512" cy="16035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6928961" y="12443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就读于北京大学工商管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理专业，学士学位。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829827" y="1336715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1994-1998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32293" y="19309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就读于芝加哥大学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工商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管理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MBA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71636" y="2023301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1998-2000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507703" y="26517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</a:t>
            </a:r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厂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副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厂长，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入中国共产党。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27583" y="2744093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2000-2006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66483" y="3430068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市机械工业局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副局长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90680" y="351605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2006-2008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92927" y="340617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市机械工业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厅副厅长。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89586" y="349850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2008-2013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285469" y="1929174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市副市长。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8446" y="192917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2013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至今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 flipV="1">
            <a:off x="6896230" y="129518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486164" y="27106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35617" y="199077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V="1">
            <a:off x="6841083" y="347452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1846800" y="34731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1274389" y="1945552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荣誉奖项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HONOR AWARD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2275766" y="1730252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2275766" y="1758168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20" y="2062944"/>
            <a:ext cx="1382075" cy="1382075"/>
            <a:chOff x="3880962" y="2048430"/>
            <a:chExt cx="1382075" cy="1382075"/>
          </a:xfrm>
        </p:grpSpPr>
        <p:grpSp>
          <p:nvGrpSpPr>
            <p:cNvPr id="41" name="组合 40"/>
            <p:cNvGrpSpPr/>
            <p:nvPr/>
          </p:nvGrpSpPr>
          <p:grpSpPr>
            <a:xfrm>
              <a:off x="3880962" y="20484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2" name="Picture 2" descr="F:\0PPT素材\b133188c5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275577" y="2443044"/>
              <a:ext cx="592845" cy="592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1535522" y="1473647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535522" y="3549190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944083" y="1456511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44083" y="3566326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632553" y="147581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2002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72273" y="3591726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2004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50211" y="1470463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2008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646522" y="357459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2012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643983" y="184850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市五一劳动奖章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37320" y="1848503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市十佳青年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21123" y="3911633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市政府质量奖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48750" y="394268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市反腐倡廉旗手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语言能力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LANGUAGE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6588" y="990679"/>
            <a:ext cx="1755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HINESE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169" y="1847547"/>
            <a:ext cx="227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ANTONESE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225" y="2748162"/>
            <a:ext cx="170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NGLISH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1454" y="3751343"/>
            <a:ext cx="1627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F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RENCH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37381" y="1637711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汉语</a:t>
            </a:r>
            <a:r>
              <a:rPr lang="en-US" altLang="zh-CN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</a:t>
            </a:r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普通话水平测试</a:t>
            </a:r>
            <a:r>
              <a:rPr lang="en-US" altLang="zh-CN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</a:t>
            </a:r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级甲等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0347" y="3382395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英语</a:t>
            </a:r>
            <a:r>
              <a:rPr lang="en-US" altLang="zh-CN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</a:t>
            </a:r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新</a:t>
            </a:r>
            <a:r>
              <a:rPr lang="en-US" altLang="zh-CN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TOEFL</a:t>
            </a:r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考试</a:t>
            </a:r>
            <a:r>
              <a:rPr lang="en-US" altLang="zh-CN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120</a:t>
            </a:r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分</a:t>
            </a:r>
            <a:endParaRPr lang="en-US" altLang="zh-CN" sz="14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4750" y="4389763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法语</a:t>
            </a:r>
            <a:r>
              <a:rPr lang="en-US" altLang="zh-CN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:TEF</a:t>
            </a:r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考试</a:t>
            </a:r>
            <a:r>
              <a:rPr lang="en-US" altLang="zh-CN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900</a:t>
            </a:r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分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6431" y="2486105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粤语</a:t>
            </a:r>
            <a:r>
              <a:rPr lang="en-US" altLang="zh-CN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</a:t>
            </a:r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能够满足正常交流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186687" y="1063249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099842" y="1966725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2979001" y="2856332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903586" y="3759809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岗位认知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知识技能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KNOWLEDGE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1783" y="235924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人力资源</a:t>
            </a:r>
            <a:r>
              <a:rPr lang="zh-CN" altLang="en-US" sz="16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管理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意识</a:t>
            </a:r>
            <a:endParaRPr lang="en-US" altLang="zh-CN" sz="16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783" y="300040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专业的知识</a:t>
            </a:r>
            <a:r>
              <a:rPr lang="zh-CN" altLang="en-US" sz="16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与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技能</a:t>
            </a:r>
            <a:endParaRPr lang="en-US" altLang="zh-CN" sz="16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6327" y="32425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人文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素质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修养</a:t>
            </a:r>
            <a:endParaRPr lang="en-US" altLang="zh-CN" sz="14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56327" y="213625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良好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的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心态</a:t>
            </a:r>
            <a:endParaRPr lang="en-US" altLang="zh-CN" sz="14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6327" y="287375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全面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的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知识结构</a:t>
            </a:r>
            <a:endParaRPr lang="en-US" altLang="zh-CN" sz="14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56327" y="25050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持之以恒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的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毅力</a:t>
            </a:r>
            <a:endParaRPr lang="en-US" altLang="zh-CN" sz="14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652567" y="2088733"/>
            <a:ext cx="1423450" cy="14234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02615" y="2622833"/>
            <a:ext cx="1604974" cy="368530"/>
            <a:chOff x="3838575" y="2712368"/>
            <a:chExt cx="1604974" cy="36853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5041985" y="2086579"/>
            <a:ext cx="1402358" cy="1402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全屏显示(16:9)</PresentationFormat>
  <Paragraphs>295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方正兰亭细黑_GBK_M</vt:lpstr>
      <vt:lpstr>方正兰亭黑_GBK</vt:lpstr>
      <vt:lpstr>Gulim</vt:lpstr>
      <vt:lpstr>Kozuka Gothic Pro R</vt:lpstr>
      <vt:lpstr>Earth</vt:lpstr>
      <vt:lpstr>ITC Avant Garde Pro Md</vt:lpstr>
      <vt:lpstr>Arial</vt:lpstr>
      <vt:lpstr>造字工房劲黑（非商用）常规体</vt:lpstr>
      <vt:lpstr>宋体</vt:lpstr>
      <vt:lpstr>方正兰亭细黑_GBK</vt:lpstr>
      <vt:lpstr>Watford DB</vt:lpstr>
      <vt:lpstr>Calibri</vt:lpstr>
      <vt:lpstr>方正兰亭特黑_GBK</vt:lpstr>
      <vt:lpstr>张海山锐线体简</vt:lpstr>
      <vt:lpstr>方正兰亭特黑简体</vt:lpstr>
      <vt:lpstr>造字工房俊雅锐宋体验版常规体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2015-01-22T11:01:00Z</dcterms:created>
  <dcterms:modified xsi:type="dcterms:W3CDTF">2023-01-10T06:14:56Z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046F1505C84A47E4944BB778ECC9A303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