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3" r:id="rId2"/>
    <p:sldId id="401" r:id="rId3"/>
    <p:sldId id="337" r:id="rId4"/>
    <p:sldId id="389" r:id="rId5"/>
    <p:sldId id="390" r:id="rId6"/>
    <p:sldId id="338" r:id="rId7"/>
    <p:sldId id="339" r:id="rId8"/>
    <p:sldId id="391" r:id="rId9"/>
    <p:sldId id="340" r:id="rId10"/>
    <p:sldId id="377" r:id="rId11"/>
    <p:sldId id="392" r:id="rId12"/>
    <p:sldId id="349" r:id="rId13"/>
    <p:sldId id="350" r:id="rId14"/>
    <p:sldId id="351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CC"/>
    <a:srgbClr val="0099FF"/>
    <a:srgbClr val="CCECFF"/>
    <a:srgbClr val="99FF99"/>
    <a:srgbClr val="FF00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fld id="{28A8C6BD-A4C3-40A0-92A7-2147187D66D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C6BD-A4C3-40A0-92A7-2147187D66DE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35E2-B2F5-4EBA-AA40-3CF7AB08E8DB}" type="slidenum">
              <a:rPr lang="zh-CN" altLang="en-US" smtClean="0"/>
              <a:t>‹#›</a:t>
            </a:fld>
            <a:endParaRPr lang="en-US" altLang="zh-CN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C73-C467-47D9-B92B-57187A705A40}" type="slidenum">
              <a:rPr lang="zh-CN" altLang="en-US" smtClean="0"/>
              <a:t>‹#›</a:t>
            </a:fld>
            <a:endParaRPr lang="en-US" altLang="zh-CN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CDB46A-4474-408C-BE7F-CA16D81565E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061779-8219-4AAB-933A-7D813DC5E46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323-8AD2-418C-AB44-6CC74EDA28F7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C89-28BD-4D96-8916-34AE9DCE15E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3BE-E482-4E7D-92E3-F81A8776256C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BB6-14C4-4728-939A-4B96CEC19936}" type="slidenum">
              <a:rPr lang="zh-CN" altLang="en-US" smtClean="0"/>
              <a:t>‹#›</a:t>
            </a:fld>
            <a:endParaRPr lang="en-US" altLang="zh-CN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3993-2034-4429-9B38-60A76B3E4FD5}" type="slidenum">
              <a:rPr lang="zh-CN" altLang="en-US" smtClean="0"/>
              <a:t>‹#›</a:t>
            </a:fld>
            <a:endParaRPr lang="en-US" altLang="zh-CN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9A8C-E5EF-4618-BB48-1BC7D2C5308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419C-5CCD-40A3-8F83-0AFBE5F7460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4BDA-B8C5-46F2-A26B-8957A533677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EB4B8B-88A8-4354-A91D-96F31DD3CAE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/>
          </p:cNvSpPr>
          <p:nvPr/>
        </p:nvSpPr>
        <p:spPr bwMode="auto">
          <a:xfrm>
            <a:off x="3289198" y="2348880"/>
            <a:ext cx="2450417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8999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可能性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851023" y="772989"/>
            <a:ext cx="5457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850773" y="692696"/>
            <a:ext cx="54126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8000" b="1" spc="600" dirty="0">
                <a:latin typeface="汉仪大宋简" pitchFamily="49" charset="-122"/>
                <a:ea typeface="汉仪大宋简" pitchFamily="49" charset="-122"/>
              </a:rPr>
              <a:t>摸球游戏</a:t>
            </a:r>
          </a:p>
        </p:txBody>
      </p:sp>
      <p:grpSp>
        <p:nvGrpSpPr>
          <p:cNvPr id="7" name="Group 3"/>
          <p:cNvGrpSpPr/>
          <p:nvPr/>
        </p:nvGrpSpPr>
        <p:grpSpPr bwMode="auto">
          <a:xfrm>
            <a:off x="3000215" y="3747506"/>
            <a:ext cx="3141478" cy="1682007"/>
            <a:chOff x="0" y="0"/>
            <a:chExt cx="1500" cy="1044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500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未知"/>
            <p:cNvSpPr/>
            <p:nvPr/>
          </p:nvSpPr>
          <p:spPr bwMode="auto">
            <a:xfrm>
              <a:off x="228" y="3"/>
              <a:ext cx="1059" cy="143"/>
            </a:xfrm>
            <a:custGeom>
              <a:avLst/>
              <a:gdLst>
                <a:gd name="T0" fmla="*/ 0 w 3177"/>
                <a:gd name="T1" fmla="*/ 429 h 429"/>
                <a:gd name="T2" fmla="*/ 3177 w 3177"/>
                <a:gd name="T3" fmla="*/ 429 h 429"/>
                <a:gd name="T4" fmla="*/ 3177 w 3177"/>
                <a:gd name="T5" fmla="*/ 278 h 429"/>
                <a:gd name="T6" fmla="*/ 1733 w 3177"/>
                <a:gd name="T7" fmla="*/ 0 h 429"/>
                <a:gd name="T8" fmla="*/ 1497 w 3177"/>
                <a:gd name="T9" fmla="*/ 0 h 429"/>
                <a:gd name="T10" fmla="*/ 0 w 3177"/>
                <a:gd name="T11" fmla="*/ 252 h 429"/>
                <a:gd name="T12" fmla="*/ 0 w 3177"/>
                <a:gd name="T13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7" h="429">
                  <a:moveTo>
                    <a:pt x="0" y="429"/>
                  </a:moveTo>
                  <a:lnTo>
                    <a:pt x="3177" y="429"/>
                  </a:lnTo>
                  <a:lnTo>
                    <a:pt x="3177" y="278"/>
                  </a:lnTo>
                  <a:lnTo>
                    <a:pt x="1733" y="0"/>
                  </a:lnTo>
                  <a:lnTo>
                    <a:pt x="1497" y="0"/>
                  </a:lnTo>
                  <a:lnTo>
                    <a:pt x="0" y="25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723" y="45"/>
              <a:ext cx="70" cy="6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rgbClr val="808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未知"/>
            <p:cNvSpPr/>
            <p:nvPr/>
          </p:nvSpPr>
          <p:spPr bwMode="auto">
            <a:xfrm>
              <a:off x="495" y="129"/>
              <a:ext cx="522" cy="909"/>
            </a:xfrm>
            <a:custGeom>
              <a:avLst/>
              <a:gdLst>
                <a:gd name="T0" fmla="*/ 784 w 1567"/>
                <a:gd name="T1" fmla="*/ 0 h 2728"/>
                <a:gd name="T2" fmla="*/ 1018 w 1567"/>
                <a:gd name="T3" fmla="*/ 1237 h 2728"/>
                <a:gd name="T4" fmla="*/ 1018 w 1567"/>
                <a:gd name="T5" fmla="*/ 2298 h 2728"/>
                <a:gd name="T6" fmla="*/ 1176 w 1567"/>
                <a:gd name="T7" fmla="*/ 2298 h 2728"/>
                <a:gd name="T8" fmla="*/ 1567 w 1567"/>
                <a:gd name="T9" fmla="*/ 2475 h 2728"/>
                <a:gd name="T10" fmla="*/ 1567 w 1567"/>
                <a:gd name="T11" fmla="*/ 2728 h 2728"/>
                <a:gd name="T12" fmla="*/ 0 w 1567"/>
                <a:gd name="T13" fmla="*/ 2728 h 2728"/>
                <a:gd name="T14" fmla="*/ 0 w 1567"/>
                <a:gd name="T15" fmla="*/ 2501 h 2728"/>
                <a:gd name="T16" fmla="*/ 313 w 1567"/>
                <a:gd name="T17" fmla="*/ 2324 h 2728"/>
                <a:gd name="T18" fmla="*/ 496 w 1567"/>
                <a:gd name="T19" fmla="*/ 2324 h 2728"/>
                <a:gd name="T20" fmla="*/ 496 w 1567"/>
                <a:gd name="T21" fmla="*/ 1237 h 2728"/>
                <a:gd name="T22" fmla="*/ 784 w 1567"/>
                <a:gd name="T2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7" h="2728">
                  <a:moveTo>
                    <a:pt x="784" y="0"/>
                  </a:moveTo>
                  <a:lnTo>
                    <a:pt x="1018" y="1237"/>
                  </a:lnTo>
                  <a:lnTo>
                    <a:pt x="1018" y="2298"/>
                  </a:lnTo>
                  <a:lnTo>
                    <a:pt x="1176" y="2298"/>
                  </a:lnTo>
                  <a:lnTo>
                    <a:pt x="1567" y="2475"/>
                  </a:lnTo>
                  <a:lnTo>
                    <a:pt x="1567" y="2728"/>
                  </a:lnTo>
                  <a:lnTo>
                    <a:pt x="0" y="2728"/>
                  </a:lnTo>
                  <a:lnTo>
                    <a:pt x="0" y="2501"/>
                  </a:lnTo>
                  <a:lnTo>
                    <a:pt x="313" y="2324"/>
                  </a:lnTo>
                  <a:lnTo>
                    <a:pt x="496" y="2324"/>
                  </a:lnTo>
                  <a:lnTo>
                    <a:pt x="496" y="1237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66FF33"/>
            </a:solidFill>
            <a:ln w="63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" name="Group 8"/>
            <p:cNvGrpSpPr/>
            <p:nvPr/>
          </p:nvGrpSpPr>
          <p:grpSpPr bwMode="auto">
            <a:xfrm>
              <a:off x="4" y="139"/>
              <a:ext cx="607" cy="805"/>
              <a:chOff x="0" y="0"/>
              <a:chExt cx="607" cy="805"/>
            </a:xfrm>
          </p:grpSpPr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311" y="0"/>
                <a:ext cx="282" cy="6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311" y="0"/>
                <a:ext cx="1" cy="6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 flipH="1">
                <a:off x="23" y="0"/>
                <a:ext cx="288" cy="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未知"/>
              <p:cNvSpPr/>
              <p:nvPr/>
            </p:nvSpPr>
            <p:spPr bwMode="auto">
              <a:xfrm>
                <a:off x="0" y="611"/>
                <a:ext cx="607" cy="194"/>
              </a:xfrm>
              <a:custGeom>
                <a:avLst/>
                <a:gdLst>
                  <a:gd name="T0" fmla="*/ 9 w 1821"/>
                  <a:gd name="T1" fmla="*/ 0 h 582"/>
                  <a:gd name="T2" fmla="*/ 0 w 1821"/>
                  <a:gd name="T3" fmla="*/ 61 h 582"/>
                  <a:gd name="T4" fmla="*/ 9 w 1821"/>
                  <a:gd name="T5" fmla="*/ 139 h 582"/>
                  <a:gd name="T6" fmla="*/ 36 w 1821"/>
                  <a:gd name="T7" fmla="*/ 217 h 582"/>
                  <a:gd name="T8" fmla="*/ 86 w 1821"/>
                  <a:gd name="T9" fmla="*/ 295 h 582"/>
                  <a:gd name="T10" fmla="*/ 164 w 1821"/>
                  <a:gd name="T11" fmla="*/ 365 h 582"/>
                  <a:gd name="T12" fmla="*/ 258 w 1821"/>
                  <a:gd name="T13" fmla="*/ 430 h 582"/>
                  <a:gd name="T14" fmla="*/ 354 w 1821"/>
                  <a:gd name="T15" fmla="*/ 474 h 582"/>
                  <a:gd name="T16" fmla="*/ 435 w 1821"/>
                  <a:gd name="T17" fmla="*/ 504 h 582"/>
                  <a:gd name="T18" fmla="*/ 525 w 1821"/>
                  <a:gd name="T19" fmla="*/ 533 h 582"/>
                  <a:gd name="T20" fmla="*/ 612 w 1821"/>
                  <a:gd name="T21" fmla="*/ 552 h 582"/>
                  <a:gd name="T22" fmla="*/ 698 w 1821"/>
                  <a:gd name="T23" fmla="*/ 565 h 582"/>
                  <a:gd name="T24" fmla="*/ 779 w 1821"/>
                  <a:gd name="T25" fmla="*/ 573 h 582"/>
                  <a:gd name="T26" fmla="*/ 884 w 1821"/>
                  <a:gd name="T27" fmla="*/ 582 h 582"/>
                  <a:gd name="T28" fmla="*/ 983 w 1821"/>
                  <a:gd name="T29" fmla="*/ 577 h 582"/>
                  <a:gd name="T30" fmla="*/ 1079 w 1821"/>
                  <a:gd name="T31" fmla="*/ 573 h 582"/>
                  <a:gd name="T32" fmla="*/ 1191 w 1821"/>
                  <a:gd name="T33" fmla="*/ 560 h 582"/>
                  <a:gd name="T34" fmla="*/ 1274 w 1821"/>
                  <a:gd name="T35" fmla="*/ 542 h 582"/>
                  <a:gd name="T36" fmla="*/ 1364 w 1821"/>
                  <a:gd name="T37" fmla="*/ 516 h 582"/>
                  <a:gd name="T38" fmla="*/ 1449 w 1821"/>
                  <a:gd name="T39" fmla="*/ 487 h 582"/>
                  <a:gd name="T40" fmla="*/ 1509 w 1821"/>
                  <a:gd name="T41" fmla="*/ 464 h 582"/>
                  <a:gd name="T42" fmla="*/ 1572 w 1821"/>
                  <a:gd name="T43" fmla="*/ 426 h 582"/>
                  <a:gd name="T44" fmla="*/ 1622 w 1821"/>
                  <a:gd name="T45" fmla="*/ 394 h 582"/>
                  <a:gd name="T46" fmla="*/ 1676 w 1821"/>
                  <a:gd name="T47" fmla="*/ 352 h 582"/>
                  <a:gd name="T48" fmla="*/ 1727 w 1821"/>
                  <a:gd name="T49" fmla="*/ 312 h 582"/>
                  <a:gd name="T50" fmla="*/ 1758 w 1821"/>
                  <a:gd name="T51" fmla="*/ 265 h 582"/>
                  <a:gd name="T52" fmla="*/ 1790 w 1821"/>
                  <a:gd name="T53" fmla="*/ 213 h 582"/>
                  <a:gd name="T54" fmla="*/ 1812 w 1821"/>
                  <a:gd name="T55" fmla="*/ 156 h 582"/>
                  <a:gd name="T56" fmla="*/ 1821 w 1821"/>
                  <a:gd name="T57" fmla="*/ 87 h 582"/>
                  <a:gd name="T58" fmla="*/ 1817 w 1821"/>
                  <a:gd name="T59" fmla="*/ 4 h 582"/>
                  <a:gd name="T60" fmla="*/ 9 w 1821"/>
                  <a:gd name="T6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1" h="582">
                    <a:moveTo>
                      <a:pt x="9" y="0"/>
                    </a:moveTo>
                    <a:lnTo>
                      <a:pt x="0" y="61"/>
                    </a:lnTo>
                    <a:lnTo>
                      <a:pt x="9" y="139"/>
                    </a:lnTo>
                    <a:lnTo>
                      <a:pt x="36" y="217"/>
                    </a:lnTo>
                    <a:lnTo>
                      <a:pt x="86" y="295"/>
                    </a:lnTo>
                    <a:lnTo>
                      <a:pt x="164" y="365"/>
                    </a:lnTo>
                    <a:lnTo>
                      <a:pt x="258" y="430"/>
                    </a:lnTo>
                    <a:lnTo>
                      <a:pt x="354" y="474"/>
                    </a:lnTo>
                    <a:lnTo>
                      <a:pt x="435" y="504"/>
                    </a:lnTo>
                    <a:lnTo>
                      <a:pt x="525" y="533"/>
                    </a:lnTo>
                    <a:lnTo>
                      <a:pt x="612" y="552"/>
                    </a:lnTo>
                    <a:lnTo>
                      <a:pt x="698" y="565"/>
                    </a:lnTo>
                    <a:lnTo>
                      <a:pt x="779" y="573"/>
                    </a:lnTo>
                    <a:lnTo>
                      <a:pt x="884" y="582"/>
                    </a:lnTo>
                    <a:lnTo>
                      <a:pt x="983" y="577"/>
                    </a:lnTo>
                    <a:lnTo>
                      <a:pt x="1079" y="573"/>
                    </a:lnTo>
                    <a:lnTo>
                      <a:pt x="1191" y="560"/>
                    </a:lnTo>
                    <a:lnTo>
                      <a:pt x="1274" y="542"/>
                    </a:lnTo>
                    <a:lnTo>
                      <a:pt x="1364" y="516"/>
                    </a:lnTo>
                    <a:lnTo>
                      <a:pt x="1449" y="487"/>
                    </a:lnTo>
                    <a:lnTo>
                      <a:pt x="1509" y="464"/>
                    </a:lnTo>
                    <a:lnTo>
                      <a:pt x="1572" y="426"/>
                    </a:lnTo>
                    <a:lnTo>
                      <a:pt x="1622" y="394"/>
                    </a:lnTo>
                    <a:lnTo>
                      <a:pt x="1676" y="352"/>
                    </a:lnTo>
                    <a:lnTo>
                      <a:pt x="1727" y="312"/>
                    </a:lnTo>
                    <a:lnTo>
                      <a:pt x="1758" y="265"/>
                    </a:lnTo>
                    <a:lnTo>
                      <a:pt x="1790" y="213"/>
                    </a:lnTo>
                    <a:lnTo>
                      <a:pt x="1812" y="156"/>
                    </a:lnTo>
                    <a:lnTo>
                      <a:pt x="1821" y="87"/>
                    </a:lnTo>
                    <a:lnTo>
                      <a:pt x="1817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 bwMode="auto">
            <a:xfrm>
              <a:off x="890" y="139"/>
              <a:ext cx="607" cy="805"/>
              <a:chOff x="0" y="0"/>
              <a:chExt cx="607" cy="805"/>
            </a:xfrm>
          </p:grpSpPr>
          <p:sp>
            <p:nvSpPr>
              <p:cNvPr id="14" name="未知"/>
              <p:cNvSpPr/>
              <p:nvPr/>
            </p:nvSpPr>
            <p:spPr bwMode="auto">
              <a:xfrm>
                <a:off x="0" y="611"/>
                <a:ext cx="607" cy="194"/>
              </a:xfrm>
              <a:custGeom>
                <a:avLst/>
                <a:gdLst>
                  <a:gd name="T0" fmla="*/ 9 w 1821"/>
                  <a:gd name="T1" fmla="*/ 0 h 582"/>
                  <a:gd name="T2" fmla="*/ 0 w 1821"/>
                  <a:gd name="T3" fmla="*/ 61 h 582"/>
                  <a:gd name="T4" fmla="*/ 9 w 1821"/>
                  <a:gd name="T5" fmla="*/ 139 h 582"/>
                  <a:gd name="T6" fmla="*/ 36 w 1821"/>
                  <a:gd name="T7" fmla="*/ 217 h 582"/>
                  <a:gd name="T8" fmla="*/ 86 w 1821"/>
                  <a:gd name="T9" fmla="*/ 295 h 582"/>
                  <a:gd name="T10" fmla="*/ 164 w 1821"/>
                  <a:gd name="T11" fmla="*/ 365 h 582"/>
                  <a:gd name="T12" fmla="*/ 258 w 1821"/>
                  <a:gd name="T13" fmla="*/ 430 h 582"/>
                  <a:gd name="T14" fmla="*/ 354 w 1821"/>
                  <a:gd name="T15" fmla="*/ 474 h 582"/>
                  <a:gd name="T16" fmla="*/ 435 w 1821"/>
                  <a:gd name="T17" fmla="*/ 504 h 582"/>
                  <a:gd name="T18" fmla="*/ 525 w 1821"/>
                  <a:gd name="T19" fmla="*/ 533 h 582"/>
                  <a:gd name="T20" fmla="*/ 612 w 1821"/>
                  <a:gd name="T21" fmla="*/ 552 h 582"/>
                  <a:gd name="T22" fmla="*/ 698 w 1821"/>
                  <a:gd name="T23" fmla="*/ 565 h 582"/>
                  <a:gd name="T24" fmla="*/ 779 w 1821"/>
                  <a:gd name="T25" fmla="*/ 573 h 582"/>
                  <a:gd name="T26" fmla="*/ 884 w 1821"/>
                  <a:gd name="T27" fmla="*/ 582 h 582"/>
                  <a:gd name="T28" fmla="*/ 983 w 1821"/>
                  <a:gd name="T29" fmla="*/ 577 h 582"/>
                  <a:gd name="T30" fmla="*/ 1079 w 1821"/>
                  <a:gd name="T31" fmla="*/ 573 h 582"/>
                  <a:gd name="T32" fmla="*/ 1191 w 1821"/>
                  <a:gd name="T33" fmla="*/ 560 h 582"/>
                  <a:gd name="T34" fmla="*/ 1274 w 1821"/>
                  <a:gd name="T35" fmla="*/ 542 h 582"/>
                  <a:gd name="T36" fmla="*/ 1364 w 1821"/>
                  <a:gd name="T37" fmla="*/ 516 h 582"/>
                  <a:gd name="T38" fmla="*/ 1449 w 1821"/>
                  <a:gd name="T39" fmla="*/ 487 h 582"/>
                  <a:gd name="T40" fmla="*/ 1509 w 1821"/>
                  <a:gd name="T41" fmla="*/ 464 h 582"/>
                  <a:gd name="T42" fmla="*/ 1572 w 1821"/>
                  <a:gd name="T43" fmla="*/ 426 h 582"/>
                  <a:gd name="T44" fmla="*/ 1622 w 1821"/>
                  <a:gd name="T45" fmla="*/ 394 h 582"/>
                  <a:gd name="T46" fmla="*/ 1676 w 1821"/>
                  <a:gd name="T47" fmla="*/ 352 h 582"/>
                  <a:gd name="T48" fmla="*/ 1727 w 1821"/>
                  <a:gd name="T49" fmla="*/ 312 h 582"/>
                  <a:gd name="T50" fmla="*/ 1758 w 1821"/>
                  <a:gd name="T51" fmla="*/ 265 h 582"/>
                  <a:gd name="T52" fmla="*/ 1790 w 1821"/>
                  <a:gd name="T53" fmla="*/ 213 h 582"/>
                  <a:gd name="T54" fmla="*/ 1812 w 1821"/>
                  <a:gd name="T55" fmla="*/ 156 h 582"/>
                  <a:gd name="T56" fmla="*/ 1821 w 1821"/>
                  <a:gd name="T57" fmla="*/ 87 h 582"/>
                  <a:gd name="T58" fmla="*/ 1817 w 1821"/>
                  <a:gd name="T59" fmla="*/ 4 h 582"/>
                  <a:gd name="T60" fmla="*/ 9 w 1821"/>
                  <a:gd name="T6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1" h="582">
                    <a:moveTo>
                      <a:pt x="9" y="0"/>
                    </a:moveTo>
                    <a:lnTo>
                      <a:pt x="0" y="61"/>
                    </a:lnTo>
                    <a:lnTo>
                      <a:pt x="9" y="139"/>
                    </a:lnTo>
                    <a:lnTo>
                      <a:pt x="36" y="217"/>
                    </a:lnTo>
                    <a:lnTo>
                      <a:pt x="86" y="295"/>
                    </a:lnTo>
                    <a:lnTo>
                      <a:pt x="164" y="365"/>
                    </a:lnTo>
                    <a:lnTo>
                      <a:pt x="258" y="430"/>
                    </a:lnTo>
                    <a:lnTo>
                      <a:pt x="354" y="474"/>
                    </a:lnTo>
                    <a:lnTo>
                      <a:pt x="435" y="504"/>
                    </a:lnTo>
                    <a:lnTo>
                      <a:pt x="525" y="533"/>
                    </a:lnTo>
                    <a:lnTo>
                      <a:pt x="612" y="552"/>
                    </a:lnTo>
                    <a:lnTo>
                      <a:pt x="698" y="565"/>
                    </a:lnTo>
                    <a:lnTo>
                      <a:pt x="779" y="573"/>
                    </a:lnTo>
                    <a:lnTo>
                      <a:pt x="884" y="582"/>
                    </a:lnTo>
                    <a:lnTo>
                      <a:pt x="983" y="577"/>
                    </a:lnTo>
                    <a:lnTo>
                      <a:pt x="1079" y="573"/>
                    </a:lnTo>
                    <a:lnTo>
                      <a:pt x="1191" y="560"/>
                    </a:lnTo>
                    <a:lnTo>
                      <a:pt x="1274" y="542"/>
                    </a:lnTo>
                    <a:lnTo>
                      <a:pt x="1364" y="516"/>
                    </a:lnTo>
                    <a:lnTo>
                      <a:pt x="1449" y="487"/>
                    </a:lnTo>
                    <a:lnTo>
                      <a:pt x="1509" y="464"/>
                    </a:lnTo>
                    <a:lnTo>
                      <a:pt x="1572" y="426"/>
                    </a:lnTo>
                    <a:lnTo>
                      <a:pt x="1622" y="394"/>
                    </a:lnTo>
                    <a:lnTo>
                      <a:pt x="1676" y="352"/>
                    </a:lnTo>
                    <a:lnTo>
                      <a:pt x="1727" y="312"/>
                    </a:lnTo>
                    <a:lnTo>
                      <a:pt x="1758" y="265"/>
                    </a:lnTo>
                    <a:lnTo>
                      <a:pt x="1790" y="213"/>
                    </a:lnTo>
                    <a:lnTo>
                      <a:pt x="1812" y="156"/>
                    </a:lnTo>
                    <a:lnTo>
                      <a:pt x="1821" y="87"/>
                    </a:lnTo>
                    <a:lnTo>
                      <a:pt x="1817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313" y="0"/>
                <a:ext cx="282" cy="6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313" y="0"/>
                <a:ext cx="1" cy="6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H="1">
                <a:off x="25" y="0"/>
                <a:ext cx="288" cy="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" name="矩形 21"/>
          <p:cNvSpPr/>
          <p:nvPr/>
        </p:nvSpPr>
        <p:spPr>
          <a:xfrm>
            <a:off x="2826637" y="5733256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494702" y="2638425"/>
            <a:ext cx="61722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1403648" y="2638425"/>
            <a:ext cx="19050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3394498" y="2601211"/>
            <a:ext cx="19812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5685702" y="2551888"/>
            <a:ext cx="19812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5536" y="5733256"/>
            <a:ext cx="6551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Times New Roman" panose="02020603050405020304" pitchFamily="18" charset="0"/>
              </a:rPr>
              <a:t>你能判断可能性的大小吗？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1268760"/>
            <a:ext cx="8540750" cy="2674938"/>
          </a:xfrm>
        </p:spPr>
        <p:txBody>
          <a:bodyPr/>
          <a:lstStyle/>
          <a:p>
            <a:pPr algn="l"/>
            <a:r>
              <a:rPr lang="zh-CN" altLang="en-US" sz="4000" b="1" dirty="0"/>
              <a:t>有些事情的发生是确定的，</a:t>
            </a:r>
            <a:br>
              <a:rPr lang="zh-CN" altLang="en-US" sz="4000" b="1" dirty="0"/>
            </a:br>
            <a:r>
              <a:rPr lang="zh-CN" altLang="en-US" sz="4000" b="1" dirty="0"/>
              <a:t>有些则是不确定的。</a:t>
            </a:r>
            <a:br>
              <a:rPr lang="zh-CN" altLang="en-US" sz="4000" b="1" dirty="0"/>
            </a:br>
            <a:r>
              <a:rPr lang="zh-CN" altLang="en-US" sz="4000" b="1" dirty="0"/>
              <a:t>不确定事件发生的可能性有大有小。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620713"/>
            <a:ext cx="8785225" cy="5903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691063"/>
            <a:ext cx="27368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140200" y="1322388"/>
            <a:ext cx="4464050" cy="253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ea typeface="楷体_GB2312" pitchFamily="1" charset="-122"/>
              </a:rPr>
              <a:t>  三名同学玩跳棋</a:t>
            </a:r>
            <a:r>
              <a:rPr lang="en-US" altLang="zh-CN" sz="3200" dirty="0">
                <a:ea typeface="楷体_GB2312" pitchFamily="1" charset="-122"/>
              </a:rPr>
              <a:t>, </a:t>
            </a:r>
            <a:r>
              <a:rPr lang="zh-CN" altLang="en-US" sz="3200" dirty="0">
                <a:ea typeface="楷体_GB2312" pitchFamily="1" charset="-122"/>
              </a:rPr>
              <a:t>每人选一种颜色</a:t>
            </a:r>
            <a:r>
              <a:rPr lang="en-US" altLang="zh-CN" sz="3200" dirty="0">
                <a:ea typeface="楷体_GB2312" pitchFamily="1" charset="-122"/>
              </a:rPr>
              <a:t>,</a:t>
            </a:r>
            <a:r>
              <a:rPr lang="zh-CN" altLang="en-US" sz="3200" dirty="0">
                <a:ea typeface="楷体_GB2312" pitchFamily="1" charset="-122"/>
              </a:rPr>
              <a:t>指针停在谁选的颜色上谁就先走。小丽选择了红色。你认为这样的方案公平吗？</a:t>
            </a:r>
          </a:p>
        </p:txBody>
      </p:sp>
      <p:grpSp>
        <p:nvGrpSpPr>
          <p:cNvPr id="15365" name="Group 5"/>
          <p:cNvGrpSpPr/>
          <p:nvPr/>
        </p:nvGrpSpPr>
        <p:grpSpPr bwMode="auto">
          <a:xfrm>
            <a:off x="539750" y="1125538"/>
            <a:ext cx="3302000" cy="3313112"/>
            <a:chOff x="0" y="0"/>
            <a:chExt cx="2638" cy="2647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V="1">
              <a:off x="862" y="152"/>
              <a:ext cx="0" cy="1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pic>
          <p:nvPicPr>
            <p:cNvPr id="15367" name="Picture 7" descr="38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200000">
              <a:off x="-24" y="1255"/>
              <a:ext cx="1416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8" descr="lhr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5400000" flipH="1">
              <a:off x="1246" y="1255"/>
              <a:ext cx="1416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9" descr="98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" y="0"/>
              <a:ext cx="2556" cy="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0" name="Group 10"/>
          <p:cNvGrpSpPr/>
          <p:nvPr/>
        </p:nvGrpSpPr>
        <p:grpSpPr bwMode="auto">
          <a:xfrm>
            <a:off x="2843213" y="5229225"/>
            <a:ext cx="6049962" cy="1008063"/>
            <a:chOff x="0" y="0"/>
            <a:chExt cx="3811" cy="635"/>
          </a:xfrm>
        </p:grpSpPr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3811" cy="635"/>
            </a:xfrm>
            <a:prstGeom prst="cloudCallout">
              <a:avLst>
                <a:gd name="adj1" fmla="val -62491"/>
                <a:gd name="adj2" fmla="val -66694"/>
              </a:avLst>
            </a:prstGeom>
            <a:solidFill>
              <a:srgbClr val="FFFFCC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sz="3600" b="1">
                <a:ea typeface="楷体_GB2312" pitchFamily="1" charset="-122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319" y="134"/>
              <a:ext cx="34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ea typeface="楷体_GB2312" pitchFamily="1" charset="-122"/>
                </a:rPr>
                <a:t>怎么样设计这个转盘才公平？</a:t>
              </a:r>
            </a:p>
          </p:txBody>
        </p:sp>
      </p:grpSp>
      <p:grpSp>
        <p:nvGrpSpPr>
          <p:cNvPr id="15373" name="Group 13"/>
          <p:cNvGrpSpPr/>
          <p:nvPr/>
        </p:nvGrpSpPr>
        <p:grpSpPr bwMode="auto">
          <a:xfrm>
            <a:off x="1979613" y="1773238"/>
            <a:ext cx="360362" cy="2087562"/>
            <a:chOff x="0" y="0"/>
            <a:chExt cx="227" cy="1315"/>
          </a:xfrm>
        </p:grpSpPr>
        <p:grpSp>
          <p:nvGrpSpPr>
            <p:cNvPr id="15374" name="Group 14"/>
            <p:cNvGrpSpPr/>
            <p:nvPr/>
          </p:nvGrpSpPr>
          <p:grpSpPr bwMode="auto">
            <a:xfrm>
              <a:off x="0" y="0"/>
              <a:ext cx="227" cy="726"/>
              <a:chOff x="0" y="0"/>
              <a:chExt cx="227" cy="726"/>
            </a:xfrm>
          </p:grpSpPr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-249" y="247"/>
                <a:ext cx="726" cy="227"/>
              </a:xfrm>
              <a:prstGeom prst="rightArrow">
                <a:avLst>
                  <a:gd name="adj1" fmla="val 50000"/>
                  <a:gd name="adj2" fmla="val 79956"/>
                </a:avLst>
              </a:prstGeom>
              <a:gradFill rotWithShape="1">
                <a:gsLst>
                  <a:gs pos="0">
                    <a:srgbClr val="66FFFF"/>
                  </a:gs>
                  <a:gs pos="50000">
                    <a:schemeClr val="bg1"/>
                  </a:gs>
                  <a:gs pos="100000">
                    <a:srgbClr val="66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5376" name="Oval 16"/>
              <p:cNvSpPr>
                <a:spLocks noChangeArrowheads="1"/>
              </p:cNvSpPr>
              <p:nvPr/>
            </p:nvSpPr>
            <p:spPr bwMode="auto">
              <a:xfrm>
                <a:off x="90" y="635"/>
                <a:ext cx="46" cy="46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15377" name="Group 17"/>
            <p:cNvGrpSpPr/>
            <p:nvPr/>
          </p:nvGrpSpPr>
          <p:grpSpPr bwMode="auto">
            <a:xfrm flipV="1">
              <a:off x="0" y="589"/>
              <a:ext cx="227" cy="726"/>
              <a:chOff x="0" y="0"/>
              <a:chExt cx="227" cy="726"/>
            </a:xfrm>
          </p:grpSpPr>
          <p:sp>
            <p:nvSpPr>
              <p:cNvPr id="15378" name="AutoShape 18"/>
              <p:cNvSpPr>
                <a:spLocks noChangeArrowheads="1"/>
              </p:cNvSpPr>
              <p:nvPr/>
            </p:nvSpPr>
            <p:spPr bwMode="auto">
              <a:xfrm rot="16200000">
                <a:off x="-249" y="247"/>
                <a:ext cx="726" cy="227"/>
              </a:xfrm>
              <a:prstGeom prst="rightArrow">
                <a:avLst>
                  <a:gd name="adj1" fmla="val 50000"/>
                  <a:gd name="adj2" fmla="val 79956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5379" name="Oval 19"/>
              <p:cNvSpPr>
                <a:spLocks noChangeArrowheads="1"/>
              </p:cNvSpPr>
              <p:nvPr/>
            </p:nvSpPr>
            <p:spPr bwMode="auto">
              <a:xfrm>
                <a:off x="90" y="635"/>
                <a:ext cx="46" cy="4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8" y="620713"/>
            <a:ext cx="8785225" cy="5903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691063"/>
            <a:ext cx="27368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140200" y="1322388"/>
            <a:ext cx="4464050" cy="253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ea typeface="楷体_GB2312" pitchFamily="1" charset="-122"/>
              </a:rPr>
              <a:t>  三名同学玩跳棋</a:t>
            </a:r>
            <a:r>
              <a:rPr lang="en-US" altLang="zh-CN" sz="3200" dirty="0">
                <a:ea typeface="楷体_GB2312" pitchFamily="1" charset="-122"/>
              </a:rPr>
              <a:t>, </a:t>
            </a:r>
            <a:r>
              <a:rPr lang="zh-CN" altLang="en-US" sz="3200" dirty="0">
                <a:ea typeface="楷体_GB2312" pitchFamily="1" charset="-122"/>
              </a:rPr>
              <a:t>每人选一种颜色</a:t>
            </a:r>
            <a:r>
              <a:rPr lang="en-US" altLang="zh-CN" sz="3200" dirty="0">
                <a:ea typeface="楷体_GB2312" pitchFamily="1" charset="-122"/>
              </a:rPr>
              <a:t>,</a:t>
            </a:r>
            <a:r>
              <a:rPr lang="zh-CN" altLang="en-US" sz="3200" dirty="0">
                <a:ea typeface="楷体_GB2312" pitchFamily="1" charset="-122"/>
              </a:rPr>
              <a:t>指针停在谁选的颜色上谁就先走。小丽选择了红色。你认为这样的方案公平吗？</a:t>
            </a:r>
          </a:p>
        </p:txBody>
      </p:sp>
      <p:grpSp>
        <p:nvGrpSpPr>
          <p:cNvPr id="16389" name="Group 5"/>
          <p:cNvGrpSpPr/>
          <p:nvPr/>
        </p:nvGrpSpPr>
        <p:grpSpPr bwMode="auto">
          <a:xfrm>
            <a:off x="539750" y="1125538"/>
            <a:ext cx="3302000" cy="3313112"/>
            <a:chOff x="0" y="0"/>
            <a:chExt cx="2638" cy="2647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V="1">
              <a:off x="862" y="152"/>
              <a:ext cx="0" cy="1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pic>
          <p:nvPicPr>
            <p:cNvPr id="16391" name="Picture 7" descr="38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6200000">
              <a:off x="-24" y="1255"/>
              <a:ext cx="1416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8" descr="lhr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5400000" flipH="1">
              <a:off x="1246" y="1255"/>
              <a:ext cx="1416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9" descr="98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6" y="0"/>
              <a:ext cx="2556" cy="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4" name="Group 10"/>
          <p:cNvGrpSpPr/>
          <p:nvPr/>
        </p:nvGrpSpPr>
        <p:grpSpPr bwMode="auto">
          <a:xfrm>
            <a:off x="2843213" y="5229225"/>
            <a:ext cx="6049962" cy="1008063"/>
            <a:chOff x="0" y="0"/>
            <a:chExt cx="3811" cy="635"/>
          </a:xfrm>
        </p:grpSpPr>
        <p:sp>
          <p:nvSpPr>
            <p:cNvPr id="16395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3811" cy="635"/>
            </a:xfrm>
            <a:prstGeom prst="cloudCallout">
              <a:avLst>
                <a:gd name="adj1" fmla="val -62491"/>
                <a:gd name="adj2" fmla="val -66694"/>
              </a:avLst>
            </a:prstGeom>
            <a:solidFill>
              <a:srgbClr val="FFFFCC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sz="3600" b="1">
                <a:ea typeface="楷体_GB2312" pitchFamily="1" charset="-122"/>
              </a:endParaRP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319" y="134"/>
              <a:ext cx="34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  <a:buFont typeface="Arial" panose="020B0604020202020204" pitchFamily="34" charset="0"/>
                <a:buNone/>
              </a:pPr>
              <a:r>
                <a:rPr lang="zh-CN" altLang="en-US" sz="3200">
                  <a:ea typeface="楷体_GB2312" pitchFamily="1" charset="-122"/>
                </a:rPr>
                <a:t>怎么样设计这个转盘才公平？</a:t>
              </a:r>
            </a:p>
          </p:txBody>
        </p:sp>
      </p:grpSp>
      <p:pic>
        <p:nvPicPr>
          <p:cNvPr id="16397" name="Picture 13" descr="k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11375" y="1123950"/>
            <a:ext cx="1739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8" name="Group 14"/>
          <p:cNvGrpSpPr/>
          <p:nvPr/>
        </p:nvGrpSpPr>
        <p:grpSpPr bwMode="auto">
          <a:xfrm>
            <a:off x="1979613" y="1773238"/>
            <a:ext cx="360362" cy="2087562"/>
            <a:chOff x="0" y="0"/>
            <a:chExt cx="227" cy="1315"/>
          </a:xfrm>
        </p:grpSpPr>
        <p:grpSp>
          <p:nvGrpSpPr>
            <p:cNvPr id="16399" name="Group 15"/>
            <p:cNvGrpSpPr/>
            <p:nvPr/>
          </p:nvGrpSpPr>
          <p:grpSpPr bwMode="auto">
            <a:xfrm>
              <a:off x="0" y="0"/>
              <a:ext cx="227" cy="726"/>
              <a:chOff x="0" y="0"/>
              <a:chExt cx="227" cy="726"/>
            </a:xfrm>
          </p:grpSpPr>
          <p:sp>
            <p:nvSpPr>
              <p:cNvPr id="16400" name="AutoShape 16"/>
              <p:cNvSpPr>
                <a:spLocks noChangeArrowheads="1"/>
              </p:cNvSpPr>
              <p:nvPr/>
            </p:nvSpPr>
            <p:spPr bwMode="auto">
              <a:xfrm rot="16200000">
                <a:off x="-249" y="247"/>
                <a:ext cx="726" cy="227"/>
              </a:xfrm>
              <a:prstGeom prst="rightArrow">
                <a:avLst>
                  <a:gd name="adj1" fmla="val 50000"/>
                  <a:gd name="adj2" fmla="val 79956"/>
                </a:avLst>
              </a:prstGeom>
              <a:gradFill rotWithShape="1">
                <a:gsLst>
                  <a:gs pos="0">
                    <a:srgbClr val="66FFFF"/>
                  </a:gs>
                  <a:gs pos="50000">
                    <a:schemeClr val="bg1"/>
                  </a:gs>
                  <a:gs pos="100000">
                    <a:srgbClr val="66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6401" name="Oval 17"/>
              <p:cNvSpPr>
                <a:spLocks noChangeArrowheads="1"/>
              </p:cNvSpPr>
              <p:nvPr/>
            </p:nvSpPr>
            <p:spPr bwMode="auto">
              <a:xfrm>
                <a:off x="90" y="635"/>
                <a:ext cx="46" cy="46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16402" name="Group 18"/>
            <p:cNvGrpSpPr/>
            <p:nvPr/>
          </p:nvGrpSpPr>
          <p:grpSpPr bwMode="auto">
            <a:xfrm flipV="1">
              <a:off x="0" y="589"/>
              <a:ext cx="227" cy="726"/>
              <a:chOff x="0" y="0"/>
              <a:chExt cx="227" cy="726"/>
            </a:xfrm>
          </p:grpSpPr>
          <p:sp>
            <p:nvSpPr>
              <p:cNvPr id="16403" name="AutoShape 19"/>
              <p:cNvSpPr>
                <a:spLocks noChangeArrowheads="1"/>
              </p:cNvSpPr>
              <p:nvPr/>
            </p:nvSpPr>
            <p:spPr bwMode="auto">
              <a:xfrm rot="16200000">
                <a:off x="-249" y="247"/>
                <a:ext cx="726" cy="227"/>
              </a:xfrm>
              <a:prstGeom prst="rightArrow">
                <a:avLst>
                  <a:gd name="adj1" fmla="val 50000"/>
                  <a:gd name="adj2" fmla="val 79956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6404" name="Oval 20"/>
              <p:cNvSpPr>
                <a:spLocks noChangeArrowheads="1"/>
              </p:cNvSpPr>
              <p:nvPr/>
            </p:nvSpPr>
            <p:spPr bwMode="auto">
              <a:xfrm>
                <a:off x="90" y="635"/>
                <a:ext cx="46" cy="4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620713"/>
            <a:ext cx="8785225" cy="5903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691063"/>
            <a:ext cx="27368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140200" y="1322388"/>
            <a:ext cx="4464050" cy="253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200">
                <a:ea typeface="楷体_GB2312" pitchFamily="1" charset="-122"/>
              </a:rPr>
              <a:t>  三名同学玩跳棋</a:t>
            </a:r>
            <a:r>
              <a:rPr lang="en-US" altLang="zh-CN" sz="3200">
                <a:ea typeface="楷体_GB2312" pitchFamily="1" charset="-122"/>
              </a:rPr>
              <a:t>, </a:t>
            </a:r>
            <a:r>
              <a:rPr lang="zh-CN" altLang="en-US" sz="3200">
                <a:ea typeface="楷体_GB2312" pitchFamily="1" charset="-122"/>
              </a:rPr>
              <a:t>每人选一种颜色</a:t>
            </a:r>
            <a:r>
              <a:rPr lang="en-US" altLang="zh-CN" sz="3200">
                <a:ea typeface="楷体_GB2312" pitchFamily="1" charset="-122"/>
              </a:rPr>
              <a:t>,</a:t>
            </a:r>
            <a:r>
              <a:rPr lang="zh-CN" altLang="en-US" sz="3200">
                <a:ea typeface="楷体_GB2312" pitchFamily="1" charset="-122"/>
              </a:rPr>
              <a:t>指针停在谁选的颜色上谁就先走。小丽选择了红色。你认为这样的方案公平吗？</a:t>
            </a:r>
          </a:p>
        </p:txBody>
      </p:sp>
      <p:grpSp>
        <p:nvGrpSpPr>
          <p:cNvPr id="17413" name="Group 5"/>
          <p:cNvGrpSpPr/>
          <p:nvPr/>
        </p:nvGrpSpPr>
        <p:grpSpPr bwMode="auto">
          <a:xfrm>
            <a:off x="539750" y="1125538"/>
            <a:ext cx="3302000" cy="3313112"/>
            <a:chOff x="0" y="0"/>
            <a:chExt cx="2638" cy="2647"/>
          </a:xfrm>
        </p:grpSpPr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V="1">
              <a:off x="862" y="152"/>
              <a:ext cx="0" cy="1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pic>
          <p:nvPicPr>
            <p:cNvPr id="17415" name="Picture 7" descr="38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6200000">
              <a:off x="-24" y="1255"/>
              <a:ext cx="1416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8" descr="lhr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5400000" flipH="1">
              <a:off x="1246" y="1255"/>
              <a:ext cx="1416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9" descr="98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6" y="0"/>
              <a:ext cx="2556" cy="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8" name="Group 10"/>
          <p:cNvGrpSpPr/>
          <p:nvPr/>
        </p:nvGrpSpPr>
        <p:grpSpPr bwMode="auto">
          <a:xfrm>
            <a:off x="2843213" y="5229225"/>
            <a:ext cx="6054724" cy="1008063"/>
            <a:chOff x="0" y="0"/>
            <a:chExt cx="3814" cy="635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3811" cy="635"/>
            </a:xfrm>
            <a:prstGeom prst="cloudCallout">
              <a:avLst>
                <a:gd name="adj1" fmla="val -62491"/>
                <a:gd name="adj2" fmla="val -66694"/>
              </a:avLst>
            </a:prstGeom>
            <a:solidFill>
              <a:srgbClr val="FFFFCC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sz="3600" b="1">
                <a:ea typeface="楷体_GB2312" pitchFamily="1" charset="-122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67" y="134"/>
              <a:ext cx="354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ea typeface="楷体_GB2312" pitchFamily="1" charset="-122"/>
                </a:rPr>
                <a:t>怎么样设计这个转盘才公平</a:t>
              </a:r>
              <a:r>
                <a:rPr lang="zh-CN" altLang="en-US" sz="3200" dirty="0" smtClean="0">
                  <a:ea typeface="楷体_GB2312" pitchFamily="1" charset="-122"/>
                </a:rPr>
                <a:t>？ </a:t>
              </a:r>
              <a:endParaRPr lang="zh-CN" altLang="en-US" sz="3200" dirty="0">
                <a:ea typeface="楷体_GB2312" pitchFamily="1" charset="-122"/>
              </a:endParaRPr>
            </a:p>
          </p:txBody>
        </p:sp>
      </p:grpSp>
      <p:pic>
        <p:nvPicPr>
          <p:cNvPr id="17421" name="Picture 13" descr="k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11375" y="1123950"/>
            <a:ext cx="1739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384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908050"/>
            <a:ext cx="3514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3" name="Group 15"/>
          <p:cNvGrpSpPr/>
          <p:nvPr/>
        </p:nvGrpSpPr>
        <p:grpSpPr bwMode="auto">
          <a:xfrm>
            <a:off x="1979613" y="1773238"/>
            <a:ext cx="360362" cy="2087562"/>
            <a:chOff x="0" y="0"/>
            <a:chExt cx="227" cy="1315"/>
          </a:xfrm>
        </p:grpSpPr>
        <p:grpSp>
          <p:nvGrpSpPr>
            <p:cNvPr id="17424" name="Group 16"/>
            <p:cNvGrpSpPr/>
            <p:nvPr/>
          </p:nvGrpSpPr>
          <p:grpSpPr bwMode="auto">
            <a:xfrm>
              <a:off x="0" y="0"/>
              <a:ext cx="227" cy="726"/>
              <a:chOff x="0" y="0"/>
              <a:chExt cx="227" cy="726"/>
            </a:xfrm>
          </p:grpSpPr>
          <p:sp>
            <p:nvSpPr>
              <p:cNvPr id="17425" name="AutoShape 17"/>
              <p:cNvSpPr>
                <a:spLocks noChangeArrowheads="1"/>
              </p:cNvSpPr>
              <p:nvPr/>
            </p:nvSpPr>
            <p:spPr bwMode="auto">
              <a:xfrm rot="16200000">
                <a:off x="-249" y="247"/>
                <a:ext cx="726" cy="227"/>
              </a:xfrm>
              <a:prstGeom prst="rightArrow">
                <a:avLst>
                  <a:gd name="adj1" fmla="val 50000"/>
                  <a:gd name="adj2" fmla="val 79956"/>
                </a:avLst>
              </a:prstGeom>
              <a:gradFill rotWithShape="1">
                <a:gsLst>
                  <a:gs pos="0">
                    <a:srgbClr val="66FFFF"/>
                  </a:gs>
                  <a:gs pos="50000">
                    <a:schemeClr val="bg1"/>
                  </a:gs>
                  <a:gs pos="100000">
                    <a:srgbClr val="66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7426" name="Oval 18"/>
              <p:cNvSpPr>
                <a:spLocks noChangeArrowheads="1"/>
              </p:cNvSpPr>
              <p:nvPr/>
            </p:nvSpPr>
            <p:spPr bwMode="auto">
              <a:xfrm>
                <a:off x="90" y="635"/>
                <a:ext cx="46" cy="46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17427" name="Group 19"/>
            <p:cNvGrpSpPr/>
            <p:nvPr/>
          </p:nvGrpSpPr>
          <p:grpSpPr bwMode="auto">
            <a:xfrm flipV="1">
              <a:off x="0" y="589"/>
              <a:ext cx="227" cy="726"/>
              <a:chOff x="0" y="0"/>
              <a:chExt cx="227" cy="726"/>
            </a:xfrm>
          </p:grpSpPr>
          <p:sp>
            <p:nvSpPr>
              <p:cNvPr id="17428" name="AutoShape 20"/>
              <p:cNvSpPr>
                <a:spLocks noChangeArrowheads="1"/>
              </p:cNvSpPr>
              <p:nvPr/>
            </p:nvSpPr>
            <p:spPr bwMode="auto">
              <a:xfrm rot="16200000">
                <a:off x="-249" y="247"/>
                <a:ext cx="726" cy="227"/>
              </a:xfrm>
              <a:prstGeom prst="rightArrow">
                <a:avLst>
                  <a:gd name="adj1" fmla="val 50000"/>
                  <a:gd name="adj2" fmla="val 79956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auto">
              <a:xfrm>
                <a:off x="90" y="635"/>
                <a:ext cx="46" cy="4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/>
              <a:t>口算练习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86606" y="1485900"/>
          <a:ext cx="1549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r:id="rId3" imgW="1550035" imgH="1143635" progId="Equation.3">
                  <p:embed/>
                </p:oleObj>
              </mc:Choice>
              <mc:Fallback>
                <p:oleObj r:id="rId3" imgW="1550035" imgH="11436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" y="1485900"/>
                        <a:ext cx="1549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94894" y="1485900"/>
          <a:ext cx="15240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r:id="rId5" imgW="1525270" imgH="1143635" progId="Equation.3">
                  <p:embed/>
                </p:oleObj>
              </mc:Choice>
              <mc:Fallback>
                <p:oleObj r:id="rId5" imgW="1525270" imgH="11436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894" y="1485900"/>
                        <a:ext cx="152400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04074" y="1412875"/>
          <a:ext cx="177641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r:id="rId7" imgW="1778635" imgH="1143635" progId="Equation.3">
                  <p:embed/>
                </p:oleObj>
              </mc:Choice>
              <mc:Fallback>
                <p:oleObj r:id="rId7" imgW="1778635" imgH="11436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074" y="1412875"/>
                        <a:ext cx="1776413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934244" y="2922588"/>
          <a:ext cx="17621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r:id="rId9" imgW="1829435" imgH="1143635" progId="Equation.3">
                  <p:embed/>
                </p:oleObj>
              </mc:Choice>
              <mc:Fallback>
                <p:oleObj r:id="rId9" imgW="1829435" imgH="11436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244" y="2922588"/>
                        <a:ext cx="17621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667919" y="3141663"/>
          <a:ext cx="1625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r:id="rId11" imgW="1626235" imgH="1143635" progId="Equation.3">
                  <p:embed/>
                </p:oleObj>
              </mc:Choice>
              <mc:Fallback>
                <p:oleObj r:id="rId11" imgW="1626235" imgH="114363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919" y="3141663"/>
                        <a:ext cx="1625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331049" y="3141663"/>
          <a:ext cx="1816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r:id="rId13" imgW="1816735" imgH="1143635" progId="Equation.3">
                  <p:embed/>
                </p:oleObj>
              </mc:Choice>
              <mc:Fallback>
                <p:oleObj r:id="rId13" imgW="1816735" imgH="114363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1049" y="3141663"/>
                        <a:ext cx="18161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786408" y="5013176"/>
          <a:ext cx="2044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r:id="rId15" imgW="2045335" imgH="1143635" progId="Equation.3">
                  <p:embed/>
                </p:oleObj>
              </mc:Choice>
              <mc:Fallback>
                <p:oleObj r:id="rId15" imgW="2045335" imgH="114363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08" y="5013176"/>
                        <a:ext cx="2044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3666728" y="4941168"/>
          <a:ext cx="2019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r:id="rId17" imgW="2019935" imgH="1143635" progId="Equation.3">
                  <p:embed/>
                </p:oleObj>
              </mc:Choice>
              <mc:Fallback>
                <p:oleObj r:id="rId17" imgW="2019935" imgH="114363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728" y="4941168"/>
                        <a:ext cx="20193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6331024" y="4941168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r:id="rId19" imgW="2058035" imgH="1143635" progId="Equation.3">
                  <p:embed/>
                </p:oleObj>
              </mc:Choice>
              <mc:Fallback>
                <p:oleObj r:id="rId19" imgW="2058035" imgH="114363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1024" y="4941168"/>
                        <a:ext cx="2057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21518" y="2132856"/>
            <a:ext cx="7845425" cy="38862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dirty="0"/>
              <a:t>一定（√） 不可能（</a:t>
            </a:r>
            <a:r>
              <a:rPr lang="en-US" altLang="zh-CN" sz="3600" b="1" dirty="0"/>
              <a:t>×</a:t>
            </a:r>
            <a:r>
              <a:rPr lang="zh-CN" altLang="en-US" sz="3600" b="1" dirty="0"/>
              <a:t>）可能（○）</a:t>
            </a:r>
          </a:p>
          <a:p>
            <a:pPr>
              <a:buFontTx/>
              <a:buNone/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月亮绕着地球转</a:t>
            </a:r>
            <a:r>
              <a:rPr lang="zh-CN" altLang="en-US" sz="2800" b="1" dirty="0" smtClean="0"/>
              <a:t>。（   </a:t>
            </a:r>
            <a:r>
              <a:rPr lang="zh-CN" altLang="en-US" sz="2800" b="1" dirty="0"/>
              <a:t>） </a:t>
            </a:r>
          </a:p>
          <a:p>
            <a:pPr>
              <a:buFontTx/>
              <a:buNone/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吃饭时，人用左手拿筷子。 （  ）</a:t>
            </a:r>
          </a:p>
          <a:p>
            <a:pPr>
              <a:buFontTx/>
              <a:buNone/>
            </a:pPr>
            <a:r>
              <a:rPr lang="en-US" altLang="zh-CN" sz="2800" b="1" dirty="0"/>
              <a:t>3.</a:t>
            </a:r>
            <a:r>
              <a:rPr lang="zh-CN" altLang="en-US" sz="2800" b="1" dirty="0"/>
              <a:t>太阳从西边出来</a:t>
            </a:r>
            <a:r>
              <a:rPr lang="zh-CN" altLang="en-US" sz="2800" b="1" dirty="0" smtClean="0"/>
              <a:t>。（    </a:t>
            </a:r>
            <a:r>
              <a:rPr lang="zh-CN" altLang="en-US" sz="2800" b="1" dirty="0"/>
              <a:t>）</a:t>
            </a:r>
          </a:p>
          <a:p>
            <a:pPr>
              <a:buFontTx/>
              <a:buNone/>
            </a:pPr>
            <a:r>
              <a:rPr lang="en-US" altLang="zh-CN" sz="2800" b="1" dirty="0"/>
              <a:t>4.</a:t>
            </a:r>
            <a:r>
              <a:rPr lang="zh-CN" altLang="en-US" sz="2800" b="1" dirty="0"/>
              <a:t>今天是星期五，明天就是星期六。 （  ） </a:t>
            </a:r>
          </a:p>
          <a:p>
            <a:pPr>
              <a:buFontTx/>
              <a:buNone/>
            </a:pPr>
            <a:r>
              <a:rPr lang="en-US" altLang="zh-CN" sz="2800" b="1" dirty="0"/>
              <a:t>5.</a:t>
            </a:r>
            <a:r>
              <a:rPr lang="zh-CN" altLang="en-US" sz="2800" b="1" dirty="0"/>
              <a:t>守株待兔</a:t>
            </a:r>
            <a:r>
              <a:rPr lang="zh-CN" altLang="en-US" sz="2800" b="1" dirty="0" smtClean="0"/>
              <a:t>。（  </a:t>
            </a:r>
            <a:r>
              <a:rPr lang="zh-CN" altLang="en-US" sz="2800" b="1" dirty="0"/>
              <a:t>）</a:t>
            </a:r>
          </a:p>
          <a:p>
            <a:pPr>
              <a:buFontTx/>
              <a:buNone/>
            </a:pPr>
            <a:r>
              <a:rPr lang="en-US" altLang="zh-CN" sz="2800" b="1" dirty="0"/>
              <a:t>6.</a:t>
            </a:r>
            <a:r>
              <a:rPr lang="zh-CN" altLang="en-US" sz="2800" b="1" dirty="0"/>
              <a:t>向上抛一枚硬币，落地后正面朝上</a:t>
            </a:r>
            <a:r>
              <a:rPr lang="zh-CN" altLang="en-US" sz="2800" b="1" dirty="0" smtClean="0"/>
              <a:t>。（  ）</a:t>
            </a:r>
            <a:endParaRPr lang="zh-CN" altLang="en-US" sz="2800" b="1" dirty="0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538" y="430213"/>
            <a:ext cx="7908925" cy="935037"/>
          </a:xfrm>
        </p:spPr>
        <p:txBody>
          <a:bodyPr/>
          <a:lstStyle/>
          <a:p>
            <a:r>
              <a:rPr lang="zh-CN" altLang="en-US" b="1" dirty="0"/>
              <a:t>你会判断吗？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50158" y="3787452"/>
            <a:ext cx="50403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703588" y="3330252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○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249910" y="2707332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04894" y="4262338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071740" y="5371628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○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097782" y="4842420"/>
            <a:ext cx="49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○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228013" y="0"/>
            <a:ext cx="915987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4800">
              <a:solidFill>
                <a:srgbClr val="FF0000"/>
              </a:solidFill>
              <a:latin typeface="Comic Sans MS" panose="030F0702030302020204" pitchFamily="66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6" grpId="0" autoUpdateAnimBg="0"/>
      <p:bldP spid="6148" grpId="0" autoUpdateAnimBg="0"/>
      <p:bldP spid="6149" grpId="0" autoUpdateAnimBg="0"/>
      <p:bldP spid="6150" grpId="0" autoUpdateAnimBg="0"/>
      <p:bldP spid="6151" grpId="0" autoUpdateAnimBg="0"/>
      <p:bldP spid="6152" grpId="0" autoUpdateAnimBg="0"/>
      <p:bldP spid="615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" y="3501008"/>
            <a:ext cx="8540750" cy="1143000"/>
          </a:xfrm>
        </p:spPr>
        <p:txBody>
          <a:bodyPr/>
          <a:lstStyle/>
          <a:p>
            <a:pPr algn="l"/>
            <a:r>
              <a:rPr lang="zh-CN" altLang="en-US" sz="3600" b="1" dirty="0"/>
              <a:t>知识点一：一定发生的事件。</a:t>
            </a:r>
            <a:br>
              <a:rPr lang="zh-CN" altLang="en-US" sz="3600" b="1" dirty="0"/>
            </a:br>
            <a:r>
              <a:rPr lang="zh-CN" altLang="en-US" sz="3200" dirty="0">
                <a:solidFill>
                  <a:srgbClr val="000000"/>
                </a:solidFill>
              </a:rPr>
              <a:t>有些事情的发生只有一种结果，不可能有其他结果，因此是一定发生的事情，是确定的。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09" y="4941168"/>
            <a:ext cx="7737343" cy="1080120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口袋里有</a:t>
            </a:r>
            <a:r>
              <a:rPr lang="en-US" altLang="zh-CN" sz="2800" b="1" dirty="0">
                <a:solidFill>
                  <a:schemeClr val="tx2"/>
                </a:solidFill>
              </a:rPr>
              <a:t>20</a:t>
            </a:r>
            <a:r>
              <a:rPr lang="zh-CN" altLang="en-US" sz="2800" b="1" dirty="0">
                <a:solidFill>
                  <a:schemeClr val="tx2"/>
                </a:solidFill>
              </a:rPr>
              <a:t>个蓝球，闭上眼睛随便摸一个球，它一定是（    ）球。</a:t>
            </a:r>
          </a:p>
        </p:txBody>
      </p:sp>
      <p:pic>
        <p:nvPicPr>
          <p:cNvPr id="7173" name="Picture 5" descr="20149290819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16722" y="0"/>
            <a:ext cx="2359025" cy="3395663"/>
          </a:xfr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09" y="917143"/>
            <a:ext cx="68103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看图从甲袋里任意摸一个球，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结果会怎样？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utoUpdateAnimBg="0"/>
      <p:bldP spid="7171" grpId="0" build="p" autoUpdateAnimBg="0"/>
      <p:bldP spid="7172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140968"/>
            <a:ext cx="8537575" cy="1143000"/>
          </a:xfrm>
        </p:spPr>
        <p:txBody>
          <a:bodyPr/>
          <a:lstStyle/>
          <a:p>
            <a:pPr algn="l"/>
            <a:r>
              <a:rPr lang="zh-CN" altLang="en-US" sz="3600" b="1" dirty="0"/>
              <a:t>知识点二：可能发生的事件。</a:t>
            </a:r>
            <a:br>
              <a:rPr lang="zh-CN" altLang="en-US" sz="3600" b="1" dirty="0"/>
            </a:br>
            <a:r>
              <a:rPr lang="zh-CN" altLang="en-US" sz="3600" dirty="0">
                <a:solidFill>
                  <a:srgbClr val="000000"/>
                </a:solidFill>
              </a:rPr>
              <a:t>有些事情发生可能有多种结果，每一种结果都是可能发生的，因此是不确定的。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504" y="4797152"/>
            <a:ext cx="7416502" cy="1440160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口袋里有</a:t>
            </a:r>
            <a:r>
              <a:rPr lang="en-US" altLang="zh-CN" sz="2800" b="1" dirty="0">
                <a:solidFill>
                  <a:schemeClr val="tx2"/>
                </a:solidFill>
              </a:rPr>
              <a:t>10</a:t>
            </a:r>
            <a:r>
              <a:rPr lang="zh-CN" altLang="en-US" sz="2800" b="1" dirty="0">
                <a:solidFill>
                  <a:schemeClr val="tx2"/>
                </a:solidFill>
              </a:rPr>
              <a:t>个红球、</a:t>
            </a:r>
            <a:r>
              <a:rPr lang="en-US" altLang="zh-CN" sz="2800" b="1" dirty="0">
                <a:solidFill>
                  <a:schemeClr val="tx2"/>
                </a:solidFill>
              </a:rPr>
              <a:t>8</a:t>
            </a:r>
            <a:r>
              <a:rPr lang="zh-CN" altLang="en-US" sz="2800" b="1" dirty="0">
                <a:solidFill>
                  <a:schemeClr val="tx2"/>
                </a:solidFill>
              </a:rPr>
              <a:t>个黄球，闭上眼睛随便摸一个球，他可能是（  ）球，也可能是（  ）球。</a:t>
            </a:r>
          </a:p>
        </p:txBody>
      </p:sp>
      <p:pic>
        <p:nvPicPr>
          <p:cNvPr id="8197" name="Picture 5" descr="20149290819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948488" y="44450"/>
            <a:ext cx="2160587" cy="3252788"/>
          </a:xfr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908720"/>
            <a:ext cx="67881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看图从乙袋里任意摸一个球，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结果会怎样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？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utoUpdateAnimBg="0"/>
      <p:bldP spid="8195" grpId="0" build="p" autoUpdateAnimBg="0"/>
      <p:bldP spid="8196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769" y="2060848"/>
            <a:ext cx="6967538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CDAC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404664"/>
            <a:ext cx="8064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Times New Roman" panose="02020603050405020304" pitchFamily="18" charset="0"/>
              </a:rPr>
              <a:t>抛一枚硬币，可能是（）面，也可能是（）面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908720"/>
            <a:ext cx="396081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CDAC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55650" y="5419804"/>
            <a:ext cx="7920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CDAC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可能摸到（）球，也可能摸到（）球，还可能摸到（）球。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3212976"/>
            <a:ext cx="8537575" cy="1143000"/>
          </a:xfrm>
        </p:spPr>
        <p:txBody>
          <a:bodyPr/>
          <a:lstStyle/>
          <a:p>
            <a:pPr algn="l"/>
            <a:r>
              <a:rPr lang="zh-CN" altLang="en-US" sz="3200" b="1" dirty="0"/>
              <a:t>知识点三：事件发生的可能性大</a:t>
            </a:r>
            <a:r>
              <a:rPr lang="zh-CN" altLang="en-US" sz="3200" b="1" dirty="0" smtClean="0"/>
              <a:t>小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有</a:t>
            </a:r>
            <a:r>
              <a:rPr lang="zh-CN" altLang="en-US" sz="3200" b="1" dirty="0">
                <a:solidFill>
                  <a:srgbClr val="000000"/>
                </a:solidFill>
              </a:rPr>
              <a:t>些事情的发生是确定的，有些则是不确定的，不确定事件发生的可能性有大有小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。</a:t>
            </a:r>
            <a:endParaRPr lang="zh-CN" altLang="en-US" sz="3200" b="1" dirty="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512" y="4941168"/>
            <a:ext cx="8064896" cy="13686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tx2"/>
                </a:solidFill>
              </a:rPr>
              <a:t>口袋里有</a:t>
            </a:r>
            <a:r>
              <a:rPr lang="en-US" altLang="zh-CN" sz="2800" b="1" dirty="0">
                <a:solidFill>
                  <a:schemeClr val="tx2"/>
                </a:solidFill>
              </a:rPr>
              <a:t>15</a:t>
            </a:r>
            <a:r>
              <a:rPr lang="zh-CN" altLang="en-US" sz="2800" b="1" dirty="0">
                <a:solidFill>
                  <a:schemeClr val="tx2"/>
                </a:solidFill>
              </a:rPr>
              <a:t>个红球，</a:t>
            </a:r>
            <a:r>
              <a:rPr lang="en-US" altLang="zh-CN" sz="2800" b="1" dirty="0">
                <a:solidFill>
                  <a:schemeClr val="tx2"/>
                </a:solidFill>
              </a:rPr>
              <a:t>5</a:t>
            </a:r>
            <a:r>
              <a:rPr lang="zh-CN" altLang="en-US" sz="2800" b="1" dirty="0">
                <a:solidFill>
                  <a:schemeClr val="tx2"/>
                </a:solidFill>
              </a:rPr>
              <a:t>各黄球，闭上眼睛随便摸一个球，他是（）球的可能性大，是（）球的可能性小。</a:t>
            </a:r>
          </a:p>
        </p:txBody>
      </p:sp>
      <p:pic>
        <p:nvPicPr>
          <p:cNvPr id="11269" name="Picture 5" descr="20149290819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16688" y="260350"/>
            <a:ext cx="2359025" cy="2376488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925" y="836712"/>
            <a:ext cx="68087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看图从丙袋里任意摸一个球，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结果会怎样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？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utoUpdateAnimBg="0"/>
      <p:bldP spid="11267" grpId="0" build="p" autoUpdateAnimBg="0"/>
      <p:bldP spid="11268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1341438"/>
            <a:ext cx="362743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CDAC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68538" y="5084763"/>
            <a:ext cx="6480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CDAC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950" y="5013325"/>
            <a:ext cx="88471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转盘转到（）色的可能性大转到（）色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和（）色的可能性小</a:t>
            </a:r>
            <a:r>
              <a:rPr lang="zh-CN" altLang="en-US" sz="900" b="1" dirty="0">
                <a:solidFill>
                  <a:schemeClr val="tx2"/>
                </a:solidFill>
              </a:rPr>
              <a:t>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装书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装书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493</Words>
  <Application>Microsoft Office PowerPoint</Application>
  <PresentationFormat>全屏显示(4:3)</PresentationFormat>
  <Paragraphs>43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汉仪大宋简</vt:lpstr>
      <vt:lpstr>华文新魏</vt:lpstr>
      <vt:lpstr>楷体_GB2312</vt:lpstr>
      <vt:lpstr>隶书</vt:lpstr>
      <vt:lpstr>宋体</vt:lpstr>
      <vt:lpstr>微软雅黑</vt:lpstr>
      <vt:lpstr>Arial</vt:lpstr>
      <vt:lpstr>Book Antiqua</vt:lpstr>
      <vt:lpstr>Comic Sans MS</vt:lpstr>
      <vt:lpstr>Times New Roman</vt:lpstr>
      <vt:lpstr>Wingdings</vt:lpstr>
      <vt:lpstr>WWW.2PPT.COM</vt:lpstr>
      <vt:lpstr>Equation.3</vt:lpstr>
      <vt:lpstr>PowerPoint 演示文稿</vt:lpstr>
      <vt:lpstr>口算练习</vt:lpstr>
      <vt:lpstr>你会判断吗？</vt:lpstr>
      <vt:lpstr>知识点一：一定发生的事件。 有些事情的发生只有一种结果，不可能有其他结果，因此是一定发生的事情，是确定的。</vt:lpstr>
      <vt:lpstr>知识点二：可能发生的事件。 有些事情发生可能有多种结果，每一种结果都是可能发生的，因此是不确定的。</vt:lpstr>
      <vt:lpstr>PowerPoint 演示文稿</vt:lpstr>
      <vt:lpstr>PowerPoint 演示文稿</vt:lpstr>
      <vt:lpstr>知识点三：事件发生的可能性大小有些事情的发生是确定的，有些则是不确定的，不确定事件发生的可能性有大有小。</vt:lpstr>
      <vt:lpstr>PowerPoint 演示文稿</vt:lpstr>
      <vt:lpstr>PowerPoint 演示文稿</vt:lpstr>
      <vt:lpstr>有些事情的发生是确定的， 有些则是不确定的。 不确定事件发生的可能性有大有小。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2021-12-31T01:54:22Z</dcterms:created>
  <dcterms:modified xsi:type="dcterms:W3CDTF">2023-01-16T20:41:47Z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C766AA41EAE9445BB43176FAFD8F32BD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