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41B9BE-EEDA-4B33-AAD2-F5A6D295D2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F2E5D1-E9DF-40B7-ABA6-A38F5D7E35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5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EA20AF-3A28-49E3-A2AD-4B217C4FDFF8}" type="slidenum">
              <a:rPr lang="en-US" altLang="zh-CN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4275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D872C-3BBE-4279-82A9-732F5838E134}" type="slidenum">
              <a:rPr lang="en-US" altLang="zh-CN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6323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ADC5BD-0C48-4755-BD5C-6F56C6C376B1}" type="slidenum">
              <a:rPr lang="en-US" altLang="zh-CN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8371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2BED1-68A9-4B20-8351-C7A6A6F9A270}" type="slidenum">
              <a:rPr lang="en-US" altLang="zh-CN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60419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C3EB3E-4AF6-428E-A4D2-5A61BCB65ADA}" type="slidenum">
              <a:rPr lang="en-US" altLang="zh-CN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62467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4DBA4F-C269-479F-B0A0-640DB132FEA8}" type="slidenum">
              <a:rPr lang="en-US" altLang="zh-CN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>
              <a:latin typeface="Cambria" panose="02040503050406030204" pitchFamily="18" charset="0"/>
            </a:endParaRPr>
          </a:p>
        </p:txBody>
      </p:sp>
      <p:sp>
        <p:nvSpPr>
          <p:cNvPr id="67587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408F03-DAAF-44C6-BD26-943182E0091F}" type="slidenum">
              <a:rPr lang="en-US" altLang="zh-CN"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7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4033-31AC-4882-8014-A2DC062F8F63}" type="slidenum">
              <a:rPr lang="en-US" altLang="zh-CN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5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149D2D-3F40-43FB-9513-8707D9673648}" type="slidenum">
              <a:rPr lang="en-US" altLang="zh-CN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3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7EB8B-76FC-4628-9F56-E814296F93F0}" type="slidenum">
              <a:rPr lang="en-US" altLang="zh-CN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5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BBE46D-0785-4E86-9A39-7407AE010F14}" type="slidenum">
              <a:rPr lang="en-US" altLang="zh-CN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6083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78CEE-D04A-411F-BB46-AD391C92E472}" type="slidenum">
              <a:rPr lang="en-US" altLang="zh-CN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8131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703F5E-E0C9-459D-970E-A2BBCDEF8B90}" type="slidenum">
              <a:rPr lang="en-US" altLang="zh-CN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0179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720ADB-55FE-4388-A9BB-72E319B75911}" type="slidenum">
              <a:rPr lang="en-US" altLang="zh-CN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2227" name="灯片编号占位符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5BE871-8A4F-4629-9FC8-22699D9DF486}" type="slidenum">
              <a:rPr lang="en-US" altLang="zh-CN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92F46-F8EA-48FE-A4F7-C6AFAE7051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F6BB7-E17D-4671-8520-9238958EC1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6308725"/>
            <a:ext cx="9144000" cy="1889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 b="1">
              <a:solidFill>
                <a:srgbClr val="000000"/>
              </a:solidFill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E951-65C6-4F00-8063-F44E6B7061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grpSp>
        <p:nvGrpSpPr>
          <p:cNvPr id="4" name="组合 16"/>
          <p:cNvGrpSpPr/>
          <p:nvPr userDrawn="1"/>
        </p:nvGrpSpPr>
        <p:grpSpPr bwMode="auto">
          <a:xfrm>
            <a:off x="3527425" y="609600"/>
            <a:ext cx="2889250" cy="658813"/>
            <a:chOff x="3276600" y="560565"/>
            <a:chExt cx="2891045" cy="658635"/>
          </a:xfrm>
        </p:grpSpPr>
        <p:sp>
          <p:nvSpPr>
            <p:cNvPr id="5" name="椭圆 5"/>
            <p:cNvSpPr>
              <a:spLocks noChangeArrowheads="1"/>
            </p:cNvSpPr>
            <p:nvPr/>
          </p:nvSpPr>
          <p:spPr bwMode="auto">
            <a:xfrm>
              <a:off x="3276600" y="614525"/>
              <a:ext cx="1980843" cy="60467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kumimoji="0" lang="zh-CN" altLang="en-US" sz="2800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学习目标</a:t>
              </a:r>
            </a:p>
          </p:txBody>
        </p:sp>
        <p:pic>
          <p:nvPicPr>
            <p:cNvPr id="6" name="图片 1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181600" y="560565"/>
              <a:ext cx="986045" cy="635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A9399-9D3D-46E8-8B52-43363421BE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0" y="76200"/>
            <a:ext cx="2422525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kumimoji="0" lang="zh-CN" altLang="en-US" sz="28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>
          <a:xfrm>
            <a:off x="228600" y="228600"/>
            <a:ext cx="1905000" cy="39211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D105-307F-4579-A1BE-0D92984C3F6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97C7-8EDB-4A8A-9C5E-7D9A52B3FD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956EA-72F9-4388-9116-88F59EA679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8295A-2AA2-4B97-A9A7-4627E23486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2E1D-94CC-4708-B78A-A8EBBABB68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6156-57B2-4749-8C55-8954DA1BDC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806B-ED95-462A-AB4A-A83CB45A77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327A3-78E3-4C02-A8B3-6BF8BCF437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5B6E-CB46-4926-AF82-B52B10EB38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72400" y="86596"/>
            <a:ext cx="774145" cy="534092"/>
          </a:xfrm>
          <a:prstGeom prst="ellipse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DC11-7D29-4CFC-8F6D-F52DEEE2D5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1520-FD6E-4E97-ADB2-9568DF39EC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E2D1-37E0-42D4-BAB3-F58CA3867E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DB91-6EE5-4B9D-863B-527F014B4C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87CE-216D-47D5-ADA2-BCB2C61966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BDEEA-71A0-4B83-A78A-467F6149FA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EAF3-5EF3-4122-80B5-4711CAC830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FEFD-4AB2-4C61-97B6-1B5CBE83B7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C06EB-8276-45B5-BDA1-3094A75BBB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9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6A2C-E397-477A-8476-25FDD758EA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0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A62F-0123-420A-9CDA-8B1DC201FA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038AA-0200-40D6-964C-4153A2E2B7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C012-CC3D-400F-90BC-0DAC7E3868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0" y="354013"/>
            <a:ext cx="9144000" cy="460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524625"/>
            <a:ext cx="9144000" cy="1809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E9D1-8420-46C0-A6B2-45BDB2F121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BF67-426E-4CF6-B7F6-D3AD44D4BF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E6334-8E78-4AF0-A4A4-DD113AD7C2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54B9-85E6-4E66-96A9-5B7B995DD1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28A64-FA69-4971-B7D1-8D0C66A8F7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5C99-CB6B-45E2-9F48-539DC5C040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76A9-30F4-4862-8C33-73A983BDAE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F66056-2C32-4EB3-AAEF-8E4305D38B5C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3.png"/><Relationship Id="rId2" Type="http://schemas.openxmlformats.org/officeDocument/2006/relationships/audio" Target="file:///E:\&#35838;&#20214;\&#20154;&#25945;&#29256;8&#24180;&#32423;\&#19978;&#20876;\Unit4\U4SA1b.mp3" TargetMode="External"/><Relationship Id="rId1" Type="http://schemas.microsoft.com/office/2007/relationships/media" Target="file:///E:\&#35838;&#20214;\&#20154;&#25945;&#29256;8&#24180;&#32423;\&#19978;&#20876;\Unit4\U4SA1b.mp3" TargetMode="Externa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audio" Target="file:///E:\&#35838;&#20214;\&#20154;&#25945;&#29256;8&#24180;&#32423;\&#19978;&#20876;\Unit4\U4SA2d.mp3" TargetMode="External"/><Relationship Id="rId1" Type="http://schemas.microsoft.com/office/2007/relationships/media" Target="file:///E:\&#35838;&#20214;\&#20154;&#25945;&#29256;8&#24180;&#32423;\&#19978;&#20876;\Unit4\U4SA2d.mp3" TargetMode="Externa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2597332" y="985520"/>
            <a:ext cx="3886200" cy="584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kumimoji="1" lang="zh-CN" altLang="en-US" sz="3600" smtClean="0"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sp>
        <p:nvSpPr>
          <p:cNvPr id="6" name="文本占位符 1"/>
          <p:cNvSpPr txBox="1"/>
          <p:nvPr/>
        </p:nvSpPr>
        <p:spPr bwMode="auto">
          <a:xfrm>
            <a:off x="3918857" y="2109207"/>
            <a:ext cx="5225143" cy="195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zh-CN" sz="40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Unit4</a:t>
            </a:r>
          </a:p>
          <a:p>
            <a:pPr marL="0" indent="0" algn="ctr">
              <a:buFontTx/>
              <a:buNone/>
              <a:defRPr/>
            </a:pPr>
            <a:r>
              <a:rPr lang="en-US" altLang="zh-CN" sz="40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40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What’s the </a:t>
            </a:r>
            <a:r>
              <a:rPr lang="en-US" altLang="zh-CN" sz="40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best movie </a:t>
            </a:r>
            <a:r>
              <a:rPr lang="en-US" altLang="zh-CN" sz="40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theater?</a:t>
            </a:r>
            <a:endParaRPr lang="zh-CN" altLang="en-US" sz="40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占位符 1"/>
          <p:cNvSpPr txBox="1"/>
          <p:nvPr/>
        </p:nvSpPr>
        <p:spPr bwMode="auto">
          <a:xfrm>
            <a:off x="4093028" y="4231505"/>
            <a:ext cx="48768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zh-CN" sz="28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Section </a:t>
            </a:r>
            <a:r>
              <a:rPr lang="en-US" altLang="zh-CN" sz="28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（第</a:t>
            </a:r>
            <a:r>
              <a:rPr lang="en-US" altLang="zh-CN" sz="28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课时）</a:t>
            </a:r>
            <a:endParaRPr lang="zh-CN" altLang="en-US" sz="28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115951"/>
            <a:ext cx="3918857" cy="2817378"/>
          </a:xfrm>
          <a:prstGeom prst="teardrop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0" y="579135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/>
          </p:cNvSpPr>
          <p:nvPr/>
        </p:nvSpPr>
        <p:spPr bwMode="auto">
          <a:xfrm>
            <a:off x="214313" y="1697038"/>
            <a:ext cx="85883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zh-CN" sz="3000">
                <a:solidFill>
                  <a:schemeClr val="tx2"/>
                </a:solidFill>
                <a:latin typeface="Times New Roman" panose="02020603050405020304" pitchFamily="18" charset="0"/>
              </a:rPr>
              <a:t>What is </a:t>
            </a:r>
            <a:r>
              <a:rPr lang="zh-CN" altLang="zh-CN" sz="3000" u="sng">
                <a:solidFill>
                  <a:srgbClr val="FF0000"/>
                </a:solidFill>
                <a:latin typeface="Times New Roman" panose="02020603050405020304" pitchFamily="18" charset="0"/>
              </a:rPr>
              <a:t>the most important</a:t>
            </a:r>
            <a:r>
              <a:rPr lang="zh-CN" altLang="zh-CN" sz="3000">
                <a:solidFill>
                  <a:schemeClr val="tx2"/>
                </a:solidFill>
                <a:latin typeface="Times New Roman" panose="02020603050405020304" pitchFamily="18" charset="0"/>
              </a:rPr>
              <a:t> for you in a movie theater?</a:t>
            </a:r>
            <a:endParaRPr lang="zh-CN" altLang="zh-CN" sz="30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>
            <a:spLocks noRot="1" noChangeArrowheads="1"/>
          </p:cNvSpPr>
          <p:nvPr/>
        </p:nvSpPr>
        <p:spPr bwMode="auto">
          <a:xfrm>
            <a:off x="347663" y="2613025"/>
            <a:ext cx="8321675" cy="313055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Times New Roman" panose="02020603050405020304" pitchFamily="18" charset="0"/>
              </a:rPr>
              <a:t> A: </a:t>
            </a:r>
            <a:r>
              <a:rPr lang="zh-CN" altLang="zh-CN" sz="2800" u="sng" dirty="0">
                <a:latin typeface="Times New Roman" panose="02020603050405020304" pitchFamily="18" charset="0"/>
              </a:rPr>
              <a:t>I think</a:t>
            </a:r>
            <a:r>
              <a:rPr lang="zh-CN" altLang="zh-CN" sz="2800" dirty="0">
                <a:latin typeface="Times New Roman" panose="02020603050405020304" pitchFamily="18" charset="0"/>
              </a:rPr>
              <a:t> comfortable seats 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the most important </a:t>
            </a:r>
            <a:r>
              <a:rPr lang="zh-CN" altLang="zh-CN" sz="2800" dirty="0">
                <a:latin typeface="Times New Roman" panose="02020603050405020304" pitchFamily="18" charset="0"/>
              </a:rPr>
              <a:t>for 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me 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Times New Roman" panose="02020603050405020304" pitchFamily="18" charset="0"/>
              </a:rPr>
              <a:t> B: </a:t>
            </a:r>
            <a:r>
              <a:rPr lang="zh-CN" altLang="zh-CN" sz="2800" u="sng" dirty="0">
                <a:latin typeface="Times New Roman" panose="02020603050405020304" pitchFamily="18" charset="0"/>
              </a:rPr>
              <a:t>For me</a:t>
            </a:r>
            <a:r>
              <a:rPr lang="zh-CN" altLang="zh-CN" sz="2800" dirty="0">
                <a:latin typeface="Times New Roman" panose="02020603050405020304" pitchFamily="18" charset="0"/>
              </a:rPr>
              <a:t>,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800" dirty="0">
                <a:latin typeface="Times New Roman" panose="02020603050405020304" pitchFamily="18" charset="0"/>
              </a:rPr>
              <a:t>and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are the most important </a:t>
            </a:r>
            <a:r>
              <a:rPr lang="zh-CN" altLang="zh-CN" sz="2800" dirty="0">
                <a:latin typeface="Times New Roman" panose="02020603050405020304" pitchFamily="18" charset="0"/>
              </a:rPr>
              <a:t>in a movie </a:t>
            </a:r>
            <a:r>
              <a:rPr lang="en-US" altLang="zh-CN" sz="2800" dirty="0">
                <a:latin typeface="Times New Roman" panose="02020603050405020304" pitchFamily="18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zh-CN" sz="2800" dirty="0">
                <a:latin typeface="Times New Roman" panose="02020603050405020304" pitchFamily="18" charset="0"/>
              </a:rPr>
              <a:t>theater.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Times New Roman" panose="02020603050405020304" pitchFamily="18" charset="0"/>
              </a:rPr>
              <a:t> C: But I think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is the most important</a:t>
            </a:r>
            <a:r>
              <a:rPr lang="zh-CN" altLang="zh-CN" sz="2800" dirty="0">
                <a:latin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zh-CN" sz="2800" dirty="0">
                <a:latin typeface="Times New Roman" panose="02020603050405020304" pitchFamily="18" charset="0"/>
              </a:rPr>
              <a:t> D: </a:t>
            </a:r>
            <a:r>
              <a:rPr lang="zh-CN" altLang="zh-CN" sz="2800" u="sng" dirty="0">
                <a:latin typeface="Times New Roman" panose="02020603050405020304" pitchFamily="18" charset="0"/>
              </a:rPr>
              <a:t>In my opinion</a:t>
            </a:r>
            <a:r>
              <a:rPr lang="zh-CN" altLang="zh-CN" sz="2800" dirty="0">
                <a:latin typeface="Times New Roman" panose="02020603050405020304" pitchFamily="18" charset="0"/>
              </a:rPr>
              <a:t>, I think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is the most important </a:t>
            </a:r>
            <a:endParaRPr lang="zh-CN" altLang="zh-CN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132" name="Picture 43" descr="gif04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609600"/>
            <a:ext cx="1428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圆角矩形 29"/>
          <p:cNvSpPr>
            <a:spLocks noChangeArrowheads="1"/>
          </p:cNvSpPr>
          <p:nvPr/>
        </p:nvSpPr>
        <p:spPr bwMode="auto">
          <a:xfrm>
            <a:off x="1858963" y="792163"/>
            <a:ext cx="1493837" cy="5000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Free talk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29"/>
          <p:cNvSpPr>
            <a:spLocks noChangeArrowheads="1"/>
          </p:cNvSpPr>
          <p:nvPr/>
        </p:nvSpPr>
        <p:spPr bwMode="auto">
          <a:xfrm>
            <a:off x="1014413" y="760413"/>
            <a:ext cx="7700962" cy="53498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Listen and match the statements with the movie theaters. </a:t>
            </a:r>
          </a:p>
        </p:txBody>
      </p:sp>
      <p:grpSp>
        <p:nvGrpSpPr>
          <p:cNvPr id="49155" name="组合 8"/>
          <p:cNvGrpSpPr/>
          <p:nvPr/>
        </p:nvGrpSpPr>
        <p:grpSpPr bwMode="auto">
          <a:xfrm>
            <a:off x="381000" y="738188"/>
            <a:ext cx="790575" cy="523875"/>
            <a:chOff x="467544" y="1043256"/>
            <a:chExt cx="791319" cy="523735"/>
          </a:xfrm>
        </p:grpSpPr>
        <p:sp>
          <p:nvSpPr>
            <p:cNvPr id="49191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192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1b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0" name="Group 2"/>
          <p:cNvGraphicFramePr/>
          <p:nvPr/>
        </p:nvGraphicFramePr>
        <p:xfrm>
          <a:off x="611188" y="2636838"/>
          <a:ext cx="7972425" cy="3387740"/>
        </p:xfrm>
        <a:graphic>
          <a:graphicData uri="http://schemas.openxmlformats.org/drawingml/2006/table">
            <a:tbl>
              <a:tblPr/>
              <a:tblGrid>
                <a:gridCol w="4604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Qualities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Movie Theater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has the biggest screens.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the most popular.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the closest to home.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Town Cinema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altLang="zh-CN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</a:t>
                      </a: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the 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shortest</a:t>
                      </a:r>
                      <a:r>
                        <a:rPr lang="en-US" altLang="zh-CN" sz="2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waiting time</a:t>
                      </a: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has the 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sound</a:t>
                      </a: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has the most comfortable seats.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zh-C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5867400" y="3141663"/>
            <a:ext cx="223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Movie World</a:t>
            </a:r>
            <a:endParaRPr lang="zh-CN" altLang="zh-CN" sz="2400" b="1">
              <a:solidFill>
                <a:srgbClr val="FF3300"/>
              </a:solidFill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5795963" y="357346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</a:rPr>
              <a:t> Screen City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5867400" y="4508500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</a:rPr>
              <a:t>Town Cinema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5795963" y="5445125"/>
            <a:ext cx="259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</a:rPr>
              <a:t> Movie </a:t>
            </a:r>
            <a:r>
              <a:rPr lang="en-US" altLang="zh-CN" sz="2400" b="1">
                <a:solidFill>
                  <a:srgbClr val="FF3300"/>
                </a:solidFill>
              </a:rPr>
              <a:t>World</a:t>
            </a:r>
            <a:endParaRPr lang="zh-CN" altLang="zh-CN" sz="2400" b="1">
              <a:solidFill>
                <a:srgbClr val="FF3300"/>
              </a:solidFill>
            </a:endParaRPr>
          </a:p>
        </p:txBody>
      </p:sp>
      <p:pic>
        <p:nvPicPr>
          <p:cNvPr id="49186" name="图片 9" descr="A-1b-3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888" y="1557338"/>
            <a:ext cx="2286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87" name="图片 10" descr="A-1b-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067175" y="1557338"/>
            <a:ext cx="15287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88" name="图片 11" descr="A-1b-2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63713" y="1557338"/>
            <a:ext cx="182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5940425" y="4941888"/>
            <a:ext cx="2232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</a:rPr>
              <a:t>Screen City</a:t>
            </a:r>
          </a:p>
        </p:txBody>
      </p:sp>
      <p:pic>
        <p:nvPicPr>
          <p:cNvPr id="2" name="U4SA1b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3" y="1273175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1" grpId="0"/>
      <p:bldP spid="16" grpId="0"/>
      <p:bldP spid="17" grpId="0"/>
      <p:bldP spid="1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圆角矩形 29"/>
          <p:cNvSpPr>
            <a:spLocks noChangeArrowheads="1"/>
          </p:cNvSpPr>
          <p:nvPr/>
        </p:nvSpPr>
        <p:spPr bwMode="auto">
          <a:xfrm>
            <a:off x="457200" y="762000"/>
            <a:ext cx="5638800" cy="53498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Talk about the movie theaters you know.</a:t>
            </a:r>
          </a:p>
        </p:txBody>
      </p:sp>
      <p:sp>
        <p:nvSpPr>
          <p:cNvPr id="24" name="Rectangle 3"/>
          <p:cNvSpPr>
            <a:spLocks noRot="1" noChangeArrowheads="1"/>
          </p:cNvSpPr>
          <p:nvPr/>
        </p:nvSpPr>
        <p:spPr bwMode="auto">
          <a:xfrm>
            <a:off x="457200" y="1524000"/>
            <a:ext cx="6172200" cy="20574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A: What’s the best movie theater?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B: Sun Cinema. It’s the cheapest.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C: But I think Moon Theater has the most 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    comfortable seats.  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3"/>
          <p:cNvSpPr>
            <a:spLocks noRot="1" noChangeArrowheads="1"/>
          </p:cNvSpPr>
          <p:nvPr/>
        </p:nvSpPr>
        <p:spPr bwMode="auto">
          <a:xfrm>
            <a:off x="3352800" y="3429000"/>
            <a:ext cx="5676900" cy="30511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It has the biggest screens.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It’s the most popular.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It’s the closest to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It’s the cheapest.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It has the friendliest service.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Times New Roman" panose="02020603050405020304" pitchFamily="18" charset="0"/>
              </a:rPr>
              <a:t>It has the most comfortable seats.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33505" y="1447852"/>
            <a:ext cx="3881941" cy="28955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724396" y="1453742"/>
            <a:ext cx="3890398" cy="28896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04" name="圆角矩形 29"/>
          <p:cNvSpPr>
            <a:spLocks noChangeArrowheads="1"/>
          </p:cNvSpPr>
          <p:nvPr/>
        </p:nvSpPr>
        <p:spPr bwMode="auto">
          <a:xfrm>
            <a:off x="914400" y="4648200"/>
            <a:ext cx="3006725" cy="6524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clothes store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5" name="圆角矩形 29"/>
          <p:cNvSpPr>
            <a:spLocks noChangeArrowheads="1"/>
          </p:cNvSpPr>
          <p:nvPr/>
        </p:nvSpPr>
        <p:spPr bwMode="auto">
          <a:xfrm>
            <a:off x="5368925" y="4614863"/>
            <a:ext cx="2741613" cy="6985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radio station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29"/>
          <p:cNvSpPr>
            <a:spLocks noChangeArrowheads="1"/>
          </p:cNvSpPr>
          <p:nvPr/>
        </p:nvSpPr>
        <p:spPr bwMode="auto">
          <a:xfrm>
            <a:off x="862013" y="836613"/>
            <a:ext cx="7683500" cy="76358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Listen to a reporter interviewing a boy. </a:t>
            </a:r>
            <a:endParaRPr lang="en-US" altLang="zh-CN" sz="2600" dirty="0" smtClean="0">
              <a:latin typeface="+mn-lt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zh-CN" sz="2600" dirty="0" smtClean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Circle </a:t>
            </a: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the boy’s </a:t>
            </a:r>
            <a:r>
              <a:rPr lang="en-US" altLang="zh-CN" sz="2600" dirty="0" smtClean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answer</a:t>
            </a: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 </a:t>
            </a:r>
          </a:p>
        </p:txBody>
      </p:sp>
      <p:grpSp>
        <p:nvGrpSpPr>
          <p:cNvPr id="52227" name="组合 8"/>
          <p:cNvGrpSpPr/>
          <p:nvPr/>
        </p:nvGrpSpPr>
        <p:grpSpPr bwMode="auto">
          <a:xfrm>
            <a:off x="228600" y="814388"/>
            <a:ext cx="790575" cy="523875"/>
            <a:chOff x="467544" y="1043256"/>
            <a:chExt cx="791319" cy="523735"/>
          </a:xfrm>
        </p:grpSpPr>
        <p:sp>
          <p:nvSpPr>
            <p:cNvPr id="52233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2234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2a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609600" y="1905000"/>
            <a:ext cx="8382000" cy="42672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74700" y="3454400"/>
            <a:ext cx="1752600" cy="5080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5791200" y="5402263"/>
            <a:ext cx="2057400" cy="574675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TextBox 6"/>
          <p:cNvSpPr txBox="1"/>
          <p:nvPr/>
        </p:nvSpPr>
        <p:spPr>
          <a:xfrm>
            <a:off x="774700" y="1962150"/>
            <a:ext cx="8051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Green City Survey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1.Which is the best clothes store?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 Miller’s         b. Blue Moon         c.  Dream Clothes</a:t>
            </a:r>
          </a:p>
          <a:p>
            <a:pPr marL="514350" indent="-514350">
              <a:lnSpc>
                <a:spcPct val="150000"/>
              </a:lnSpc>
              <a:buFontTx/>
              <a:buAutoNum type="alphaLcPeriod"/>
              <a:defRPr/>
            </a:pP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2.Which is the best radio station?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 970 AM         b. 97.9 FM             c. 107.9 FM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29"/>
          <p:cNvSpPr>
            <a:spLocks noChangeArrowheads="1"/>
          </p:cNvSpPr>
          <p:nvPr/>
        </p:nvSpPr>
        <p:spPr bwMode="auto">
          <a:xfrm>
            <a:off x="862013" y="708025"/>
            <a:ext cx="7683500" cy="76358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Listen again. Write the correct store or radio station next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to each statement.</a:t>
            </a:r>
          </a:p>
        </p:txBody>
      </p:sp>
      <p:grpSp>
        <p:nvGrpSpPr>
          <p:cNvPr id="53251" name="组合 8"/>
          <p:cNvGrpSpPr/>
          <p:nvPr/>
        </p:nvGrpSpPr>
        <p:grpSpPr bwMode="auto">
          <a:xfrm>
            <a:off x="228600" y="685800"/>
            <a:ext cx="790575" cy="523875"/>
            <a:chOff x="467544" y="1043256"/>
            <a:chExt cx="791319" cy="523735"/>
          </a:xfrm>
        </p:grpSpPr>
        <p:sp>
          <p:nvSpPr>
            <p:cNvPr id="53261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62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2b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3252" name="TextBox 5"/>
          <p:cNvSpPr txBox="1">
            <a:spLocks noChangeArrowheads="1"/>
          </p:cNvSpPr>
          <p:nvPr/>
        </p:nvSpPr>
        <p:spPr bwMode="auto">
          <a:xfrm>
            <a:off x="3224213" y="1871663"/>
            <a:ext cx="5808662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        Clothes Stores</a:t>
            </a:r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___________It’s the most expensive.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___________It has the best clothes.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___________It’s the worst store.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________You can buy clothes the most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cheaply there.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253" name="组合 7"/>
          <p:cNvGrpSpPr/>
          <p:nvPr/>
        </p:nvGrpSpPr>
        <p:grpSpPr bwMode="auto">
          <a:xfrm>
            <a:off x="490538" y="1751013"/>
            <a:ext cx="2438400" cy="1600200"/>
            <a:chOff x="533400" y="3657600"/>
            <a:chExt cx="2438400" cy="1600200"/>
          </a:xfrm>
        </p:grpSpPr>
        <p:sp>
          <p:nvSpPr>
            <p:cNvPr id="14" name="五边形 13"/>
            <p:cNvSpPr/>
            <p:nvPr/>
          </p:nvSpPr>
          <p:spPr>
            <a:xfrm>
              <a:off x="533400" y="3657600"/>
              <a:ext cx="2438400" cy="1600200"/>
            </a:xfrm>
            <a:prstGeom prst="homePlate">
              <a:avLst>
                <a:gd name="adj" fmla="val 1923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53260" name="TextBox 7"/>
            <p:cNvSpPr txBox="1">
              <a:spLocks noChangeArrowheads="1"/>
            </p:cNvSpPr>
            <p:nvPr/>
          </p:nvSpPr>
          <p:spPr bwMode="auto">
            <a:xfrm>
              <a:off x="609600" y="3657600"/>
              <a:ext cx="2362200" cy="1554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ts val="3800"/>
                </a:lnSpc>
              </a:pPr>
              <a:r>
                <a:rPr lang="en-US" altLang="zh-CN" sz="2400">
                  <a:latin typeface="Times New Roman" panose="02020603050405020304" pitchFamily="18" charset="0"/>
                </a:rPr>
                <a:t>Miller’s</a:t>
              </a:r>
            </a:p>
            <a:p>
              <a:pPr eaLnBrk="1" hangingPunct="1">
                <a:lnSpc>
                  <a:spcPts val="3800"/>
                </a:lnSpc>
              </a:pPr>
              <a:r>
                <a:rPr lang="en-US" altLang="zh-CN" sz="2400">
                  <a:latin typeface="Times New Roman" panose="02020603050405020304" pitchFamily="18" charset="0"/>
                </a:rPr>
                <a:t>Blue Moon</a:t>
              </a:r>
            </a:p>
            <a:p>
              <a:pPr eaLnBrk="1" hangingPunct="1">
                <a:lnSpc>
                  <a:spcPts val="3800"/>
                </a:lnSpc>
              </a:pPr>
              <a:r>
                <a:rPr lang="en-US" altLang="zh-CN" sz="2400">
                  <a:latin typeface="Times New Roman" panose="02020603050405020304" pitchFamily="18" charset="0"/>
                </a:rPr>
                <a:t>Dream Clothes</a:t>
              </a:r>
              <a:endParaRPr lang="zh-CN" altLang="en-US" sz="2400"/>
            </a:p>
          </p:txBody>
        </p:sp>
      </p:grp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287713" y="2687638"/>
            <a:ext cx="16843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Blue Moon</a:t>
            </a:r>
            <a:endParaRPr lang="en-US" altLang="zh-CN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3224213" y="4038600"/>
            <a:ext cx="2338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Dream Clothes</a:t>
            </a:r>
            <a:endParaRPr lang="zh-CN" altLang="en-US" sz="2500">
              <a:solidFill>
                <a:srgbClr val="FF0000"/>
              </a:solidFill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3276600" y="4603750"/>
            <a:ext cx="127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Miller’s</a:t>
            </a:r>
            <a:endParaRPr lang="en-US" altLang="zh-CN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3276600" y="3368675"/>
            <a:ext cx="1303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Miller’s</a:t>
            </a:r>
            <a:endParaRPr lang="en-US" altLang="zh-CN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9840" y="3924419"/>
            <a:ext cx="2572447" cy="1714964"/>
          </a:xfrm>
          <a:prstGeom prst="round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29"/>
          <p:cNvSpPr>
            <a:spLocks noChangeArrowheads="1"/>
          </p:cNvSpPr>
          <p:nvPr/>
        </p:nvSpPr>
        <p:spPr bwMode="auto">
          <a:xfrm>
            <a:off x="862013" y="708025"/>
            <a:ext cx="7683500" cy="76358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Listen again. Write the correct store or radio station next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to each statement.</a:t>
            </a:r>
          </a:p>
        </p:txBody>
      </p:sp>
      <p:grpSp>
        <p:nvGrpSpPr>
          <p:cNvPr id="54275" name="组合 8"/>
          <p:cNvGrpSpPr/>
          <p:nvPr/>
        </p:nvGrpSpPr>
        <p:grpSpPr bwMode="auto">
          <a:xfrm>
            <a:off x="228600" y="685800"/>
            <a:ext cx="790575" cy="523875"/>
            <a:chOff x="467544" y="1043256"/>
            <a:chExt cx="791319" cy="523735"/>
          </a:xfrm>
        </p:grpSpPr>
        <p:sp>
          <p:nvSpPr>
            <p:cNvPr id="54284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4285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2b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五边形 13"/>
          <p:cNvSpPr/>
          <p:nvPr/>
        </p:nvSpPr>
        <p:spPr bwMode="auto">
          <a:xfrm>
            <a:off x="490538" y="1751013"/>
            <a:ext cx="2438400" cy="1600200"/>
          </a:xfrm>
          <a:prstGeom prst="homePlate">
            <a:avLst>
              <a:gd name="adj" fmla="val 1923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512763" y="1774825"/>
            <a:ext cx="1828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970 AM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97.9 FM</a:t>
            </a:r>
          </a:p>
          <a:p>
            <a:pPr eaLnBrk="1" hangingPunct="1">
              <a:lnSpc>
                <a:spcPts val="38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107.9 FM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8" name="TextBox 3"/>
          <p:cNvSpPr txBox="1">
            <a:spLocks noChangeArrowheads="1"/>
          </p:cNvSpPr>
          <p:nvPr/>
        </p:nvSpPr>
        <p:spPr bwMode="auto">
          <a:xfrm>
            <a:off x="3294063" y="2057400"/>
            <a:ext cx="5867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                 Radio stations</a:t>
            </a:r>
            <a:endParaRPr lang="zh-CN" altLang="en-US" sz="32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 It has the worst music.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 They play the most    	  	             boring songs.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___________ The DJs choose songs 	 	             the most carefully.</a:t>
            </a:r>
            <a:endParaRPr lang="zh-CN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___________ It’s the most popular.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3259138" y="4200525"/>
            <a:ext cx="1533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107.9 FM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3322638" y="2620963"/>
            <a:ext cx="1381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970 AM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3386138" y="5202238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97.9 FM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3322638" y="3138488"/>
            <a:ext cx="1381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97.9 FM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60034" y="3736275"/>
            <a:ext cx="2753283" cy="1866301"/>
          </a:xfrm>
          <a:prstGeom prst="round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圆角矩形 29"/>
          <p:cNvSpPr>
            <a:spLocks noChangeArrowheads="1"/>
          </p:cNvSpPr>
          <p:nvPr/>
        </p:nvSpPr>
        <p:spPr bwMode="auto">
          <a:xfrm>
            <a:off x="304800" y="838200"/>
            <a:ext cx="48768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200">
                <a:latin typeface="Cambria Math" panose="02040503050406030204" pitchFamily="18" charset="0"/>
              </a:rPr>
              <a:t>Role play a conversation</a:t>
            </a:r>
            <a:endParaRPr lang="zh-CN" altLang="en-US" sz="3200">
              <a:latin typeface="Cambria Math" panose="020405030504060302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43013" y="2625725"/>
            <a:ext cx="1347787" cy="461665"/>
          </a:xfrm>
          <a:prstGeom prst="rect">
            <a:avLst/>
          </a:prstGeom>
          <a:solidFill>
            <a:srgbClr val="FFCC66"/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smtClean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Sure</a:t>
            </a:r>
            <a:r>
              <a:rPr lang="en-US" altLang="zh-CN" sz="24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</a:t>
            </a:r>
          </a:p>
        </p:txBody>
      </p:sp>
      <p:sp>
        <p:nvSpPr>
          <p:cNvPr id="11" name="矩形 10"/>
          <p:cNvSpPr/>
          <p:nvPr/>
        </p:nvSpPr>
        <p:spPr>
          <a:xfrm>
            <a:off x="1225550" y="1933575"/>
            <a:ext cx="7648484" cy="40011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000" dirty="0" smtClean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Hello</a:t>
            </a:r>
            <a:r>
              <a:rPr lang="en-US" altLang="zh-CN" sz="20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! I’m a reporter. Can I ask you some questions?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39334" y="2525012"/>
            <a:ext cx="732350" cy="59919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69228" y="1833133"/>
            <a:ext cx="672564" cy="59343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5303" name="矩形 15"/>
          <p:cNvSpPr>
            <a:spLocks noChangeArrowheads="1"/>
          </p:cNvSpPr>
          <p:nvPr/>
        </p:nvSpPr>
        <p:spPr bwMode="auto">
          <a:xfrm>
            <a:off x="1225550" y="3962400"/>
            <a:ext cx="3956050" cy="4619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    I think Miller’s is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best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" name="矩形 16"/>
          <p:cNvSpPr/>
          <p:nvPr/>
        </p:nvSpPr>
        <p:spPr>
          <a:xfrm>
            <a:off x="1208087" y="3316288"/>
            <a:ext cx="6699295" cy="461962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sym typeface="+mn-ea"/>
              </a:rPr>
              <a:t>What’s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the best</a:t>
            </a:r>
            <a:r>
              <a:rPr lang="en-US" altLang="zh-CN" sz="2400" dirty="0">
                <a:latin typeface="Times New Roman" panose="02020603050405020304" pitchFamily="18" charset="0"/>
                <a:sym typeface="+mn-ea"/>
              </a:rPr>
              <a:t> clothes store in town? 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21679" y="3862766"/>
            <a:ext cx="732350" cy="59919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51573" y="3216552"/>
            <a:ext cx="672564" cy="59343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5307" name="矩形 19"/>
          <p:cNvSpPr>
            <a:spLocks noChangeArrowheads="1"/>
          </p:cNvSpPr>
          <p:nvPr/>
        </p:nvSpPr>
        <p:spPr bwMode="auto">
          <a:xfrm>
            <a:off x="1243013" y="5367338"/>
            <a:ext cx="3938587" cy="4619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>
                <a:latin typeface="Times New Roman" panose="02020603050405020304" pitchFamily="18" charset="0"/>
              </a:rPr>
              <a:t>   Well,  Miller’s has …</a:t>
            </a:r>
          </a:p>
        </p:txBody>
      </p:sp>
      <p:sp>
        <p:nvSpPr>
          <p:cNvPr id="21" name="矩形 20"/>
          <p:cNvSpPr/>
          <p:nvPr/>
        </p:nvSpPr>
        <p:spPr>
          <a:xfrm>
            <a:off x="1225550" y="4683125"/>
            <a:ext cx="3956050" cy="461963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+mn-ea"/>
              </a:rPr>
              <a:t>Why do you think so?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39334" y="5268140"/>
            <a:ext cx="732350" cy="59919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69228" y="4582358"/>
            <a:ext cx="672564" cy="59343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组合 8"/>
          <p:cNvGrpSpPr/>
          <p:nvPr/>
        </p:nvGrpSpPr>
        <p:grpSpPr bwMode="auto">
          <a:xfrm>
            <a:off x="581025" y="762000"/>
            <a:ext cx="790575" cy="523875"/>
            <a:chOff x="467544" y="1043256"/>
            <a:chExt cx="791319" cy="523735"/>
          </a:xfrm>
        </p:grpSpPr>
        <p:sp>
          <p:nvSpPr>
            <p:cNvPr id="56329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6330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2d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6323" name="圆角矩形 29"/>
          <p:cNvSpPr>
            <a:spLocks noChangeArrowheads="1"/>
          </p:cNvSpPr>
          <p:nvPr/>
        </p:nvSpPr>
        <p:spPr bwMode="auto">
          <a:xfrm>
            <a:off x="1295400" y="785813"/>
            <a:ext cx="3962400" cy="5000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Task1: </a:t>
            </a:r>
            <a:r>
              <a:rPr lang="en-US" altLang="zh-CN" sz="2800">
                <a:latin typeface="Times New Roman" panose="02020603050405020304" pitchFamily="18" charset="0"/>
              </a:rPr>
              <a:t>Listen and answer.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38200" y="1828800"/>
            <a:ext cx="5943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仿宋_GB2312" panose="02010609030101010101" pitchFamily="49" charset="-122"/>
                <a:sym typeface="+mn-ea"/>
              </a:rPr>
              <a:t>1) What is Greg’s problem?</a:t>
            </a:r>
            <a:endParaRPr lang="zh-CN" altLang="zh-CN" sz="2800" kern="100" dirty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8200" y="3478213"/>
            <a:ext cx="7010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仿宋_GB2312" panose="02010609030101010101" pitchFamily="49" charset="-122"/>
                <a:sym typeface="+mn-ea"/>
              </a:rPr>
              <a:t>2) What does Helen tell him about the town?</a:t>
            </a:r>
            <a:endParaRPr lang="zh-CN" altLang="zh-CN" sz="2800" kern="100" dirty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295400" y="2695575"/>
            <a:ext cx="73152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800" b="0" dirty="0">
                <a:solidFill>
                  <a:srgbClr val="FF0000"/>
                </a:solidFill>
                <a:latin typeface="+mn-lt"/>
                <a:sym typeface="+mn-ea"/>
              </a:rPr>
              <a:t>He doesn’t really know his way around.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284288" y="4260850"/>
            <a:ext cx="6716712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2800" b="0" dirty="0">
                <a:solidFill>
                  <a:srgbClr val="FF0000"/>
                </a:solidFill>
                <a:latin typeface="+mn-lt"/>
                <a:sym typeface="+mn-ea"/>
              </a:rPr>
              <a:t>The best supermarket and the newest cinema.</a:t>
            </a:r>
          </a:p>
        </p:txBody>
      </p:sp>
      <p:pic>
        <p:nvPicPr>
          <p:cNvPr id="3" name="U4SA2d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857250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9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组合 8"/>
          <p:cNvGrpSpPr/>
          <p:nvPr/>
        </p:nvGrpSpPr>
        <p:grpSpPr bwMode="auto">
          <a:xfrm>
            <a:off x="304800" y="762000"/>
            <a:ext cx="790575" cy="523875"/>
            <a:chOff x="467544" y="1043256"/>
            <a:chExt cx="791319" cy="523735"/>
          </a:xfrm>
        </p:grpSpPr>
        <p:sp>
          <p:nvSpPr>
            <p:cNvPr id="57349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50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2d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7347" name="圆角矩形 29"/>
          <p:cNvSpPr>
            <a:spLocks noChangeArrowheads="1"/>
          </p:cNvSpPr>
          <p:nvPr/>
        </p:nvSpPr>
        <p:spPr bwMode="auto">
          <a:xfrm>
            <a:off x="1019175" y="785813"/>
            <a:ext cx="7896225" cy="5000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Task2: </a:t>
            </a:r>
            <a:r>
              <a:rPr lang="en-US" altLang="zh-CN" sz="2800">
                <a:latin typeface="Times New Roman" panose="02020603050405020304" pitchFamily="18" charset="0"/>
              </a:rPr>
              <a:t>Role-play the conversation.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分角色表演对话</a:t>
            </a:r>
            <a:endParaRPr lang="en-US" altLang="zh-CN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348" name="TextBox 2"/>
          <p:cNvSpPr txBox="1">
            <a:spLocks noChangeArrowheads="1"/>
          </p:cNvSpPr>
          <p:nvPr/>
        </p:nvSpPr>
        <p:spPr bwMode="auto">
          <a:xfrm>
            <a:off x="457200" y="1524000"/>
            <a:ext cx="84582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Greg:   </a:t>
            </a:r>
            <a:r>
              <a:rPr lang="en-US" altLang="zh-CN" sz="2400" dirty="0">
                <a:latin typeface="Times New Roman" panose="02020603050405020304" pitchFamily="18" charset="0"/>
              </a:rPr>
              <a:t>Hi, I’m Greg. I’m new in town.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Helen: </a:t>
            </a:r>
            <a:r>
              <a:rPr lang="en-US" altLang="zh-CN" sz="2400" dirty="0">
                <a:latin typeface="Times New Roman" panose="02020603050405020304" pitchFamily="18" charset="0"/>
              </a:rPr>
              <a:t>Hi, I’m Helen. Welcome to the neighborhood! How do you 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like it so far?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Greg:   </a:t>
            </a:r>
            <a:r>
              <a:rPr lang="en-US" altLang="zh-CN" sz="2400" dirty="0">
                <a:latin typeface="Times New Roman" panose="02020603050405020304" pitchFamily="18" charset="0"/>
              </a:rPr>
              <a:t>It’s fantastic, but I still don’t really know my way around.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Helen: </a:t>
            </a:r>
            <a:r>
              <a:rPr lang="en-US" altLang="zh-CN" sz="2400" dirty="0">
                <a:latin typeface="Times New Roman" panose="02020603050405020304" pitchFamily="18" charset="0"/>
              </a:rPr>
              <a:t>Well, the best supermarket is on Center Street. You can buy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the freshest food there. 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Greg:   </a:t>
            </a:r>
            <a:r>
              <a:rPr lang="en-US" altLang="zh-CN" sz="2400" dirty="0">
                <a:latin typeface="Times New Roman" panose="02020603050405020304" pitchFamily="18" charset="0"/>
              </a:rPr>
              <a:t>Oh, great. Is there a cinema around here? I love watching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movies.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Helen: </a:t>
            </a:r>
            <a:r>
              <a:rPr lang="en-US" altLang="zh-CN" sz="2400" dirty="0">
                <a:latin typeface="Times New Roman" panose="02020603050405020304" pitchFamily="18" charset="0"/>
              </a:rPr>
              <a:t>Yes, Sun Cinema is the newest one. You can sit the most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comfortably because they have the biggest seats.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Greg:  </a:t>
            </a:r>
            <a:r>
              <a:rPr lang="en-US" altLang="zh-CN" sz="2400" dirty="0">
                <a:latin typeface="Times New Roman" panose="02020603050405020304" pitchFamily="18" charset="0"/>
              </a:rPr>
              <a:t>Thanks for telling me.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Helen: </a:t>
            </a:r>
            <a:r>
              <a:rPr lang="en-US" altLang="zh-CN" sz="2400" dirty="0">
                <a:latin typeface="Times New Roman" panose="02020603050405020304" pitchFamily="18" charset="0"/>
              </a:rPr>
              <a:t>No problem.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838200" y="1981200"/>
            <a:ext cx="7391400" cy="2862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zh-CN" altLang="en-US" sz="2400" dirty="0">
                <a:latin typeface="+mn-lt"/>
                <a:ea typeface="黑体" panose="02010609060101010101" pitchFamily="49" charset="-122"/>
                <a:cs typeface="Verdana" panose="020B0604030504040204" pitchFamily="34" charset="0"/>
                <a:sym typeface="+mn-ea"/>
              </a:rPr>
              <a:t>能熟练拼写和运用下列词汇</a:t>
            </a:r>
            <a:r>
              <a:rPr lang="en-US" altLang="zh-CN" sz="2400" dirty="0">
                <a:latin typeface="+mn-lt"/>
                <a:ea typeface="黑体" panose="02010609060101010101" pitchFamily="49" charset="-122"/>
                <a:cs typeface="Verdana" panose="020B0604030504040204" pitchFamily="34" charset="0"/>
                <a:sym typeface="+mn-ea"/>
              </a:rPr>
              <a:t>:theater, comfortable, seat, screen, close, ticket, worst, cheaply, song, choose, carefully, reporter</a:t>
            </a:r>
            <a:r>
              <a:rPr lang="zh-CN" altLang="en-US" sz="2400" dirty="0">
                <a:latin typeface="+mn-lt"/>
                <a:ea typeface="黑体" panose="02010609060101010101" pitchFamily="49" charset="-122"/>
                <a:cs typeface="Verdana" panose="020B0604030504040204" pitchFamily="34" charset="0"/>
                <a:sym typeface="+mn-ea"/>
              </a:rPr>
              <a:t>。</a:t>
            </a:r>
            <a:endParaRPr lang="en-US" altLang="zh-CN" sz="2400" dirty="0">
              <a:latin typeface="+mn-lt"/>
              <a:ea typeface="黑体" panose="02010609060101010101" pitchFamily="49" charset="-122"/>
              <a:cs typeface="Verdana" panose="020B0604030504040204" pitchFamily="34" charset="0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buFontTx/>
              <a:buAutoNum type="arabicPeriod" startAt="2"/>
              <a:defRPr/>
            </a:pPr>
            <a:r>
              <a:rPr lang="zh-CN" altLang="en-US" sz="2400" dirty="0">
                <a:latin typeface="+mn-lt"/>
                <a:ea typeface="黑体" panose="02010609060101010101" pitchFamily="49" charset="-122"/>
                <a:cs typeface="Verdana" panose="020B0604030504040204" pitchFamily="34" charset="0"/>
                <a:sym typeface="+mn-ea"/>
              </a:rPr>
              <a:t>学习进行简单的比较并表达自己的喜好。</a:t>
            </a:r>
            <a:endParaRPr lang="en-US" altLang="zh-CN" sz="2400" dirty="0">
              <a:latin typeface="+mn-lt"/>
              <a:ea typeface="黑体" panose="02010609060101010101" pitchFamily="49" charset="-122"/>
              <a:cs typeface="Verdana" panose="020B0604030504040204" pitchFamily="34" charset="0"/>
              <a:sym typeface="+mn-ea"/>
            </a:endParaRPr>
          </a:p>
          <a:p>
            <a:pPr marL="457200" indent="-457200" eaLnBrk="0" hangingPunct="0">
              <a:lnSpc>
                <a:spcPct val="150000"/>
              </a:lnSpc>
              <a:buFontTx/>
              <a:buAutoNum type="arabicPeriod" startAt="2"/>
              <a:defRPr/>
            </a:pPr>
            <a:r>
              <a:rPr lang="zh-CN" altLang="en-US" sz="2400" dirty="0">
                <a:latin typeface="+mn-lt"/>
                <a:ea typeface="黑体" panose="02010609060101010101" pitchFamily="49" charset="-122"/>
                <a:cs typeface="Verdana" panose="020B0604030504040204" pitchFamily="34" charset="0"/>
                <a:sym typeface="+mn-ea"/>
              </a:rPr>
              <a:t>掌握一些形容词的比较级和最高级形式。</a:t>
            </a:r>
            <a:endParaRPr lang="en-US" altLang="zh-CN" sz="2400" dirty="0">
              <a:latin typeface="+mn-lt"/>
              <a:ea typeface="黑体" panose="02010609060101010101" pitchFamily="49" charset="-122"/>
              <a:cs typeface="Verdana" panose="020B0604030504040204" pitchFamily="34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52825" y="6858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600" b="1" dirty="0">
                <a:latin typeface="+mn-ea"/>
                <a:sym typeface="+mn-ea"/>
              </a:rPr>
              <a:t>学习目标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组合 8"/>
          <p:cNvGrpSpPr/>
          <p:nvPr/>
        </p:nvGrpSpPr>
        <p:grpSpPr bwMode="auto">
          <a:xfrm>
            <a:off x="457200" y="762000"/>
            <a:ext cx="790575" cy="523875"/>
            <a:chOff x="467544" y="1043256"/>
            <a:chExt cx="791319" cy="523735"/>
          </a:xfrm>
        </p:grpSpPr>
        <p:sp>
          <p:nvSpPr>
            <p:cNvPr id="58382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83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2d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8371" name="圆角矩形 29"/>
          <p:cNvSpPr>
            <a:spLocks noChangeArrowheads="1"/>
          </p:cNvSpPr>
          <p:nvPr/>
        </p:nvSpPr>
        <p:spPr bwMode="auto">
          <a:xfrm>
            <a:off x="1171575" y="785813"/>
            <a:ext cx="4086225" cy="50006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Task3: </a:t>
            </a:r>
            <a:r>
              <a:rPr lang="en-US" altLang="zh-CN" sz="2800">
                <a:latin typeface="Times New Roman" panose="02020603050405020304" pitchFamily="18" charset="0"/>
              </a:rPr>
              <a:t> Fill in the blanks.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2" name="TextBox 2"/>
          <p:cNvSpPr txBox="1">
            <a:spLocks noChangeArrowheads="1"/>
          </p:cNvSpPr>
          <p:nvPr/>
        </p:nvSpPr>
        <p:spPr bwMode="auto">
          <a:xfrm>
            <a:off x="457200" y="1524000"/>
            <a:ext cx="86868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Greg:   </a:t>
            </a:r>
            <a:r>
              <a:rPr lang="en-US" altLang="zh-CN" sz="2400">
                <a:latin typeface="Times New Roman" panose="02020603050405020304" pitchFamily="18" charset="0"/>
              </a:rPr>
              <a:t>Hi, I’m Greg.____________________.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Helen: </a:t>
            </a:r>
            <a:r>
              <a:rPr lang="en-US" altLang="zh-CN" sz="2400">
                <a:latin typeface="Times New Roman" panose="02020603050405020304" pitchFamily="18" charset="0"/>
              </a:rPr>
              <a:t>Hi, I’m Helen. Welcome to the ____________! How do   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             you like it_________?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Greg:   </a:t>
            </a:r>
            <a:r>
              <a:rPr lang="en-US" altLang="zh-CN" sz="2400">
                <a:latin typeface="Times New Roman" panose="02020603050405020304" pitchFamily="18" charset="0"/>
              </a:rPr>
              <a:t>It’s_________, but I still don’t really know______________.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Helen: </a:t>
            </a:r>
            <a:r>
              <a:rPr lang="en-US" altLang="zh-CN" sz="2400">
                <a:latin typeface="Times New Roman" panose="02020603050405020304" pitchFamily="18" charset="0"/>
              </a:rPr>
              <a:t>Well, __________________is on Center Street. You can buy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             the freshest food there. 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Greg:   </a:t>
            </a:r>
            <a:r>
              <a:rPr lang="en-US" altLang="zh-CN" sz="2400">
                <a:latin typeface="Times New Roman" panose="02020603050405020304" pitchFamily="18" charset="0"/>
              </a:rPr>
              <a:t>Oh, great. ________________________? I love watching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             movies.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Helen: </a:t>
            </a:r>
            <a:r>
              <a:rPr lang="en-US" altLang="zh-CN" sz="2400">
                <a:latin typeface="Times New Roman" panose="02020603050405020304" pitchFamily="18" charset="0"/>
              </a:rPr>
              <a:t>Yes, Sun Cinema is the newest one. You can sit __________________because they have _______________.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Greg:  </a:t>
            </a:r>
            <a:r>
              <a:rPr lang="en-US" altLang="zh-CN" sz="2400">
                <a:latin typeface="Times New Roman" panose="02020603050405020304" pitchFamily="18" charset="0"/>
              </a:rPr>
              <a:t>Thanks for telling me.</a:t>
            </a:r>
            <a:endParaRPr lang="zh-CN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Helen: </a:t>
            </a:r>
            <a:r>
              <a:rPr lang="en-US" altLang="zh-CN" sz="2400">
                <a:latin typeface="Times New Roman" panose="02020603050405020304" pitchFamily="18" charset="0"/>
              </a:rPr>
              <a:t>No problem.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214688" y="1524000"/>
            <a:ext cx="2424112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I’m new in town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257800" y="1951038"/>
            <a:ext cx="198120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neighborhood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925763" y="2324100"/>
            <a:ext cx="9144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so far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958975" y="2757488"/>
            <a:ext cx="1385888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fantastic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781800" y="2747963"/>
            <a:ext cx="2162175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my way around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170113" y="3124200"/>
            <a:ext cx="2894012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the best supermarket 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743200" y="3957638"/>
            <a:ext cx="4322763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Is there a cinema around here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46100" y="5121275"/>
            <a:ext cx="2798763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the most comfortably 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608638" y="5176838"/>
            <a:ext cx="232251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kumimoji="1" lang="en-US" altLang="zh-CN" sz="2400" b="0" dirty="0">
                <a:solidFill>
                  <a:srgbClr val="FF0000"/>
                </a:solidFill>
                <a:latin typeface="+mn-lt"/>
                <a:sym typeface="+mn-ea"/>
              </a:rPr>
              <a:t>the biggest seats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  <p:bldP spid="22" grpId="0"/>
      <p:bldP spid="23" grpId="0"/>
      <p:bldP spid="27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圆角矩形 29"/>
          <p:cNvSpPr>
            <a:spLocks noChangeArrowheads="1"/>
          </p:cNvSpPr>
          <p:nvPr/>
        </p:nvSpPr>
        <p:spPr bwMode="auto">
          <a:xfrm>
            <a:off x="304800" y="685800"/>
            <a:ext cx="27432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600" dirty="0">
                <a:latin typeface="Cambria Math" panose="02040503050406030204" pitchFamily="18" charset="0"/>
              </a:rPr>
              <a:t>Do a survey</a:t>
            </a:r>
            <a:endParaRPr lang="zh-CN" altLang="en-US" sz="3600" dirty="0">
              <a:latin typeface="Cambria Math" panose="02040503050406030204" pitchFamily="18" charset="0"/>
            </a:endParaRPr>
          </a:p>
        </p:txBody>
      </p:sp>
      <p:sp>
        <p:nvSpPr>
          <p:cNvPr id="59395" name="矩形 1"/>
          <p:cNvSpPr>
            <a:spLocks noChangeArrowheads="1"/>
          </p:cNvSpPr>
          <p:nvPr/>
        </p:nvSpPr>
        <p:spPr bwMode="auto">
          <a:xfrm>
            <a:off x="485775" y="2074863"/>
            <a:ext cx="8229600" cy="112553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四人一组，分别说出自己最喜欢的餐馆或商店及喜欢的理由。</a:t>
            </a:r>
          </a:p>
        </p:txBody>
      </p:sp>
      <p:sp>
        <p:nvSpPr>
          <p:cNvPr id="4" name="矩形 3"/>
          <p:cNvSpPr/>
          <p:nvPr/>
        </p:nvSpPr>
        <p:spPr>
          <a:xfrm>
            <a:off x="442913" y="3175000"/>
            <a:ext cx="8258175" cy="3195638"/>
          </a:xfrm>
          <a:prstGeom prst="rect">
            <a:avLst/>
          </a:prstGeom>
          <a:solidFill>
            <a:srgbClr val="FFCC66"/>
          </a:solidFill>
        </p:spPr>
        <p:txBody>
          <a:bodyPr>
            <a:spAutoFit/>
          </a:bodyPr>
          <a:lstStyle/>
          <a:p>
            <a:pPr algn="just" eaLnBrk="0" hangingPunct="0">
              <a:lnSpc>
                <a:spcPct val="120000"/>
              </a:lnSpc>
              <a:spcAft>
                <a:spcPts val="0"/>
              </a:spcAft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可能用到的语言：</a:t>
            </a:r>
            <a:endParaRPr lang="en-US" altLang="zh-CN" sz="2400" kern="1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457200" indent="-457200" algn="just" eaLnBrk="0" hangingPunct="0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sz="2400" kern="100" dirty="0">
                <a:latin typeface="Times New Roman" panose="02020603050405020304" pitchFamily="18" charset="0"/>
                <a:ea typeface="新宋体" panose="02010609030101010101" pitchFamily="49" charset="-122"/>
                <a:sym typeface="+mn-ea"/>
              </a:rPr>
              <a:t>…restaurant is the cheapest one.</a:t>
            </a:r>
          </a:p>
          <a:p>
            <a:pPr marL="457200" indent="-457200" algn="just" eaLnBrk="0" hangingPunct="0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sz="2400" kern="100" dirty="0">
                <a:latin typeface="Times New Roman" panose="02020603050405020304" pitchFamily="18" charset="0"/>
                <a:ea typeface="新宋体" panose="02010609030101010101" pitchFamily="49" charset="-122"/>
                <a:sym typeface="+mn-ea"/>
              </a:rPr>
              <a:t>I like…restaurant best because it is the cheapest and the most convenient.</a:t>
            </a:r>
          </a:p>
          <a:p>
            <a:pPr marL="457200" indent="-457200" algn="just" eaLnBrk="0" hangingPunct="0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sz="2400" kern="100" dirty="0">
                <a:latin typeface="Times New Roman" panose="02020603050405020304" pitchFamily="18" charset="0"/>
                <a:ea typeface="新宋体" panose="02010609030101010101" pitchFamily="49" charset="-122"/>
                <a:sym typeface="+mn-ea"/>
              </a:rPr>
              <a:t>I don’t think…restaurant is a good one because it doesn’t have friendly service.</a:t>
            </a:r>
          </a:p>
          <a:p>
            <a:pPr marL="457200" indent="-457200" algn="just" eaLnBrk="0" hangingPunct="0">
              <a:lnSpc>
                <a:spcPct val="12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sz="2400" kern="100" dirty="0">
                <a:latin typeface="Times New Roman" panose="02020603050405020304" pitchFamily="18" charset="0"/>
                <a:ea typeface="新宋体" panose="02010609030101010101" pitchFamily="49" charset="-122"/>
                <a:sym typeface="+mn-ea"/>
              </a:rPr>
              <a:t>I agree with you. I don’t like… restaurant either.</a:t>
            </a:r>
            <a:endParaRPr lang="zh-CN" altLang="zh-CN" sz="2400" kern="100" dirty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59397" name="圆角矩形 29"/>
          <p:cNvSpPr>
            <a:spLocks noChangeArrowheads="1"/>
          </p:cNvSpPr>
          <p:nvPr/>
        </p:nvSpPr>
        <p:spPr bwMode="auto">
          <a:xfrm>
            <a:off x="1981200" y="1295400"/>
            <a:ext cx="5410200" cy="6096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zh-CN" altLang="en-US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我们最喜欢的餐馆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商店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2"/>
          <p:cNvSpPr txBox="1">
            <a:spLocks noChangeArrowheads="1"/>
          </p:cNvSpPr>
          <p:nvPr/>
        </p:nvSpPr>
        <p:spPr bwMode="auto">
          <a:xfrm>
            <a:off x="0" y="609600"/>
            <a:ext cx="19050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/>
              <a:t>问题探究</a:t>
            </a:r>
          </a:p>
        </p:txBody>
      </p:sp>
      <p:sp>
        <p:nvSpPr>
          <p:cNvPr id="60419" name="TextBox 3"/>
          <p:cNvSpPr txBox="1">
            <a:spLocks noChangeArrowheads="1"/>
          </p:cNvSpPr>
          <p:nvPr/>
        </p:nvSpPr>
        <p:spPr bwMode="auto">
          <a:xfrm>
            <a:off x="0" y="1219200"/>
            <a:ext cx="7848600" cy="48323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/>
              <a:t>▲</a:t>
            </a:r>
            <a:r>
              <a:rPr lang="zh-CN" altLang="en-US" sz="2800"/>
              <a:t>辨析</a:t>
            </a:r>
            <a:r>
              <a:rPr lang="en-US" altLang="zh-CN" sz="2800"/>
              <a:t>sound/ voice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US" altLang="zh-CN" sz="2800"/>
              <a:t>sound</a:t>
            </a:r>
            <a:r>
              <a:rPr lang="zh-CN" altLang="en-US" sz="2800"/>
              <a:t>指发出来的各种各样的声音。</a:t>
            </a:r>
            <a:endParaRPr lang="en-US" altLang="zh-CN" sz="2800"/>
          </a:p>
          <a:p>
            <a:pPr>
              <a:buFont typeface="Arial" panose="020B0604020202020204" pitchFamily="34" charset="0"/>
              <a:buAutoNum type="arabicParenR"/>
            </a:pPr>
            <a:r>
              <a:rPr lang="en-US" altLang="zh-CN" sz="2800"/>
              <a:t>voice</a:t>
            </a:r>
            <a:r>
              <a:rPr lang="zh-CN" altLang="en-US" sz="2800"/>
              <a:t>指喉咙里发出来的声音</a:t>
            </a:r>
            <a:r>
              <a:rPr lang="en-US" altLang="zh-CN" sz="2800"/>
              <a:t>.</a:t>
            </a:r>
          </a:p>
          <a:p>
            <a:r>
              <a:rPr lang="en-US" altLang="zh-CN" sz="2800"/>
              <a:t>▲ choose</a:t>
            </a:r>
          </a:p>
          <a:p>
            <a:r>
              <a:rPr lang="zh-CN" altLang="en-US" sz="2800"/>
              <a:t>点拨：</a:t>
            </a:r>
            <a:r>
              <a:rPr lang="en-US" altLang="zh-CN" sz="2800"/>
              <a:t>choose</a:t>
            </a:r>
            <a:r>
              <a:rPr lang="zh-CN" altLang="en-US" sz="2800"/>
              <a:t>的过去式为</a:t>
            </a:r>
            <a:r>
              <a:rPr lang="en-US" altLang="zh-CN" sz="2800"/>
              <a:t>chose</a:t>
            </a:r>
            <a:r>
              <a:rPr lang="zh-CN" altLang="en-US" sz="2800"/>
              <a:t>，过去分词为</a:t>
            </a:r>
            <a:r>
              <a:rPr lang="en-US" altLang="zh-CN" sz="2800"/>
              <a:t>chosen</a:t>
            </a:r>
            <a:r>
              <a:rPr lang="zh-CN" altLang="en-US" sz="2800"/>
              <a:t>。</a:t>
            </a:r>
            <a:endParaRPr lang="en-US" altLang="zh-CN" sz="2800"/>
          </a:p>
          <a:p>
            <a:r>
              <a:rPr lang="zh-CN" altLang="en-US" sz="2800"/>
              <a:t>短语归纳：</a:t>
            </a:r>
            <a:r>
              <a:rPr lang="en-US" altLang="zh-CN" sz="2800"/>
              <a:t>choose to do </a:t>
            </a:r>
            <a:r>
              <a:rPr lang="zh-CN" altLang="en-US" sz="2800"/>
              <a:t>选择做某事；</a:t>
            </a:r>
            <a:r>
              <a:rPr lang="en-US" altLang="zh-CN" sz="2800"/>
              <a:t>choose…as…</a:t>
            </a:r>
            <a:r>
              <a:rPr lang="zh-CN" altLang="en-US" sz="2800"/>
              <a:t>选</a:t>
            </a:r>
            <a:r>
              <a:rPr lang="en-US" altLang="zh-CN" sz="2800"/>
              <a:t>…..</a:t>
            </a:r>
            <a:r>
              <a:rPr lang="zh-CN" altLang="en-US" sz="2800"/>
              <a:t>作</a:t>
            </a:r>
            <a:r>
              <a:rPr lang="en-US" altLang="zh-CN" sz="2800"/>
              <a:t>…;choose…for….</a:t>
            </a:r>
            <a:r>
              <a:rPr lang="zh-CN" altLang="en-US" sz="2800"/>
              <a:t>如：</a:t>
            </a:r>
            <a:r>
              <a:rPr lang="en-US" altLang="zh-CN" sz="2800"/>
              <a:t>You can choose three from these books.</a:t>
            </a:r>
            <a:r>
              <a:rPr lang="zh-CN" altLang="en-US" sz="2800"/>
              <a:t>你可以从这些书中选三本。</a:t>
            </a:r>
            <a:endParaRPr lang="en-US" altLang="zh-CN" sz="2800"/>
          </a:p>
          <a:p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矩形 1"/>
          <p:cNvSpPr>
            <a:spLocks noChangeArrowheads="1"/>
          </p:cNvSpPr>
          <p:nvPr/>
        </p:nvSpPr>
        <p:spPr bwMode="auto">
          <a:xfrm>
            <a:off x="152400" y="990600"/>
            <a:ext cx="8839200" cy="4832092"/>
          </a:xfrm>
          <a:prstGeom prst="rect">
            <a:avLst/>
          </a:prstGeom>
          <a:solidFill>
            <a:srgbClr val="FFFF00"/>
          </a:solidFill>
          <a:ln w="9525">
            <a:solidFill>
              <a:srgbClr val="92D050"/>
            </a:solidFill>
            <a:miter lim="800000"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 altLang="zh-CN" sz="2800" dirty="0"/>
              <a:t>▲</a:t>
            </a:r>
            <a:r>
              <a:rPr lang="zh-CN" altLang="en-US" sz="2800" dirty="0"/>
              <a:t>最高级的常用结构：</a:t>
            </a:r>
            <a:endParaRPr lang="en-US" altLang="zh-CN" sz="2800" dirty="0"/>
          </a:p>
          <a:p>
            <a:pPr marL="342900" indent="-342900" eaLnBrk="0" hangingPunct="0"/>
            <a:r>
              <a:rPr lang="en-US" altLang="zh-CN" sz="2800" dirty="0"/>
              <a:t>1</a:t>
            </a:r>
            <a:r>
              <a:rPr lang="zh-CN" altLang="en-US" sz="2800" dirty="0"/>
              <a:t>）“</a:t>
            </a:r>
            <a:r>
              <a:rPr lang="en-US" altLang="zh-CN" sz="2800" dirty="0"/>
              <a:t>The+</a:t>
            </a:r>
            <a:r>
              <a:rPr lang="zh-CN" altLang="en-US" sz="2800" dirty="0"/>
              <a:t>最高级（</a:t>
            </a:r>
            <a:r>
              <a:rPr lang="en-US" altLang="zh-CN" sz="2800" dirty="0"/>
              <a:t>+</a:t>
            </a:r>
            <a:r>
              <a:rPr lang="zh-CN" altLang="en-US" sz="2800" dirty="0"/>
              <a:t>名词）</a:t>
            </a:r>
            <a:r>
              <a:rPr lang="en-US" altLang="zh-CN" sz="2800" dirty="0"/>
              <a:t>+</a:t>
            </a:r>
            <a:r>
              <a:rPr lang="zh-CN" altLang="en-US" sz="2800" dirty="0"/>
              <a:t>表示范围的短语或从句”意为“</a:t>
            </a:r>
            <a:r>
              <a:rPr lang="en-US" altLang="zh-CN" sz="2800" dirty="0"/>
              <a:t>….</a:t>
            </a:r>
            <a:r>
              <a:rPr lang="zh-CN" altLang="en-US" sz="2800" dirty="0"/>
              <a:t>中最</a:t>
            </a:r>
            <a:r>
              <a:rPr lang="en-US" altLang="zh-CN" sz="2800" dirty="0"/>
              <a:t>…</a:t>
            </a:r>
            <a:r>
              <a:rPr lang="zh-CN" altLang="en-US" sz="2800" dirty="0"/>
              <a:t>的”如：</a:t>
            </a:r>
            <a:r>
              <a:rPr lang="en-US" altLang="zh-CN" sz="2800" dirty="0"/>
              <a:t>Jack is the tallest student in his class</a:t>
            </a:r>
            <a:r>
              <a:rPr lang="zh-CN" altLang="en-US" sz="2800" dirty="0"/>
              <a:t>杰克是他班上最高的学生。</a:t>
            </a:r>
            <a:endParaRPr lang="en-US" altLang="zh-CN" sz="2800" dirty="0"/>
          </a:p>
          <a:p>
            <a:pPr marL="342900" indent="-342900" eaLnBrk="0" hangingPunct="0"/>
            <a:r>
              <a:rPr lang="en-US" altLang="zh-CN" sz="2800" dirty="0"/>
              <a:t>2</a:t>
            </a:r>
            <a:r>
              <a:rPr lang="zh-CN" altLang="en-US" sz="2800" dirty="0"/>
              <a:t>）“</a:t>
            </a:r>
            <a:r>
              <a:rPr lang="en-US" altLang="zh-CN" sz="2800" dirty="0"/>
              <a:t>one of +the/ </a:t>
            </a:r>
            <a:r>
              <a:rPr lang="zh-CN" altLang="en-US" sz="2800" dirty="0"/>
              <a:t>物主代词</a:t>
            </a:r>
            <a:r>
              <a:rPr lang="en-US" altLang="zh-CN" sz="2800" dirty="0"/>
              <a:t>/ </a:t>
            </a:r>
            <a:r>
              <a:rPr lang="zh-CN" altLang="en-US" sz="2800" dirty="0"/>
              <a:t>名词所有格</a:t>
            </a:r>
            <a:r>
              <a:rPr lang="en-US" altLang="zh-CN" sz="2800" dirty="0"/>
              <a:t>+</a:t>
            </a:r>
            <a:r>
              <a:rPr lang="zh-CN" altLang="en-US" sz="2800" dirty="0"/>
              <a:t>形容词最高级</a:t>
            </a:r>
            <a:r>
              <a:rPr lang="en-US" altLang="zh-CN" sz="2800" dirty="0"/>
              <a:t>+</a:t>
            </a:r>
            <a:r>
              <a:rPr lang="zh-CN" altLang="en-US" sz="2800" dirty="0"/>
              <a:t>可数名词复数”意为“最</a:t>
            </a:r>
            <a:r>
              <a:rPr lang="en-US" altLang="zh-CN" sz="2800" dirty="0"/>
              <a:t>…</a:t>
            </a:r>
            <a:r>
              <a:rPr lang="zh-CN" altLang="en-US" sz="2800" dirty="0"/>
              <a:t>之一”如：</a:t>
            </a:r>
            <a:r>
              <a:rPr lang="en-US" altLang="zh-CN" sz="2800" dirty="0"/>
              <a:t>Jim is one of Mike’s best friends.</a:t>
            </a:r>
            <a:r>
              <a:rPr lang="zh-CN" altLang="en-US" sz="2800" dirty="0"/>
              <a:t>吉姆是迈克最好的朋友之一。</a:t>
            </a:r>
            <a:endParaRPr lang="en-US" altLang="zh-CN" sz="2800" dirty="0"/>
          </a:p>
          <a:p>
            <a:pPr marL="342900" indent="-342900" eaLnBrk="0" hangingPunct="0"/>
            <a:r>
              <a:rPr lang="en-US" altLang="zh-CN" sz="2800" dirty="0"/>
              <a:t>3</a:t>
            </a:r>
            <a:r>
              <a:rPr lang="zh-CN" altLang="en-US" sz="2800" dirty="0"/>
              <a:t>）“</a:t>
            </a:r>
            <a:r>
              <a:rPr lang="en-US" altLang="zh-CN" sz="2800" dirty="0"/>
              <a:t>the+</a:t>
            </a:r>
            <a:r>
              <a:rPr lang="zh-CN" altLang="en-US" sz="2800" dirty="0"/>
              <a:t>序数词</a:t>
            </a:r>
            <a:r>
              <a:rPr lang="en-US" altLang="zh-CN" sz="2800" dirty="0"/>
              <a:t>+</a:t>
            </a:r>
            <a:r>
              <a:rPr lang="zh-CN" altLang="en-US" sz="2800" dirty="0"/>
              <a:t>形容词最高级</a:t>
            </a:r>
            <a:r>
              <a:rPr lang="en-US" altLang="zh-CN" sz="2800" dirty="0"/>
              <a:t>+</a:t>
            </a:r>
            <a:r>
              <a:rPr lang="zh-CN" altLang="en-US" sz="2800" dirty="0"/>
              <a:t>名词”意为“第几个最</a:t>
            </a:r>
            <a:r>
              <a:rPr lang="en-US" altLang="zh-CN" sz="2800" dirty="0"/>
              <a:t>…</a:t>
            </a:r>
            <a:r>
              <a:rPr lang="zh-CN" altLang="en-US" sz="2800" dirty="0"/>
              <a:t>的”如：</a:t>
            </a:r>
            <a:endParaRPr lang="en-US" altLang="zh-CN" sz="2800" dirty="0"/>
          </a:p>
          <a:p>
            <a:pPr marL="342900" indent="-342900" eaLnBrk="0" hangingPunct="0"/>
            <a:r>
              <a:rPr lang="en-US" altLang="zh-CN" sz="2800" dirty="0"/>
              <a:t>The Yellow River is the second longest river in China.</a:t>
            </a:r>
            <a:r>
              <a:rPr lang="zh-CN" altLang="en-US" sz="2800" dirty="0"/>
              <a:t>黄河是中国的第二长河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/>
          <p:cNvSpPr txBox="1">
            <a:spLocks noChangeArrowheads="1"/>
          </p:cNvSpPr>
          <p:nvPr/>
        </p:nvSpPr>
        <p:spPr bwMode="auto">
          <a:xfrm>
            <a:off x="0" y="609600"/>
            <a:ext cx="19050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/>
              <a:t>课堂评价</a:t>
            </a:r>
          </a:p>
        </p:txBody>
      </p:sp>
      <p:sp>
        <p:nvSpPr>
          <p:cNvPr id="62467" name="TextBox 2"/>
          <p:cNvSpPr txBox="1">
            <a:spLocks noChangeArrowheads="1"/>
          </p:cNvSpPr>
          <p:nvPr/>
        </p:nvSpPr>
        <p:spPr bwMode="auto">
          <a:xfrm>
            <a:off x="76200" y="1295400"/>
            <a:ext cx="7543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/>
              <a:t>根据汉语意思完成句子，每空一词。</a:t>
            </a:r>
            <a:endParaRPr lang="en-US" altLang="zh-CN" sz="2400" dirty="0"/>
          </a:p>
          <a:p>
            <a:r>
              <a:rPr lang="en-US" altLang="zh-CN" sz="2400" dirty="0"/>
              <a:t>1.</a:t>
            </a:r>
            <a:r>
              <a:rPr lang="zh-CN" altLang="en-US" sz="2400" dirty="0"/>
              <a:t>到目前为止我不喜欢住在这儿。</a:t>
            </a:r>
            <a:endParaRPr lang="en-US" altLang="zh-CN" sz="2400" dirty="0"/>
          </a:p>
          <a:p>
            <a:r>
              <a:rPr lang="en-US" altLang="zh-CN" sz="2400" dirty="0"/>
              <a:t>I don’t like living here ______</a:t>
            </a:r>
          </a:p>
          <a:p>
            <a:r>
              <a:rPr lang="en-US" altLang="zh-CN" sz="2400" dirty="0"/>
              <a:t>2.</a:t>
            </a:r>
            <a:r>
              <a:rPr lang="zh-CN" altLang="en-US" sz="2400" dirty="0"/>
              <a:t>镇上最好的服装店是哪一家？</a:t>
            </a:r>
            <a:endParaRPr lang="en-US" altLang="zh-CN" sz="2400" dirty="0"/>
          </a:p>
          <a:p>
            <a:r>
              <a:rPr lang="en-US" altLang="zh-CN" sz="2400" dirty="0"/>
              <a:t>____ __ ___ _____clothes store in town.</a:t>
            </a:r>
          </a:p>
          <a:p>
            <a:r>
              <a:rPr lang="en-US" altLang="zh-CN" sz="2400" dirty="0"/>
              <a:t>3.</a:t>
            </a:r>
            <a:r>
              <a:rPr lang="zh-CN" altLang="en-US" sz="2400" dirty="0"/>
              <a:t>在这家超市你能够买到最新鲜的蔬菜和水果。</a:t>
            </a:r>
            <a:endParaRPr lang="en-US" altLang="zh-CN" sz="2400" dirty="0"/>
          </a:p>
          <a:p>
            <a:r>
              <a:rPr lang="en-US" altLang="zh-CN" sz="2400" dirty="0"/>
              <a:t>You can buy___ _____vegetables and fruit in this supermarket.</a:t>
            </a:r>
          </a:p>
          <a:p>
            <a:r>
              <a:rPr lang="en-US" altLang="zh-CN" sz="2400" dirty="0"/>
              <a:t>4.</a:t>
            </a:r>
            <a:r>
              <a:rPr lang="zh-CN" altLang="en-US" sz="2400" dirty="0"/>
              <a:t>哪家电台播放最无聊的歌曲？</a:t>
            </a:r>
            <a:endParaRPr lang="en-US" altLang="zh-CN" sz="2400" dirty="0"/>
          </a:p>
          <a:p>
            <a:r>
              <a:rPr lang="en-US" altLang="zh-CN" sz="2400" dirty="0"/>
              <a:t>Which radio station ________________songs?</a:t>
            </a:r>
          </a:p>
          <a:p>
            <a:r>
              <a:rPr lang="en-US" altLang="zh-CN" sz="2400" dirty="0"/>
              <a:t>5.</a:t>
            </a:r>
            <a:r>
              <a:rPr lang="zh-CN" altLang="en-US" sz="2400" dirty="0"/>
              <a:t>它有最大的座位，坐着最舒服。</a:t>
            </a:r>
            <a:endParaRPr lang="en-US" altLang="zh-CN" sz="2400" dirty="0"/>
          </a:p>
          <a:p>
            <a:r>
              <a:rPr lang="en-US" altLang="zh-CN" sz="2400" dirty="0"/>
              <a:t>It has the ___________ and you can sit _______</a:t>
            </a:r>
            <a:endParaRPr lang="zh-CN" altLang="en-US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0" y="20574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so far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743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Which is the best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3505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the freshest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0800" y="4572000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plays the most boring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00200" y="5257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biggest seat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525780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</a:rPr>
              <a:t>most comfortably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775575" cy="2373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zh-CN" altLang="en-US" sz="1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Remember the vocabulary and the target language.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Review the superlative form of adjectives</a:t>
            </a:r>
            <a:r>
              <a:rPr lang="en-US" altLang="zh-CN" sz="2800" dirty="0">
                <a:ea typeface="黑体" panose="02010609060101010101" pitchFamily="49" charset="-122"/>
                <a:sym typeface="+mn-ea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552825" y="6858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600" b="1" dirty="0">
                <a:latin typeface="+mn-ea"/>
                <a:sym typeface="+mn-ea"/>
              </a:rPr>
              <a:t>自学互研</a:t>
            </a:r>
          </a:p>
        </p:txBody>
      </p:sp>
      <p:sp>
        <p:nvSpPr>
          <p:cNvPr id="43" name="矩形 42"/>
          <p:cNvSpPr/>
          <p:nvPr/>
        </p:nvSpPr>
        <p:spPr>
          <a:xfrm>
            <a:off x="381000" y="9144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200" b="1" dirty="0">
                <a:latin typeface="+mn-ea"/>
                <a:sym typeface="+mn-ea"/>
              </a:rPr>
              <a:t>新词自查</a:t>
            </a:r>
          </a:p>
        </p:txBody>
      </p:sp>
      <p:sp>
        <p:nvSpPr>
          <p:cNvPr id="40964" name="矩形 3"/>
          <p:cNvSpPr>
            <a:spLocks noChangeArrowheads="1"/>
          </p:cNvSpPr>
          <p:nvPr/>
        </p:nvSpPr>
        <p:spPr bwMode="auto">
          <a:xfrm>
            <a:off x="609600" y="1533525"/>
            <a:ext cx="521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根据句意及首字母提示完成句子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152400" y="2028825"/>
            <a:ext cx="9067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</a:rPr>
              <a:t>1. They live 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lose</a:t>
            </a:r>
            <a:r>
              <a:rPr lang="en-US" altLang="zh-CN" sz="2400" dirty="0">
                <a:latin typeface="Times New Roman" panose="02020603050405020304" pitchFamily="18" charset="0"/>
              </a:rPr>
              <a:t> to the station.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2. There are 50 students in my class, so there are 50 s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eats</a:t>
            </a:r>
            <a:r>
              <a:rPr lang="en-US" altLang="zh-CN" sz="2400" dirty="0">
                <a:latin typeface="Times New Roman" panose="02020603050405020304" pitchFamily="18" charset="0"/>
              </a:rPr>
              <a:t> in our 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    classroom.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3. There are many kinds of clothes. Which one do you want to c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hoose</a:t>
            </a:r>
            <a:r>
              <a:rPr lang="en-US" altLang="zh-CN" sz="2400" dirty="0">
                <a:latin typeface="Times New Roman" panose="02020603050405020304" pitchFamily="18" charset="0"/>
              </a:rPr>
              <a:t> 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4. The best movie theater has c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omfortable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seats.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5. You can see her on the TV s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creen</a:t>
            </a:r>
            <a:r>
              <a:rPr lang="en-US" altLang="zh-CN" sz="2400" dirty="0">
                <a:latin typeface="Times New Roman" panose="02020603050405020304" pitchFamily="18" charset="0"/>
              </a:rPr>
              <a:t> quite often.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6. —What can I do for you?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    —I want to buy a t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icket</a:t>
            </a:r>
            <a:r>
              <a:rPr lang="en-US" altLang="zh-CN" sz="2400" dirty="0">
                <a:latin typeface="Times New Roman" panose="02020603050405020304" pitchFamily="18" charset="0"/>
              </a:rPr>
              <a:t> to a ball game.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7. —What do you think of the singer?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    —He is good, and I like his s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ongs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8. Welcome to the clothes store. The clothes are at a very good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    price. You can buy them c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heaply</a:t>
            </a:r>
            <a:r>
              <a:rPr lang="en-US" altLang="zh-CN" sz="2400" dirty="0">
                <a:latin typeface="Times New Roman" panose="02020603050405020304" pitchFamily="18" charset="0"/>
              </a:rPr>
              <a:t>. 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905000" y="24384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705600" y="28194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077200" y="35814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114800" y="3962400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114800" y="43434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895600" y="50292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91000" y="57912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733800" y="65532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905000" y="20574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5" name="减号 24"/>
          <p:cNvSpPr/>
          <p:nvPr/>
        </p:nvSpPr>
        <p:spPr bwMode="auto">
          <a:xfrm>
            <a:off x="6629400" y="2133600"/>
            <a:ext cx="685800" cy="10668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001000" y="3200400"/>
            <a:ext cx="838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038600" y="35814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962400" y="4038600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895600" y="47244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4114800" y="54864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3733800" y="6172200"/>
            <a:ext cx="838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29"/>
          <p:cNvSpPr>
            <a:spLocks noChangeArrowheads="1"/>
          </p:cNvSpPr>
          <p:nvPr/>
        </p:nvSpPr>
        <p:spPr bwMode="auto">
          <a:xfrm>
            <a:off x="3543300" y="1676400"/>
            <a:ext cx="2057400" cy="6858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CN" sz="36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Free talk</a:t>
            </a:r>
          </a:p>
        </p:txBody>
      </p:sp>
      <p:sp>
        <p:nvSpPr>
          <p:cNvPr id="7" name="圆角矩形 29"/>
          <p:cNvSpPr>
            <a:spLocks noChangeArrowheads="1"/>
          </p:cNvSpPr>
          <p:nvPr/>
        </p:nvSpPr>
        <p:spPr bwMode="auto">
          <a:xfrm>
            <a:off x="1447800" y="3124200"/>
            <a:ext cx="5562600" cy="21097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CN" sz="2800" dirty="0">
                <a:cs typeface="Times New Roman" panose="02020603050405020304" pitchFamily="18" charset="0"/>
                <a:sym typeface="+mn-ea"/>
              </a:rPr>
              <a:t>Do you like watching movies?</a:t>
            </a:r>
          </a:p>
          <a:p>
            <a:pPr>
              <a:buFontTx/>
              <a:buNone/>
              <a:defRPr/>
            </a:pPr>
            <a:r>
              <a:rPr lang="en-US" altLang="zh-CN" sz="2800" dirty="0">
                <a:cs typeface="Times New Roman" panose="02020603050405020304" pitchFamily="18" charset="0"/>
                <a:sym typeface="+mn-ea"/>
              </a:rPr>
              <a:t>Where do you watch them?</a:t>
            </a:r>
          </a:p>
          <a:p>
            <a:pPr>
              <a:buFontTx/>
              <a:buNone/>
              <a:defRPr/>
            </a:pPr>
            <a:r>
              <a:rPr lang="en-US" altLang="zh-CN" sz="2800" dirty="0">
                <a:cs typeface="Times New Roman" panose="02020603050405020304" pitchFamily="18" charset="0"/>
                <a:sym typeface="+mn-ea"/>
              </a:rPr>
              <a:t>How do you feel?</a:t>
            </a:r>
          </a:p>
        </p:txBody>
      </p:sp>
      <p:sp>
        <p:nvSpPr>
          <p:cNvPr id="5" name="矩形 4"/>
          <p:cNvSpPr/>
          <p:nvPr/>
        </p:nvSpPr>
        <p:spPr>
          <a:xfrm>
            <a:off x="609600" y="6858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200" b="1" dirty="0">
                <a:latin typeface="+mn-ea"/>
                <a:sym typeface="+mn-ea"/>
              </a:rPr>
              <a:t>情景导入</a:t>
            </a: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本占位符 1"/>
          <p:cNvSpPr>
            <a:spLocks noGrp="1" noChangeArrowheads="1"/>
          </p:cNvSpPr>
          <p:nvPr>
            <p:ph type="body" sz="quarter" idx="13"/>
          </p:nvPr>
        </p:nvSpPr>
        <p:spPr>
          <a:xfrm>
            <a:off x="304800" y="609600"/>
            <a:ext cx="2362200" cy="3921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mtClean="0"/>
              <a:t>Presentation</a:t>
            </a:r>
            <a:endParaRPr lang="zh-CN" altLang="en-US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90762" y="1143060"/>
            <a:ext cx="6362476" cy="4241650"/>
          </a:xfrm>
          <a:prstGeom prst="roundRect">
            <a:avLst/>
          </a:prstGeom>
        </p:spPr>
      </p:pic>
      <p:sp>
        <p:nvSpPr>
          <p:cNvPr id="24" name="圆角矩形 29"/>
          <p:cNvSpPr>
            <a:spLocks noChangeArrowheads="1"/>
          </p:cNvSpPr>
          <p:nvPr/>
        </p:nvSpPr>
        <p:spPr bwMode="auto">
          <a:xfrm>
            <a:off x="2686050" y="5562600"/>
            <a:ext cx="3771900" cy="762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comfortable seats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371684" y="1066862"/>
            <a:ext cx="6400632" cy="4267088"/>
          </a:xfrm>
          <a:prstGeom prst="roundRect">
            <a:avLst/>
          </a:prstGeom>
        </p:spPr>
      </p:pic>
      <p:sp>
        <p:nvSpPr>
          <p:cNvPr id="21" name="圆角矩形 29"/>
          <p:cNvSpPr>
            <a:spLocks noChangeArrowheads="1"/>
          </p:cNvSpPr>
          <p:nvPr/>
        </p:nvSpPr>
        <p:spPr bwMode="auto">
          <a:xfrm>
            <a:off x="2686050" y="5562600"/>
            <a:ext cx="3771900" cy="762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big screen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371684" y="1219258"/>
            <a:ext cx="6095840" cy="3809900"/>
          </a:xfrm>
          <a:prstGeom prst="roundRect">
            <a:avLst/>
          </a:prstGeom>
        </p:spPr>
      </p:pic>
      <p:pic>
        <p:nvPicPr>
          <p:cNvPr id="45059" name="图片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90800" y="1600200"/>
            <a:ext cx="3505200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圆角矩形 29"/>
          <p:cNvSpPr>
            <a:spLocks noChangeArrowheads="1"/>
          </p:cNvSpPr>
          <p:nvPr/>
        </p:nvSpPr>
        <p:spPr bwMode="auto">
          <a:xfrm>
            <a:off x="2686050" y="5562600"/>
            <a:ext cx="3771900" cy="762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new movies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29"/>
          <p:cNvSpPr>
            <a:spLocks noChangeArrowheads="1"/>
          </p:cNvSpPr>
          <p:nvPr/>
        </p:nvSpPr>
        <p:spPr bwMode="auto">
          <a:xfrm>
            <a:off x="1138238" y="760413"/>
            <a:ext cx="7396162" cy="53498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en-US" altLang="zh-CN" sz="2800" dirty="0">
                <a:latin typeface="+mn-lt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How do you choose which movie theater to go to? </a:t>
            </a:r>
          </a:p>
        </p:txBody>
      </p:sp>
      <p:grpSp>
        <p:nvGrpSpPr>
          <p:cNvPr id="46083" name="组合 8"/>
          <p:cNvGrpSpPr/>
          <p:nvPr/>
        </p:nvGrpSpPr>
        <p:grpSpPr bwMode="auto">
          <a:xfrm>
            <a:off x="504825" y="738188"/>
            <a:ext cx="790575" cy="523875"/>
            <a:chOff x="467544" y="1043256"/>
            <a:chExt cx="791319" cy="523735"/>
          </a:xfrm>
        </p:grpSpPr>
        <p:sp>
          <p:nvSpPr>
            <p:cNvPr id="46096" name="椭圆 9"/>
            <p:cNvSpPr>
              <a:spLocks noChangeArrowheads="1"/>
            </p:cNvSpPr>
            <p:nvPr/>
          </p:nvSpPr>
          <p:spPr bwMode="auto">
            <a:xfrm>
              <a:off x="468314" y="1052736"/>
              <a:ext cx="559110" cy="5142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6097" name="文本框 10"/>
            <p:cNvSpPr txBox="1">
              <a:spLocks noChangeArrowheads="1"/>
            </p:cNvSpPr>
            <p:nvPr/>
          </p:nvSpPr>
          <p:spPr bwMode="auto">
            <a:xfrm>
              <a:off x="467544" y="1043256"/>
              <a:ext cx="791319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7030A0"/>
                  </a:solidFill>
                  <a:latin typeface="Times New Roman" panose="02020603050405020304" pitchFamily="18" charset="0"/>
                </a:rPr>
                <a:t>1a</a:t>
              </a:r>
              <a:endParaRPr lang="zh-CN" altLang="en-US" sz="2800" b="1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110" y="1752644"/>
            <a:ext cx="2279286" cy="1519524"/>
          </a:xfrm>
          <a:prstGeom prst="roundRect">
            <a:avLst/>
          </a:prstGeom>
        </p:spPr>
      </p:pic>
      <p:sp>
        <p:nvSpPr>
          <p:cNvPr id="46085" name="圆角矩形 29"/>
          <p:cNvSpPr>
            <a:spLocks noChangeArrowheads="1"/>
          </p:cNvSpPr>
          <p:nvPr/>
        </p:nvSpPr>
        <p:spPr bwMode="auto">
          <a:xfrm>
            <a:off x="304800" y="3400425"/>
            <a:ext cx="2640013" cy="533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comfortable seats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276634" y="1752644"/>
            <a:ext cx="2279286" cy="1519524"/>
          </a:xfrm>
          <a:prstGeom prst="roundRect">
            <a:avLst/>
          </a:prstGeom>
        </p:spPr>
      </p:pic>
      <p:sp>
        <p:nvSpPr>
          <p:cNvPr id="39943" name="圆角矩形 29"/>
          <p:cNvSpPr>
            <a:spLocks noChangeArrowheads="1"/>
          </p:cNvSpPr>
          <p:nvPr/>
        </p:nvSpPr>
        <p:spPr bwMode="auto">
          <a:xfrm>
            <a:off x="3625850" y="3446463"/>
            <a:ext cx="1581150" cy="4746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big screen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186851" y="1752644"/>
            <a:ext cx="2347445" cy="1517791"/>
          </a:xfrm>
          <a:prstGeom prst="roundRect">
            <a:avLst/>
          </a:prstGeom>
        </p:spPr>
      </p:pic>
      <p:sp>
        <p:nvSpPr>
          <p:cNvPr id="39945" name="圆角矩形 29"/>
          <p:cNvSpPr>
            <a:spLocks noChangeArrowheads="1"/>
          </p:cNvSpPr>
          <p:nvPr/>
        </p:nvSpPr>
        <p:spPr bwMode="auto">
          <a:xfrm>
            <a:off x="6380163" y="3429000"/>
            <a:ext cx="1960562" cy="508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new movies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87419" y="4190980"/>
            <a:ext cx="2290977" cy="1482397"/>
          </a:xfrm>
          <a:prstGeom prst="round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278367" y="4157227"/>
            <a:ext cx="2277553" cy="1516149"/>
          </a:xfrm>
          <a:prstGeom prst="round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6186850" y="4157227"/>
            <a:ext cx="2347445" cy="1516149"/>
          </a:xfrm>
          <a:prstGeom prst="roundRect">
            <a:avLst/>
          </a:prstGeom>
        </p:spPr>
      </p:pic>
      <p:sp>
        <p:nvSpPr>
          <p:cNvPr id="39949" name="圆角矩形 29"/>
          <p:cNvSpPr>
            <a:spLocks noChangeArrowheads="1"/>
          </p:cNvSpPr>
          <p:nvPr/>
        </p:nvSpPr>
        <p:spPr bwMode="auto">
          <a:xfrm>
            <a:off x="304800" y="5835650"/>
            <a:ext cx="2640013" cy="533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best sound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0" name="圆角矩形 29"/>
          <p:cNvSpPr>
            <a:spLocks noChangeArrowheads="1"/>
          </p:cNvSpPr>
          <p:nvPr/>
        </p:nvSpPr>
        <p:spPr bwMode="auto">
          <a:xfrm>
            <a:off x="3625850" y="5894388"/>
            <a:ext cx="1581150" cy="4746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cheap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1" name="圆角矩形 29"/>
          <p:cNvSpPr>
            <a:spLocks noChangeArrowheads="1"/>
          </p:cNvSpPr>
          <p:nvPr/>
        </p:nvSpPr>
        <p:spPr bwMode="auto">
          <a:xfrm>
            <a:off x="6096000" y="5864225"/>
            <a:ext cx="2819400" cy="508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buy tickets quickly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/>
      <p:bldP spid="39945" grpId="0" animBg="1"/>
      <p:bldP spid="39949" grpId="0" animBg="1"/>
      <p:bldP spid="39950" grpId="0" animBg="1"/>
      <p:bldP spid="399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90694" y="1371654"/>
            <a:ext cx="3130296" cy="2265405"/>
          </a:xfrm>
          <a:prstGeom prst="round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2990" y="1371654"/>
            <a:ext cx="3047920" cy="2288541"/>
          </a:xfrm>
          <a:prstGeom prst="roundRect">
            <a:avLst/>
          </a:prstGeom>
        </p:spPr>
      </p:pic>
      <p:sp>
        <p:nvSpPr>
          <p:cNvPr id="41988" name="圆角矩形 29"/>
          <p:cNvSpPr>
            <a:spLocks noChangeArrowheads="1"/>
          </p:cNvSpPr>
          <p:nvPr/>
        </p:nvSpPr>
        <p:spPr bwMode="auto">
          <a:xfrm>
            <a:off x="1260475" y="3852863"/>
            <a:ext cx="2590800" cy="47466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close to home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9" name="圆角矩形 29"/>
          <p:cNvSpPr>
            <a:spLocks noChangeArrowheads="1"/>
          </p:cNvSpPr>
          <p:nvPr/>
        </p:nvSpPr>
        <p:spPr bwMode="auto">
          <a:xfrm>
            <a:off x="5715000" y="3819525"/>
            <a:ext cx="1828800" cy="508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altLang="zh-CN" sz="2800">
                <a:latin typeface="Times New Roman" panose="02020603050405020304" pitchFamily="18" charset="0"/>
              </a:rPr>
              <a:t>popular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1499</Words>
  <Application>Microsoft Office PowerPoint</Application>
  <PresentationFormat>全屏显示(4:3)</PresentationFormat>
  <Paragraphs>226</Paragraphs>
  <Slides>25</Slides>
  <Notes>15</Notes>
  <HiddenSlides>0</HiddenSlides>
  <MMClips>2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仿宋_GB2312</vt:lpstr>
      <vt:lpstr>黑体</vt:lpstr>
      <vt:lpstr>华文楷体</vt:lpstr>
      <vt:lpstr>隶书</vt:lpstr>
      <vt:lpstr>宋体</vt:lpstr>
      <vt:lpstr>微软雅黑</vt:lpstr>
      <vt:lpstr>新宋体</vt:lpstr>
      <vt:lpstr>Arial</vt:lpstr>
      <vt:lpstr>Calibri</vt:lpstr>
      <vt:lpstr>Cambria</vt:lpstr>
      <vt:lpstr>Cambria Math</vt:lpstr>
      <vt:lpstr>Franklin Gothic Book</vt:lpstr>
      <vt:lpstr>Franklin Gothic Medium</vt:lpstr>
      <vt:lpstr>Times New Roman</vt:lpstr>
      <vt:lpstr>Verdana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2023-01-16T20:41:52Z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26B4FAB35A9F44D49E33BB48C67948A8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