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478" r:id="rId3"/>
    <p:sldId id="599" r:id="rId4"/>
    <p:sldId id="705" r:id="rId5"/>
    <p:sldId id="413" r:id="rId6"/>
    <p:sldId id="410" r:id="rId7"/>
    <p:sldId id="310" r:id="rId8"/>
    <p:sldId id="671" r:id="rId9"/>
    <p:sldId id="312" r:id="rId10"/>
    <p:sldId id="633" r:id="rId11"/>
    <p:sldId id="743" r:id="rId12"/>
    <p:sldId id="744" r:id="rId13"/>
    <p:sldId id="745" r:id="rId14"/>
    <p:sldId id="748" r:id="rId15"/>
    <p:sldId id="747" r:id="rId16"/>
    <p:sldId id="649" r:id="rId17"/>
    <p:sldId id="658" r:id="rId18"/>
    <p:sldId id="317" r:id="rId19"/>
    <p:sldId id="319" r:id="rId20"/>
    <p:sldId id="359" r:id="rId21"/>
    <p:sldId id="258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楷体" panose="02010609060101010101" pitchFamily="49" charset="-122"/>
      <p:regular r:id="rId26"/>
    </p:embeddedFont>
    <p:embeddedFont>
      <p:font typeface="等线" panose="02010600030101010101" pitchFamily="2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1.6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451164" y="2170380"/>
            <a:ext cx="442970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种子睡在哪里？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种子睡在什么样的泥土里？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51164" y="3017966"/>
            <a:ext cx="5240994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4232794" y="3468090"/>
            <a:ext cx="100402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4520869" y="1639109"/>
            <a:ext cx="6604000" cy="1153795"/>
          </a:xfrm>
          <a:prstGeom prst="cloudCallout">
            <a:avLst>
              <a:gd name="adj1" fmla="val -52393"/>
              <a:gd name="adj2" fmla="val 57578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“哪里”指的是泥土里，读时，应该把“泥土”读成重音。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51164" y="4816674"/>
            <a:ext cx="5240994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3094603" y="5262527"/>
            <a:ext cx="100402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413500" y="4327489"/>
            <a:ext cx="4240530" cy="1153795"/>
          </a:xfrm>
          <a:prstGeom prst="wedgeRoundRectCallout">
            <a:avLst>
              <a:gd name="adj1" fmla="val -56858"/>
              <a:gd name="adj2" fmla="val 22757"/>
              <a:gd name="adj3" fmla="val 16667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“什么样”指的松软，读时，应该把“松软”读成重音。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bldLvl="0" animBg="1"/>
      <p:bldP spid="6" grpId="0"/>
      <p:bldP spid="15" grpId="0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31123" y="3429000"/>
            <a:ext cx="893064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①（谁今天有语文课？）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今天有语文课。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②（你哪一天有语文课？）我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有语文课。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③（你今天有没有语文课？）我今天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④（你今天有什么课？）我今天有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语文课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2676" y="1619885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请根据提问，将下面该重读的部分打上着重号。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60885" y="2141855"/>
            <a:ext cx="4660900" cy="1201420"/>
            <a:chOff x="1652" y="3117"/>
            <a:chExt cx="7340" cy="1892"/>
          </a:xfrm>
        </p:grpSpPr>
        <p:pic>
          <p:nvPicPr>
            <p:cNvPr id="4" name="图片 3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2" y="3117"/>
              <a:ext cx="7340" cy="189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841" y="3796"/>
              <a:ext cx="47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我今天有语文课。</a:t>
              </a:r>
            </a:p>
          </p:txBody>
        </p:sp>
      </p:grp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4"/>
          <p:cNvSpPr txBox="1">
            <a:spLocks noChangeArrowheads="1"/>
          </p:cNvSpPr>
          <p:nvPr/>
        </p:nvSpPr>
        <p:spPr bwMode="auto">
          <a:xfrm>
            <a:off x="1449867" y="3733621"/>
            <a:ext cx="60848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4" name="文本框 64"/>
          <p:cNvSpPr txBox="1">
            <a:spLocks noChangeArrowheads="1"/>
          </p:cNvSpPr>
          <p:nvPr/>
        </p:nvSpPr>
        <p:spPr bwMode="auto">
          <a:xfrm>
            <a:off x="2073836" y="3731661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39" name="文本框 64"/>
          <p:cNvSpPr txBox="1">
            <a:spLocks noChangeArrowheads="1"/>
          </p:cNvSpPr>
          <p:nvPr/>
        </p:nvSpPr>
        <p:spPr bwMode="auto">
          <a:xfrm>
            <a:off x="2073836" y="3106357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</a:t>
            </a:r>
          </a:p>
        </p:txBody>
      </p:sp>
      <p:sp>
        <p:nvSpPr>
          <p:cNvPr id="40" name="文本框 64"/>
          <p:cNvSpPr txBox="1">
            <a:spLocks noChangeArrowheads="1"/>
          </p:cNvSpPr>
          <p:nvPr/>
        </p:nvSpPr>
        <p:spPr bwMode="auto">
          <a:xfrm>
            <a:off x="1449867" y="3108544"/>
            <a:ext cx="608489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4048953" y="1721977"/>
            <a:ext cx="6983481" cy="1078110"/>
          </a:xfrm>
          <a:prstGeom prst="cloudCallout">
            <a:avLst>
              <a:gd name="adj1" fmla="val -69266"/>
              <a:gd name="adj2" fmla="val 49801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左上包围结构，书写时包围部分的撇画要写得舒展。</a:t>
            </a:r>
          </a:p>
        </p:txBody>
      </p:sp>
      <p:grpSp>
        <p:nvGrpSpPr>
          <p:cNvPr id="49" name="组合 7"/>
          <p:cNvGrpSpPr/>
          <p:nvPr/>
        </p:nvGrpSpPr>
        <p:grpSpPr bwMode="auto">
          <a:xfrm>
            <a:off x="1426052" y="3110923"/>
            <a:ext cx="627541" cy="638175"/>
            <a:chOff x="2437" y="2032"/>
            <a:chExt cx="1244" cy="1264"/>
          </a:xfrm>
        </p:grpSpPr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5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7"/>
          <p:cNvGrpSpPr/>
          <p:nvPr/>
        </p:nvGrpSpPr>
        <p:grpSpPr bwMode="auto">
          <a:xfrm>
            <a:off x="2054784" y="3110923"/>
            <a:ext cx="627541" cy="638175"/>
            <a:chOff x="2437" y="2032"/>
            <a:chExt cx="1244" cy="1264"/>
          </a:xfrm>
        </p:grpSpPr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组合 7"/>
          <p:cNvGrpSpPr/>
          <p:nvPr/>
        </p:nvGrpSpPr>
        <p:grpSpPr bwMode="auto">
          <a:xfrm>
            <a:off x="2682324" y="3110923"/>
            <a:ext cx="627541" cy="638175"/>
            <a:chOff x="2437" y="2032"/>
            <a:chExt cx="1244" cy="1264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组合 7"/>
          <p:cNvGrpSpPr/>
          <p:nvPr/>
        </p:nvGrpSpPr>
        <p:grpSpPr bwMode="auto">
          <a:xfrm>
            <a:off x="3309866" y="3110923"/>
            <a:ext cx="627541" cy="638175"/>
            <a:chOff x="2437" y="2032"/>
            <a:chExt cx="1244" cy="1264"/>
          </a:xfrm>
        </p:grpSpPr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组合 7"/>
          <p:cNvGrpSpPr/>
          <p:nvPr/>
        </p:nvGrpSpPr>
        <p:grpSpPr bwMode="auto">
          <a:xfrm>
            <a:off x="1426052" y="3739573"/>
            <a:ext cx="627541" cy="638175"/>
            <a:chOff x="2437" y="2032"/>
            <a:chExt cx="1244" cy="1264"/>
          </a:xfrm>
        </p:grpSpPr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组合 7"/>
          <p:cNvGrpSpPr/>
          <p:nvPr/>
        </p:nvGrpSpPr>
        <p:grpSpPr bwMode="auto">
          <a:xfrm>
            <a:off x="2054784" y="3739573"/>
            <a:ext cx="627541" cy="638175"/>
            <a:chOff x="2437" y="2032"/>
            <a:chExt cx="1244" cy="1264"/>
          </a:xfrm>
        </p:grpSpPr>
        <p:sp>
          <p:nvSpPr>
            <p:cNvPr id="3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组合 7"/>
          <p:cNvGrpSpPr/>
          <p:nvPr/>
        </p:nvGrpSpPr>
        <p:grpSpPr bwMode="auto">
          <a:xfrm>
            <a:off x="2682324" y="3739573"/>
            <a:ext cx="627541" cy="638175"/>
            <a:chOff x="2437" y="2032"/>
            <a:chExt cx="1244" cy="1264"/>
          </a:xfrm>
        </p:grpSpPr>
        <p:sp>
          <p:nvSpPr>
            <p:cNvPr id="3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组合 7"/>
          <p:cNvGrpSpPr/>
          <p:nvPr/>
        </p:nvGrpSpPr>
        <p:grpSpPr bwMode="auto">
          <a:xfrm>
            <a:off x="3309866" y="3739573"/>
            <a:ext cx="627541" cy="638175"/>
            <a:chOff x="2437" y="2032"/>
            <a:chExt cx="1244" cy="1264"/>
          </a:xfrm>
        </p:grpSpPr>
        <p:sp>
          <p:nvSpPr>
            <p:cNvPr id="4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圆角矩形标注 44"/>
          <p:cNvSpPr/>
          <p:nvPr/>
        </p:nvSpPr>
        <p:spPr>
          <a:xfrm flipH="1">
            <a:off x="4626311" y="3584858"/>
            <a:ext cx="6500188" cy="438552"/>
          </a:xfrm>
          <a:prstGeom prst="wedgeRoundRectCallout">
            <a:avLst>
              <a:gd name="adj1" fmla="val 60433"/>
              <a:gd name="adj2" fmla="val -40432"/>
              <a:gd name="adj3" fmla="val 16667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“广”要写得大一些，撇要尽量舒展，最后一笔是点。</a:t>
            </a:r>
          </a:p>
        </p:txBody>
      </p:sp>
      <p:sp>
        <p:nvSpPr>
          <p:cNvPr id="81" name="云形标注 80"/>
          <p:cNvSpPr/>
          <p:nvPr/>
        </p:nvSpPr>
        <p:spPr>
          <a:xfrm>
            <a:off x="3987455" y="4677650"/>
            <a:ext cx="7106477" cy="1054784"/>
          </a:xfrm>
          <a:prstGeom prst="cloudCallout">
            <a:avLst>
              <a:gd name="adj1" fmla="val -81676"/>
              <a:gd name="adj2" fmla="val -65432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第三笔是一个小撇，被包围部分下面是“小”，不是“水”。</a:t>
            </a:r>
          </a:p>
        </p:txBody>
      </p:sp>
      <p:sp>
        <p:nvSpPr>
          <p:cNvPr id="8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5" grpId="0" bldLvl="0" animBg="1"/>
      <p:bldP spid="8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>
            <a:spLocks noChangeArrowheads="1"/>
          </p:cNvSpPr>
          <p:nvPr/>
        </p:nvSpPr>
        <p:spPr bwMode="auto">
          <a:xfrm>
            <a:off x="1604494" y="3473505"/>
            <a:ext cx="60848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3" name="文本框 64"/>
          <p:cNvSpPr txBox="1">
            <a:spLocks noChangeArrowheads="1"/>
          </p:cNvSpPr>
          <p:nvPr/>
        </p:nvSpPr>
        <p:spPr bwMode="auto">
          <a:xfrm>
            <a:off x="2228463" y="3471545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39" name="文本框 64"/>
          <p:cNvSpPr txBox="1">
            <a:spLocks noChangeArrowheads="1"/>
          </p:cNvSpPr>
          <p:nvPr/>
        </p:nvSpPr>
        <p:spPr bwMode="auto">
          <a:xfrm>
            <a:off x="2228463" y="2846241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处</a:t>
            </a:r>
          </a:p>
        </p:txBody>
      </p:sp>
      <p:sp>
        <p:nvSpPr>
          <p:cNvPr id="40" name="文本框 64"/>
          <p:cNvSpPr txBox="1">
            <a:spLocks noChangeArrowheads="1"/>
          </p:cNvSpPr>
          <p:nvPr/>
        </p:nvSpPr>
        <p:spPr bwMode="auto">
          <a:xfrm>
            <a:off x="1604494" y="2848428"/>
            <a:ext cx="608489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处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5042535" y="2139315"/>
            <a:ext cx="6268720" cy="1350010"/>
          </a:xfrm>
          <a:prstGeom prst="cloudCallout">
            <a:avLst>
              <a:gd name="adj1" fmla="val -63178"/>
              <a:gd name="adj2" fmla="val 28316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左下包围结构，书写时包围部分的捺画要写得舒展。</a:t>
            </a:r>
          </a:p>
        </p:txBody>
      </p:sp>
      <p:grpSp>
        <p:nvGrpSpPr>
          <p:cNvPr id="49" name="组合 7"/>
          <p:cNvGrpSpPr/>
          <p:nvPr/>
        </p:nvGrpSpPr>
        <p:grpSpPr bwMode="auto">
          <a:xfrm>
            <a:off x="1580679" y="2850807"/>
            <a:ext cx="627541" cy="638175"/>
            <a:chOff x="2437" y="2032"/>
            <a:chExt cx="1244" cy="1264"/>
          </a:xfrm>
        </p:grpSpPr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5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7"/>
          <p:cNvGrpSpPr/>
          <p:nvPr/>
        </p:nvGrpSpPr>
        <p:grpSpPr bwMode="auto">
          <a:xfrm>
            <a:off x="2209411" y="2850808"/>
            <a:ext cx="628046" cy="638681"/>
            <a:chOff x="2437" y="2032"/>
            <a:chExt cx="1245" cy="1265"/>
          </a:xfrm>
        </p:grpSpPr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组合 7"/>
          <p:cNvGrpSpPr/>
          <p:nvPr/>
        </p:nvGrpSpPr>
        <p:grpSpPr bwMode="auto">
          <a:xfrm>
            <a:off x="2836951" y="2850807"/>
            <a:ext cx="627541" cy="638175"/>
            <a:chOff x="2437" y="2032"/>
            <a:chExt cx="1244" cy="1264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7"/>
          <p:cNvGrpSpPr/>
          <p:nvPr/>
        </p:nvGrpSpPr>
        <p:grpSpPr bwMode="auto">
          <a:xfrm>
            <a:off x="3464493" y="2850807"/>
            <a:ext cx="627541" cy="638175"/>
            <a:chOff x="2437" y="2032"/>
            <a:chExt cx="1244" cy="1264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组合 7"/>
          <p:cNvGrpSpPr/>
          <p:nvPr/>
        </p:nvGrpSpPr>
        <p:grpSpPr bwMode="auto">
          <a:xfrm>
            <a:off x="1580679" y="3479457"/>
            <a:ext cx="627541" cy="638175"/>
            <a:chOff x="2437" y="2032"/>
            <a:chExt cx="1244" cy="1264"/>
          </a:xfrm>
        </p:grpSpPr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组合 7"/>
          <p:cNvGrpSpPr/>
          <p:nvPr/>
        </p:nvGrpSpPr>
        <p:grpSpPr bwMode="auto">
          <a:xfrm>
            <a:off x="2209411" y="3479457"/>
            <a:ext cx="627541" cy="638175"/>
            <a:chOff x="2437" y="2032"/>
            <a:chExt cx="1244" cy="1264"/>
          </a:xfrm>
        </p:grpSpPr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组合 7"/>
          <p:cNvGrpSpPr/>
          <p:nvPr/>
        </p:nvGrpSpPr>
        <p:grpSpPr bwMode="auto">
          <a:xfrm>
            <a:off x="2836951" y="3479457"/>
            <a:ext cx="627541" cy="638175"/>
            <a:chOff x="2437" y="2032"/>
            <a:chExt cx="1244" cy="1264"/>
          </a:xfrm>
        </p:grpSpPr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组合 7"/>
          <p:cNvGrpSpPr/>
          <p:nvPr/>
        </p:nvGrpSpPr>
        <p:grpSpPr bwMode="auto">
          <a:xfrm>
            <a:off x="3464493" y="3479457"/>
            <a:ext cx="627541" cy="638175"/>
            <a:chOff x="2437" y="2032"/>
            <a:chExt cx="1244" cy="1264"/>
          </a:xfrm>
        </p:grpSpPr>
        <p:sp>
          <p:nvSpPr>
            <p:cNvPr id="4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" name="椭圆形标注 80"/>
          <p:cNvSpPr/>
          <p:nvPr/>
        </p:nvSpPr>
        <p:spPr>
          <a:xfrm>
            <a:off x="3347191" y="4275877"/>
            <a:ext cx="2897595" cy="1320972"/>
          </a:xfrm>
          <a:prstGeom prst="wedgeEllipseCallout">
            <a:avLst>
              <a:gd name="adj1" fmla="val -58791"/>
              <a:gd name="adj2" fmla="val -64693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“弟”的笔画要匀称。</a:t>
            </a:r>
          </a:p>
        </p:txBody>
      </p:sp>
      <p:sp>
        <p:nvSpPr>
          <p:cNvPr id="8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61105" y="2026950"/>
            <a:ext cx="4085538" cy="3547318"/>
          </a:xfrm>
          <a:prstGeom prst="rect">
            <a:avLst/>
          </a:prstGeom>
          <a:solidFill>
            <a:schemeClr val="bg1"/>
          </a:solidFill>
          <a:ln w="9525">
            <a:solidFill>
              <a:srgbClr val="2AB48A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赋得古原草送别（节选）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白居易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离离原上草，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一岁一枯荣。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野火烧不尽，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春风吹又生。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5827643" y="2416833"/>
            <a:ext cx="5232621" cy="2767552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白居易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772-846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代诗人，字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乐天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，晚年号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香山居士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。其诗通俗易懂，相传老妪也能听懂。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主要作品：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琵琶行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长歌行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钱塘湖春行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忆江南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83880" y="1705005"/>
            <a:ext cx="5288254" cy="42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赋得古原草送别（节选）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白居易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离离原上草，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一岁一枯荣。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野火烧不尽，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春风吹又生。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3924010" y="2299072"/>
            <a:ext cx="1096512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3" name="云形标注 2"/>
          <p:cNvSpPr/>
          <p:nvPr/>
        </p:nvSpPr>
        <p:spPr>
          <a:xfrm>
            <a:off x="839470" y="2583815"/>
            <a:ext cx="3671570" cy="1472565"/>
          </a:xfrm>
          <a:prstGeom prst="cloudCallout">
            <a:avLst>
              <a:gd name="adj1" fmla="val 33085"/>
              <a:gd name="adj2" fmla="val -58796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根据指定的题目写诗叫“赋得”</a:t>
            </a:r>
          </a:p>
        </p:txBody>
      </p:sp>
      <p:sp>
        <p:nvSpPr>
          <p:cNvPr id="4" name="椭圆 3"/>
          <p:cNvSpPr/>
          <p:nvPr/>
        </p:nvSpPr>
        <p:spPr>
          <a:xfrm>
            <a:off x="4842232" y="3238221"/>
            <a:ext cx="864208" cy="516558"/>
          </a:xfrm>
          <a:prstGeom prst="ellipse">
            <a:avLst/>
          </a:prstGeom>
          <a:grpFill/>
          <a:ln w="190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817502" y="4194181"/>
            <a:ext cx="2322560" cy="854297"/>
          </a:xfrm>
          <a:prstGeom prst="cloudCallout">
            <a:avLst>
              <a:gd name="adj1" fmla="val 88674"/>
              <a:gd name="adj2" fmla="val -106678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形容春草繁盛茂密</a:t>
            </a:r>
          </a:p>
        </p:txBody>
      </p:sp>
      <p:sp>
        <p:nvSpPr>
          <p:cNvPr id="11" name="椭圆 10"/>
          <p:cNvSpPr/>
          <p:nvPr/>
        </p:nvSpPr>
        <p:spPr>
          <a:xfrm>
            <a:off x="4852998" y="3880394"/>
            <a:ext cx="864208" cy="516558"/>
          </a:xfrm>
          <a:prstGeom prst="ellipse">
            <a:avLst/>
          </a:prstGeom>
          <a:grpFill/>
          <a:ln w="190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653945" y="4572702"/>
            <a:ext cx="1188287" cy="858717"/>
          </a:xfrm>
          <a:prstGeom prst="straightConnector1">
            <a:avLst/>
          </a:prstGeom>
          <a:ln>
            <a:solidFill>
              <a:srgbClr val="2AB4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2670944" y="5215395"/>
            <a:ext cx="983001" cy="486054"/>
          </a:xfrm>
          <a:prstGeom prst="roundRect">
            <a:avLst/>
          </a:prstGeom>
          <a:grpFill/>
          <a:ln>
            <a:solidFill>
              <a:srgbClr val="2AB48A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一年</a:t>
            </a:r>
          </a:p>
        </p:txBody>
      </p:sp>
      <p:sp>
        <p:nvSpPr>
          <p:cNvPr id="8" name="椭圆 7"/>
          <p:cNvSpPr/>
          <p:nvPr/>
        </p:nvSpPr>
        <p:spPr>
          <a:xfrm>
            <a:off x="5982287" y="3976501"/>
            <a:ext cx="864208" cy="516558"/>
          </a:xfrm>
          <a:prstGeom prst="ellipse">
            <a:avLst/>
          </a:prstGeom>
          <a:grpFill/>
          <a:ln w="190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线形标注 1(带边框和强调线) 11"/>
          <p:cNvSpPr/>
          <p:nvPr/>
        </p:nvSpPr>
        <p:spPr>
          <a:xfrm>
            <a:off x="7705090" y="2798445"/>
            <a:ext cx="3147695" cy="1395730"/>
          </a:xfrm>
          <a:prstGeom prst="accentBorderCallout1">
            <a:avLst>
              <a:gd name="adj1" fmla="val 18750"/>
              <a:gd name="adj2" fmla="val -8333"/>
              <a:gd name="adj3" fmla="val 79987"/>
              <a:gd name="adj4" fmla="val -33303"/>
            </a:avLst>
          </a:prstGeom>
          <a:ln>
            <a:solidFill>
              <a:srgbClr val="2AB48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枯，枯萎，枯死。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荣，生长，茂盛。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ldLvl="0" animBg="1"/>
      <p:bldP spid="4" grpId="0" bldLvl="0" animBg="1"/>
      <p:bldP spid="6" grpId="0" bldLvl="0" animBg="1"/>
      <p:bldP spid="11" grpId="0" bldLvl="0" animBg="1"/>
      <p:bldP spid="15" grpId="0" bldLvl="0" animBg="1"/>
      <p:bldP spid="8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328199" y="2637182"/>
            <a:ext cx="7338695" cy="31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弹奏：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用手指或器具演奏（某种乐器）。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漆黑：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非常暗，无亮光。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沉睡：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睡得很熟。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撒娇：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仗着受宠而故意作态。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滋润：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增加水份；不使干枯。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810744" y="2003738"/>
            <a:ext cx="2186802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词语解释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12629" y="1990812"/>
            <a:ext cx="196977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笋芽儿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1334" y="1705058"/>
            <a:ext cx="10008235" cy="140564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第1、2自然段: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春雨姑娘呼唤笋芽儿醒来。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第3、4自然段: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雷公公呼唤笋芽儿，笋芽儿向上钻。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第5-7自然段: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笋芽儿钻出地面，看到美好的春光，并最终长成一株健壮的竹子。</a:t>
            </a:r>
          </a:p>
        </p:txBody>
      </p:sp>
      <p:sp>
        <p:nvSpPr>
          <p:cNvPr id="4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4" name="矩形 25"/>
          <p:cNvSpPr/>
          <p:nvPr/>
        </p:nvSpPr>
        <p:spPr>
          <a:xfrm>
            <a:off x="1181334" y="4174685"/>
            <a:ext cx="9611181" cy="1263538"/>
          </a:xfrm>
          <a:prstGeom prst="roundRect">
            <a:avLst/>
          </a:prstGeom>
          <a:noFill/>
          <a:ln w="38100">
            <a:solidFill>
              <a:srgbClr val="2AB48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这是一篇童话，作者以拟人的手法绘声绘色地叙述了笋芽儿在春天里的成长过程。表现了笋芽儿对春光的向往和奋发向上的精神。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81334" y="3381925"/>
            <a:ext cx="1710690" cy="521534"/>
          </a:xfrm>
          <a:prstGeom prst="rect">
            <a:avLst/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9179" y="1827887"/>
            <a:ext cx="10032891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同学们，这节课我们学习了识字和写字词语搭配，老师讲解了许多方法，希望同学们在以后的学习中练习巩固。还学习了古诗《赋得古原草送别》，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希望同学们在以后的朗读中运用老师讲解的方法</a:t>
            </a:r>
            <a:r>
              <a:rPr kumimoji="0" lang="en-US" altLang="zh-CN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也希望同学们努力积累祖国的经典文化之一——古诗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课堂小结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712913" y="3727478"/>
            <a:ext cx="8766175" cy="187647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语文园地一</a:t>
            </a:r>
          </a:p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游园识字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词语搭配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半包围结构</a:t>
            </a:r>
          </a:p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积累：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赋得古原草送别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阅读：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笋芽儿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36143" y="1525877"/>
            <a:ext cx="815721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一、根据提问写出句子重点部分。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同学们在明亮的教室里读书。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①谁在明亮的教室里读书？（         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②同学们什么样的教室里读书？（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③同学们在明亮的教室里做什么？（ 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92415" y="354327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同学们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95055" y="43731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明亮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1790" y="52337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读书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5515" y="2413160"/>
            <a:ext cx="5283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我们今天去中心公园玩儿，公园可真大，同学们可得认清楚指示牌，可别走丢了。 今天我来当导游，带领着我们一起游览一下公园呢？简单地介绍一下公园里有什么。                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64" y="1272209"/>
            <a:ext cx="3310815" cy="4959626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3016057" y="2260021"/>
            <a:ext cx="6159886" cy="25557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二、将下面的诗句补充完整。</a:t>
            </a:r>
          </a:p>
          <a:p>
            <a:pPr marL="0" marR="0" lvl="0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离离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草，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枯荣。</a:t>
            </a:r>
          </a:p>
          <a:p>
            <a:pPr marL="0" marR="0" lvl="0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野火烧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，春风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61098" y="3366239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原上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2409" y="3352940"/>
            <a:ext cx="1355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一岁一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69006" y="422966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8798" y="4205356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吹又生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/>
              <a:t>课堂练习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1.6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59" y="1619500"/>
            <a:ext cx="8011446" cy="42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19576" y="2572578"/>
            <a:ext cx="7700286" cy="3021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管 理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处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湖心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厕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所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宝 塔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咨询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处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餐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厅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0515" y="2129348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ɡuǎn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1826" y="2159828"/>
            <a:ext cx="61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lǐ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45170" y="2129348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tínɡ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67975" y="2159828"/>
            <a:ext cx="738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cè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9575" y="4113088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bǎo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6370" y="4113088"/>
            <a:ext cx="702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tǎ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60920" y="4113088"/>
            <a:ext cx="72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zī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51140" y="4113088"/>
            <a:ext cx="112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xún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4130" y="4034348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cān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4842" y="2343509"/>
            <a:ext cx="9682315" cy="260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星期天，我和爸爸来到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湖心亭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公园去玩，爸爸带着我，先到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管理处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买票，然后到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咨询处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询问路线，我们还登上了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宝塔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，满园的景色尽收眼底。下了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宝塔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之后，我们上了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厕所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，洗手出来，时间已经到了十二点，我们就来到公园的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餐厅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吃午餐。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200225" y="812754"/>
            <a:ext cx="2424430" cy="899253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测试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0590" y="1938655"/>
            <a:ext cx="10380262" cy="36986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用线将拼音和汉字连起来。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ɡuǎn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zī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tínɡ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tǎ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xún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lǐ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bǎo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136650" y="3382645"/>
            <a:ext cx="76835" cy="16351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19350" y="3359785"/>
            <a:ext cx="4173220" cy="17570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369945" y="3382645"/>
            <a:ext cx="104140" cy="1711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746625" y="3321685"/>
            <a:ext cx="4173220" cy="17570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2587625" y="3260725"/>
            <a:ext cx="2912110" cy="18484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708775" y="3359785"/>
            <a:ext cx="3747135" cy="17646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26680" y="3382645"/>
            <a:ext cx="86360" cy="1726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4665980" y="3321685"/>
            <a:ext cx="4419600" cy="18484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5750560" y="3291205"/>
            <a:ext cx="4466590" cy="19399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133932" y="1926231"/>
            <a:ext cx="899731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补充合适的词语。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）的天空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）的阳光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）的田野                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）的微风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）的柳条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）的草坪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34665" y="305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蓝蓝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85916" y="305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暖暖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34665" y="393452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碧绿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85916" y="393452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凉爽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34665" y="477089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细细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85916" y="477089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597068"/>
            <a:ext cx="10067290" cy="317673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天，我看到小草带着泥土的芳香一丛丛，一簇簇从土里探出了小脑袋；柳树抽出了细细的柳丝，上面缀满了淡黄色的嫩叶，不几天就甩开长长的辫子在春风中舞蹈；田野里，金灿灿的油菜花大片大片地开了，好像给大地铺上了一层金色的地毯。春天里，太阳暖洋洋的，让我们感到很暖和。春风轻轻地吹拂着，让我们觉得很舒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22780" y="1823003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再说说你在春天里看到了什么，感受到了什么。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21926" y="1863999"/>
            <a:ext cx="6429169" cy="6080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根据不同的提问，读读下面的句子。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21926" y="2687092"/>
            <a:ext cx="4340225" cy="619593"/>
          </a:xfrm>
          <a:prstGeom prst="rect">
            <a:avLst/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68366" y="3793475"/>
            <a:ext cx="4429702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什么睡在松软的泥土里？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421927" y="4628109"/>
            <a:ext cx="5240994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1421926" y="5088333"/>
            <a:ext cx="100402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23" name="云形标注 22"/>
          <p:cNvSpPr/>
          <p:nvPr/>
        </p:nvSpPr>
        <p:spPr>
          <a:xfrm>
            <a:off x="6531003" y="3696397"/>
            <a:ext cx="4577715" cy="1551305"/>
          </a:xfrm>
          <a:prstGeom prst="cloudCallout">
            <a:avLst>
              <a:gd name="adj1" fmla="val -66937"/>
              <a:gd name="adj2" fmla="val 33764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“什么”指的是种子，读时，应该把“种子”读成重音。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5" grpId="0"/>
      <p:bldP spid="23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宽屏</PresentationFormat>
  <Paragraphs>166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思源黑体 CN Light</vt:lpstr>
      <vt:lpstr>思源黑体 CN Bold</vt:lpstr>
      <vt:lpstr>微软雅黑</vt:lpstr>
      <vt:lpstr>楷体</vt:lpstr>
      <vt:lpstr>Arial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2021-05-08T01:02:37Z</dcterms:created>
  <dcterms:modified xsi:type="dcterms:W3CDTF">2023-01-13T20:42:43Z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E52E4531B14E4A599E6A8C58F904DD08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