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3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6EAB92-7F86-480F-AC83-86070F76FC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A9C361-CFC1-403E-8BD4-13F1961DB2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20B60867-B4EE-48C1-8E4D-C49993CA5CF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C149C95-F82A-4276-9747-55FBCCBFB66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49C95-F82A-4276-9747-55FBCCBFB66A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7A95-76A2-483A-88DE-6005312061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E305-5150-4FA4-8DD5-7B9585C31F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6B03-4A55-49EC-84E6-5EA626F55C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4563-EBFB-45F5-8ABD-C389EC0969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83EC-784B-41D8-B75A-8EB769673A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6C9D-71CC-45A0-8B04-6A5737F35A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0A34-434D-4B8F-95F4-99DA4965CD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1911-505B-4280-8931-AF2A28C9C1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B0E6-19E4-4974-AF7D-D57ABC5F20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86C9-3373-4A63-81A5-3B5A2160E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8F48-80C7-4D9C-B4CA-FD42A959BD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99E1-4D61-488D-913D-730D9E6CF4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FEB9-69E5-41F4-9EB9-E6ACB3A063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E527-1E4F-4321-A6BE-6E701F351C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7429-83B3-4955-9C98-B083681DF9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3FF2-1944-4C8B-B6BE-E5A6EA9D0A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F307-6B8A-45C0-B9DD-1618C3059B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FCEF-7722-4A06-8F23-453A406700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40F-3CED-498A-BC19-7E335764FC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C08F-87B1-4661-9FE5-7F13D92FBB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6577-96B3-4CC5-80B7-3F8D68BEB8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4210-A914-46D8-8977-DC2F3C1C80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0451E2-B84F-4FFD-8034-4ED487A426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147620-CE57-44CB-A8BF-505EA2C3A09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8.jpeg"/><Relationship Id="rId7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6.xml"/><Relationship Id="rId4" Type="http://schemas.openxmlformats.org/officeDocument/2006/relationships/slide" Target="slide23.xml"/><Relationship Id="rId9" Type="http://schemas.openxmlformats.org/officeDocument/2006/relationships/hyperlink" Target="file:///C:\Users\Administrator\Desktop\&#26032;&#24314;&#25991;&#20214;&#22841;\&#23567;&#30707;&#22836;%20%20&#20844;&#24320;&#35838;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234320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5400" b="1" dirty="0" smtClean="0">
                <a:latin typeface="David" pitchFamily="34" charset="-79"/>
                <a:cs typeface="David" pitchFamily="34" charset="-79"/>
              </a:rPr>
              <a:t>Unit 7</a:t>
            </a:r>
          </a:p>
          <a:p>
            <a:pPr algn="ctr" eaLnBrk="0" hangingPunct="0"/>
            <a:r>
              <a:rPr lang="en-US" altLang="zh-CN" sz="8800" b="1" dirty="0" smtClean="0">
                <a:latin typeface="David" pitchFamily="34" charset="-79"/>
                <a:cs typeface="David" pitchFamily="34" charset="-79"/>
              </a:rPr>
              <a:t>Abilities</a:t>
            </a:r>
            <a:endParaRPr lang="en-US" altLang="zh-CN" sz="8800" b="1" dirty="0">
              <a:latin typeface="David" pitchFamily="34" charset="-79"/>
              <a:cs typeface="David" pitchFamily="34" charset="-79"/>
            </a:endParaRPr>
          </a:p>
          <a:p>
            <a:pPr algn="ctr" eaLnBrk="0" hangingPunct="0"/>
            <a:endParaRPr lang="en-US" altLang="zh-CN" dirty="0">
              <a:latin typeface="David" pitchFamily="34" charset="-79"/>
              <a:cs typeface="David" pitchFamily="34" charset="-79"/>
            </a:endParaRPr>
          </a:p>
          <a:p>
            <a:pPr algn="ctr" eaLnBrk="0" hangingPunct="0"/>
            <a:r>
              <a:rPr lang="en-US" altLang="zh-CN" sz="4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Revision</a:t>
            </a:r>
            <a:endParaRPr lang="en-US" altLang="zh-CN" sz="4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3035" y="522606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b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71800" y="40386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lovely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Comic Sans MS" panose="030F0702030302020204" pitchFamily="66" charset="0"/>
              </a:rPr>
              <a:t>How</a:t>
            </a:r>
            <a:r>
              <a:rPr kumimoji="1" lang="en-US" altLang="zh-CN" sz="24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76400" y="46482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lovely the babies are !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133600" y="52578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lovely babies they are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5" grpId="0" autoUpdateAnimBg="0"/>
      <p:bldP spid="2560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210d5257192501e8644f9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1590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Comic Sans MS" panose="030F0702030302020204" pitchFamily="66" charset="0"/>
              </a:rPr>
              <a:t>How </a:t>
            </a: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r>
              <a:rPr lang="en-US" altLang="zh-CN" sz="3600" b="1">
                <a:latin typeface="Comic Sans MS" panose="030F0702030302020204" pitchFamily="66" charset="0"/>
              </a:rPr>
              <a:t>What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414655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good weather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76400" y="4724400"/>
            <a:ext cx="4938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good the weather is !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89125" y="5843588"/>
            <a:ext cx="4548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good weather it is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290513"/>
            <a:ext cx="77263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3300"/>
                </a:solidFill>
              </a:rPr>
              <a:t>感叹句：</a:t>
            </a:r>
            <a:r>
              <a:rPr lang="en-US" altLang="zh-CN" sz="3200" b="1" dirty="0">
                <a:solidFill>
                  <a:srgbClr val="FF3300"/>
                </a:solidFill>
              </a:rPr>
              <a:t>How + adj./ adv. + </a:t>
            </a:r>
            <a:r>
              <a:rPr lang="zh-CN" altLang="en-US" sz="3200" b="1" dirty="0">
                <a:solidFill>
                  <a:srgbClr val="FF3300"/>
                </a:solidFill>
              </a:rPr>
              <a:t>主语</a:t>
            </a:r>
            <a:r>
              <a:rPr lang="en-US" altLang="zh-CN" sz="3200" b="1" dirty="0">
                <a:solidFill>
                  <a:srgbClr val="FF3300"/>
                </a:solidFill>
              </a:rPr>
              <a:t>+ </a:t>
            </a:r>
            <a:r>
              <a:rPr lang="zh-CN" altLang="en-US" sz="3200" b="1" dirty="0">
                <a:solidFill>
                  <a:srgbClr val="FF3300"/>
                </a:solidFill>
              </a:rPr>
              <a:t>谓语！</a:t>
            </a:r>
          </a:p>
          <a:p>
            <a:endParaRPr lang="zh-CN" altLang="en-US" sz="3200" b="1" dirty="0">
              <a:solidFill>
                <a:srgbClr val="FF3300"/>
              </a:solidFill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a)</a:t>
            </a:r>
            <a:r>
              <a:rPr lang="zh-CN" altLang="en-US" sz="3200" b="1" dirty="0">
                <a:latin typeface="Arial Black" panose="020B0A04020102020204" pitchFamily="34" charset="0"/>
              </a:rPr>
              <a:t>他跑的多么快！ </a:t>
            </a: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b)</a:t>
            </a:r>
            <a:r>
              <a:rPr lang="zh-CN" altLang="en-US" sz="3200" b="1" dirty="0">
                <a:latin typeface="Arial Black" panose="020B0A04020102020204" pitchFamily="34" charset="0"/>
              </a:rPr>
              <a:t>他作业做得多么认真啊！</a:t>
            </a: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c)</a:t>
            </a:r>
            <a:r>
              <a:rPr lang="zh-CN" altLang="en-US" sz="3200" b="1" dirty="0">
                <a:latin typeface="Arial Black" panose="020B0A04020102020204" pitchFamily="34" charset="0"/>
              </a:rPr>
              <a:t>那个女孩多么高啊！</a:t>
            </a: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d)</a:t>
            </a:r>
            <a:r>
              <a:rPr lang="zh-CN" altLang="en-US" sz="3200" b="1" dirty="0">
                <a:latin typeface="Arial Black" panose="020B0A04020102020204" pitchFamily="34" charset="0"/>
              </a:rPr>
              <a:t>今天天气多么热啊！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-3175" y="1978025"/>
            <a:ext cx="896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8750" y="1658938"/>
            <a:ext cx="430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How fast he runs!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3213" y="2660650"/>
            <a:ext cx="6135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How carefully he does his </a:t>
            </a:r>
          </a:p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homework!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68313" y="4143375"/>
            <a:ext cx="451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How tall the girl is!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95288" y="5294313"/>
            <a:ext cx="4633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How hot it is today!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902017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What a/an+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形 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可数名词单数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谓语！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What +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形 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可数名词复数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谓语！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What 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形 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不可数名词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谓语！</a:t>
            </a:r>
          </a:p>
          <a:p>
            <a:pPr>
              <a:buFontTx/>
              <a:buAutoNum type="alphaLcParenR"/>
            </a:pPr>
            <a:r>
              <a:rPr lang="zh-CN" altLang="en-US" sz="3200" b="1" dirty="0">
                <a:latin typeface="Arial Black" panose="020B0A04020102020204" pitchFamily="34" charset="0"/>
              </a:rPr>
              <a:t>他是个多么聪明的男孩啊！</a:t>
            </a:r>
          </a:p>
          <a:p>
            <a:pPr>
              <a:buFontTx/>
              <a:buAutoNum type="alphaLcParenR"/>
            </a:pPr>
            <a:endParaRPr lang="zh-CN" altLang="en-US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b) </a:t>
            </a:r>
            <a:r>
              <a:rPr lang="zh-CN" altLang="en-US" sz="3200" b="1" dirty="0">
                <a:latin typeface="Arial Black" panose="020B0A04020102020204" pitchFamily="34" charset="0"/>
              </a:rPr>
              <a:t>多么好的天气！</a:t>
            </a: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c) </a:t>
            </a:r>
            <a:r>
              <a:rPr lang="zh-CN" altLang="en-US" sz="3200" b="1" dirty="0">
                <a:latin typeface="Arial Black" panose="020B0A04020102020204" pitchFamily="34" charset="0"/>
              </a:rPr>
              <a:t>这是本有趣的书啊！</a:t>
            </a: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endParaRPr lang="zh-CN" altLang="en-US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d) </a:t>
            </a:r>
            <a:r>
              <a:rPr lang="zh-CN" altLang="en-US" sz="3200" b="1" dirty="0">
                <a:latin typeface="Arial Black" panose="020B0A04020102020204" pitchFamily="34" charset="0"/>
              </a:rPr>
              <a:t>这些是多么漂亮的画！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2127250"/>
            <a:ext cx="5692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What a clever boy he is!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3278188"/>
            <a:ext cx="757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What fine / good weather (it is)!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3400" y="4794250"/>
            <a:ext cx="752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What an interesting book this is!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4050" y="6013450"/>
            <a:ext cx="7800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What beautiful flowers these 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548680"/>
            <a:ext cx="8305800" cy="47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Calibri" panose="020F0502020204030204" pitchFamily="34" charset="0"/>
              </a:rPr>
              <a:t>常考到的不可数名词有：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weather, information, news, food, work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advice</a:t>
            </a:r>
            <a:r>
              <a:rPr lang="zh-CN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等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Calibri" panose="020F0502020204030204" pitchFamily="34" charset="0"/>
              </a:rPr>
              <a:t>如：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Calibri" panose="020F0502020204030204" pitchFamily="34" charset="0"/>
              </a:rPr>
              <a:t>它是多么令人激动的消息啊！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What exciting news it is!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Calibri" panose="020F0502020204030204" pitchFamily="34" charset="0"/>
              </a:rPr>
              <a:t>多好的天气啊！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What good weather 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把下列各句变成感叹句</a:t>
            </a:r>
          </a:p>
          <a:p>
            <a:r>
              <a:rPr lang="zh-CN" altLang="en-US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（ 可以用两种方法的用两种方法变）</a:t>
            </a:r>
          </a:p>
          <a:p>
            <a:pPr>
              <a:buFontTx/>
              <a:buAutoNum type="alphaLcParenR"/>
            </a:pPr>
            <a:r>
              <a:rPr lang="en-US" altLang="zh-CN" sz="3200" b="1" dirty="0">
                <a:latin typeface="Arial Black" panose="020B0A04020102020204" pitchFamily="34" charset="0"/>
              </a:rPr>
              <a:t>He is listening to the teacher so </a:t>
            </a: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    carefully.</a:t>
            </a:r>
          </a:p>
          <a:p>
            <a:endParaRPr lang="en-US" altLang="zh-CN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b) This room is very empty.</a:t>
            </a:r>
          </a:p>
          <a:p>
            <a:endParaRPr lang="en-US" altLang="zh-CN" sz="3200" b="1" dirty="0">
              <a:latin typeface="Arial Black" panose="020B0A04020102020204" pitchFamily="34" charset="0"/>
            </a:endParaRPr>
          </a:p>
          <a:p>
            <a:endParaRPr lang="en-US" altLang="zh-CN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c) The food is very delicious.</a:t>
            </a:r>
          </a:p>
          <a:p>
            <a:endParaRPr lang="en-US" altLang="zh-CN" sz="3200" b="1" dirty="0">
              <a:latin typeface="Arial Black" panose="020B0A04020102020204" pitchFamily="34" charset="0"/>
            </a:endParaRPr>
          </a:p>
          <a:p>
            <a:endParaRPr lang="en-US" altLang="zh-CN" sz="3200" b="1" dirty="0">
              <a:latin typeface="Arial Black" panose="020B0A04020102020204" pitchFamily="34" charset="0"/>
            </a:endParaRPr>
          </a:p>
          <a:p>
            <a:r>
              <a:rPr lang="en-US" altLang="zh-CN" sz="3200" b="1" dirty="0">
                <a:latin typeface="Arial Black" panose="020B0A04020102020204" pitchFamily="34" charset="0"/>
              </a:rPr>
              <a:t>d) These problems are so difficult.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31775" y="1897063"/>
            <a:ext cx="892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How carefully he is listening to the teachers!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47675" y="3049588"/>
            <a:ext cx="561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How empty the room is!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What an empty room this is!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5219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How delicious the food is!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What delicious food it is!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7675" y="5786438"/>
            <a:ext cx="6775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How difficult these problems are!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What difficult problems these 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/>
      <p:bldP spid="30725" grpId="0" build="p"/>
      <p:bldP spid="307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90763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981075"/>
            <a:ext cx="87630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受伤</a:t>
            </a:r>
            <a:r>
              <a:rPr lang="en-US" altLang="zh-CN" sz="2800" b="1">
                <a:latin typeface="Calibri" panose="020F0502020204030204" pitchFamily="34" charset="0"/>
              </a:rPr>
              <a:t>________(</a:t>
            </a:r>
            <a:r>
              <a:rPr lang="zh-CN" altLang="en-US" sz="2800" b="1">
                <a:latin typeface="Calibri" panose="020F0502020204030204" pitchFamily="34" charset="0"/>
              </a:rPr>
              <a:t>过去式</a:t>
            </a:r>
            <a:r>
              <a:rPr lang="en-US" altLang="zh-CN" sz="2800" b="1">
                <a:latin typeface="Calibri" panose="020F0502020204030204" pitchFamily="34" charset="0"/>
              </a:rPr>
              <a:t>)_______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安全的  </a:t>
            </a:r>
            <a:r>
              <a:rPr lang="en-US" altLang="zh-CN" sz="2800" b="1">
                <a:latin typeface="Calibri" panose="020F0502020204030204" pitchFamily="34" charset="0"/>
              </a:rPr>
              <a:t>adj.______ n._______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危险的 </a:t>
            </a:r>
            <a:r>
              <a:rPr lang="en-US" altLang="zh-CN" sz="2800" b="1">
                <a:latin typeface="Calibri" panose="020F0502020204030204" pitchFamily="34" charset="0"/>
              </a:rPr>
              <a:t>adj. _________       n.___________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粗心的 </a:t>
            </a:r>
            <a:r>
              <a:rPr lang="en-US" altLang="zh-CN" sz="2800" b="1">
                <a:latin typeface="Calibri" panose="020F0502020204030204" pitchFamily="34" charset="0"/>
              </a:rPr>
              <a:t>adj.________     adv._______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             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</a:t>
            </a:r>
            <a:r>
              <a:rPr lang="zh-CN" altLang="en-US" sz="2800" b="1">
                <a:latin typeface="Calibri" panose="020F0502020204030204" pitchFamily="34" charset="0"/>
              </a:rPr>
              <a:t>（反义词）</a:t>
            </a:r>
            <a:r>
              <a:rPr lang="en-US" altLang="zh-CN" sz="2800" b="1">
                <a:latin typeface="Calibri" panose="020F0502020204030204" pitchFamily="34" charset="0"/>
              </a:rPr>
              <a:t>________   ________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            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600" y="15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Revision:  Words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60525" y="854075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hurt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708525" y="854075"/>
            <a:ext cx="973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hurt</a:t>
            </a:r>
          </a:p>
          <a:p>
            <a:endParaRPr lang="zh-CN" altLang="en-US" sz="32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743200" y="1981200"/>
            <a:ext cx="995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safe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556125" y="1920875"/>
            <a:ext cx="135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safe</a:t>
            </a:r>
            <a:r>
              <a:rPr lang="en-US" altLang="zh-CN" sz="3200" b="1">
                <a:solidFill>
                  <a:schemeClr val="accent2"/>
                </a:solidFill>
              </a:rPr>
              <a:t>ty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90800" y="3048000"/>
            <a:ext cx="225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715000" y="3048000"/>
            <a:ext cx="153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danger</a:t>
            </a:r>
          </a:p>
          <a:p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808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careless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546725" y="4054475"/>
            <a:ext cx="2146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careless</a:t>
            </a:r>
            <a:r>
              <a:rPr lang="en-US" altLang="zh-CN" sz="3200" b="1">
                <a:solidFill>
                  <a:schemeClr val="accent2"/>
                </a:solidFill>
              </a:rPr>
              <a:t>ly</a:t>
            </a:r>
          </a:p>
          <a:p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438400" y="5105400"/>
            <a:ext cx="1690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careful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267200" y="5105400"/>
            <a:ext cx="1852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carefully</a:t>
            </a:r>
          </a:p>
          <a:p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Calibri" panose="020F0502020204030204" pitchFamily="34" charset="0"/>
              </a:rPr>
              <a:t>可怕的 </a:t>
            </a:r>
            <a:r>
              <a:rPr lang="en-US" altLang="zh-CN" sz="3200" b="1">
                <a:latin typeface="Calibri" panose="020F0502020204030204" pitchFamily="34" charset="0"/>
              </a:rPr>
              <a:t>adj._________  adv.__________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200" b="1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             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               </a:t>
            </a:r>
            <a:endParaRPr lang="en-US" altLang="zh-CN" sz="3200" b="1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Calibri" panose="020F0502020204030204" pitchFamily="34" charset="0"/>
              </a:rPr>
              <a:t>感激的（</a:t>
            </a:r>
            <a:r>
              <a:rPr lang="en-US" altLang="zh-CN" sz="3200" b="1">
                <a:latin typeface="Calibri" panose="020F0502020204030204" pitchFamily="34" charset="0"/>
              </a:rPr>
              <a:t>1</a:t>
            </a:r>
            <a:r>
              <a:rPr lang="zh-CN" altLang="en-US" sz="3200" b="1">
                <a:latin typeface="Calibri" panose="020F0502020204030204" pitchFamily="34" charset="0"/>
              </a:rPr>
              <a:t>）</a:t>
            </a:r>
            <a:r>
              <a:rPr lang="en-US" altLang="zh-CN" sz="3200" b="1">
                <a:latin typeface="Calibri" panose="020F0502020204030204" pitchFamily="34" charset="0"/>
              </a:rPr>
              <a:t>__________  (2)__________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          </a:t>
            </a:r>
            <a:r>
              <a:rPr lang="zh-CN" altLang="en-US" sz="2800" b="1">
                <a:latin typeface="Calibri" panose="020F0502020204030204" pitchFamily="34" charset="0"/>
              </a:rPr>
              <a:t>（反义词）   </a:t>
            </a:r>
            <a:r>
              <a:rPr lang="en-US" altLang="zh-CN" sz="2800" b="1">
                <a:latin typeface="Calibri" panose="020F0502020204030204" pitchFamily="34" charset="0"/>
              </a:rPr>
              <a:t>________</a:t>
            </a:r>
            <a:endParaRPr lang="en-US" altLang="zh-CN" sz="3200" b="1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  </a:t>
            </a:r>
            <a:r>
              <a:rPr lang="en-US" altLang="zh-CN" sz="3200" b="1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Calibri" panose="020F0502020204030204" pitchFamily="34" charset="0"/>
              </a:rPr>
              <a:t>有礼貌的       </a:t>
            </a:r>
            <a:r>
              <a:rPr lang="en-US" altLang="zh-CN" sz="3200" b="1">
                <a:latin typeface="Calibri" panose="020F0502020204030204" pitchFamily="34" charset="0"/>
              </a:rPr>
              <a:t>______   (</a:t>
            </a:r>
            <a:r>
              <a:rPr lang="zh-CN" altLang="en-US" sz="3200" b="1">
                <a:latin typeface="Calibri" panose="020F0502020204030204" pitchFamily="34" charset="0"/>
              </a:rPr>
              <a:t>反义词</a:t>
            </a:r>
            <a:r>
              <a:rPr lang="en-US" altLang="zh-CN" sz="3200" b="1">
                <a:latin typeface="Calibri" panose="020F0502020204030204" pitchFamily="34" charset="0"/>
              </a:rPr>
              <a:t>)_____  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Calibri" panose="020F0502020204030204" pitchFamily="34" charset="0"/>
              </a:rPr>
              <a:t>失去 </a:t>
            </a:r>
            <a:r>
              <a:rPr lang="en-US" altLang="zh-CN" sz="3200" b="1">
                <a:latin typeface="Calibri" panose="020F0502020204030204" pitchFamily="34" charset="0"/>
              </a:rPr>
              <a:t>v._______ (</a:t>
            </a:r>
            <a:r>
              <a:rPr lang="zh-CN" altLang="en-US" sz="3200" b="1">
                <a:latin typeface="Calibri" panose="020F0502020204030204" pitchFamily="34" charset="0"/>
              </a:rPr>
              <a:t>过去式</a:t>
            </a:r>
            <a:r>
              <a:rPr lang="en-US" altLang="zh-CN" sz="3200" b="1">
                <a:latin typeface="Calibri" panose="020F0502020204030204" pitchFamily="34" charset="0"/>
              </a:rPr>
              <a:t>)</a:t>
            </a:r>
            <a:r>
              <a:rPr lang="en-US" altLang="zh-CN" sz="3200">
                <a:latin typeface="Calibri" panose="020F0502020204030204" pitchFamily="34" charset="0"/>
              </a:rPr>
              <a:t> _______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Calibri" panose="020F0502020204030204" pitchFamily="34" charset="0"/>
              </a:rPr>
              <a:t>           </a:t>
            </a:r>
            <a:r>
              <a:rPr lang="en-US" altLang="zh-CN" sz="3200" b="1">
                <a:latin typeface="Calibri" panose="020F0502020204030204" pitchFamily="34" charset="0"/>
              </a:rPr>
              <a:t>adj._______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727325" y="92075"/>
            <a:ext cx="156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terrible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791200" y="152400"/>
            <a:ext cx="156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terrib</a:t>
            </a:r>
            <a:r>
              <a:rPr lang="en-US" altLang="zh-CN" sz="3200" b="1">
                <a:solidFill>
                  <a:schemeClr val="accent2"/>
                </a:solidFill>
              </a:rPr>
              <a:t>ly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03525" y="1692275"/>
            <a:ext cx="176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thankful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03925" y="1731963"/>
            <a:ext cx="167163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grateful</a:t>
            </a:r>
          </a:p>
          <a:p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641725" y="2682875"/>
            <a:ext cx="216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un</a:t>
            </a:r>
            <a:r>
              <a:rPr lang="en-US" altLang="zh-CN" sz="3200" b="1">
                <a:solidFill>
                  <a:srgbClr val="FF0000"/>
                </a:solidFill>
              </a:rPr>
              <a:t>grateful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651125" y="3673475"/>
            <a:ext cx="1265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polite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961063" y="3733800"/>
            <a:ext cx="2732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im</a:t>
            </a:r>
            <a:r>
              <a:rPr lang="en-US" altLang="zh-CN" sz="3200" b="1">
                <a:solidFill>
                  <a:srgbClr val="FF0000"/>
                </a:solidFill>
              </a:rPr>
              <a:t>polite rude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889125" y="4816475"/>
            <a:ext cx="1763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lose    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165725" y="4816475"/>
            <a:ext cx="90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lost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193925" y="5349875"/>
            <a:ext cx="90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  <p:bldP spid="32777" grpId="0"/>
      <p:bldP spid="32778" grpId="0"/>
      <p:bldP spid="32779" grpId="0"/>
      <p:bldP spid="327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Calibri" panose="020F0502020204030204" pitchFamily="34" charset="0"/>
              </a:rPr>
              <a:t>match n._______ _______   v._________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单独，独自</a:t>
            </a:r>
            <a:r>
              <a:rPr lang="en-US" altLang="zh-CN" sz="2800" b="1">
                <a:latin typeface="Calibri" panose="020F0502020204030204" pitchFamily="34" charset="0"/>
              </a:rPr>
              <a:t>_________  </a:t>
            </a:r>
            <a:r>
              <a:rPr lang="zh-CN" altLang="en-US" sz="2800" b="1">
                <a:latin typeface="Calibri" panose="020F0502020204030204" pitchFamily="34" charset="0"/>
              </a:rPr>
              <a:t>孤独</a:t>
            </a:r>
            <a:r>
              <a:rPr lang="en-US" altLang="zh-CN" sz="2800" b="1">
                <a:latin typeface="Calibri" panose="020F0502020204030204" pitchFamily="34" charset="0"/>
              </a:rPr>
              <a:t>_________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燃烧</a:t>
            </a:r>
            <a:r>
              <a:rPr lang="en-US" altLang="zh-CN" sz="2800" b="1">
                <a:latin typeface="Calibri" panose="020F0502020204030204" pitchFamily="34" charset="0"/>
              </a:rPr>
              <a:t>______  (</a:t>
            </a:r>
            <a:r>
              <a:rPr lang="zh-CN" altLang="en-US" sz="2800" b="1">
                <a:latin typeface="Calibri" panose="020F0502020204030204" pitchFamily="34" charset="0"/>
              </a:rPr>
              <a:t>过去式</a:t>
            </a:r>
            <a:r>
              <a:rPr lang="en-US" altLang="zh-CN" sz="2800" b="1">
                <a:latin typeface="Calibri" panose="020F0502020204030204" pitchFamily="34" charset="0"/>
              </a:rPr>
              <a:t>) _______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年老的，年长的   </a:t>
            </a:r>
            <a:r>
              <a:rPr lang="en-US" altLang="zh-CN" sz="2800" b="1">
                <a:latin typeface="Calibri" panose="020F0502020204030204" pitchFamily="34" charset="0"/>
              </a:rPr>
              <a:t>_____  _____ </a:t>
            </a:r>
            <a:r>
              <a:rPr lang="zh-CN" altLang="en-US" sz="2800" b="1">
                <a:latin typeface="Calibri" panose="020F0502020204030204" pitchFamily="34" charset="0"/>
              </a:rPr>
              <a:t>老人们</a:t>
            </a:r>
            <a:r>
              <a:rPr lang="en-US" altLang="zh-CN" sz="2800" b="1">
                <a:latin typeface="Calibri" panose="020F0502020204030204" pitchFamily="34" charset="0"/>
              </a:rPr>
              <a:t>_______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                      </a:t>
            </a:r>
            <a:endParaRPr lang="en-US" altLang="zh-CN" sz="2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Calibri" panose="020F0502020204030204" pitchFamily="34" charset="0"/>
              </a:rPr>
              <a:t>save  ⑴ </a:t>
            </a:r>
            <a:r>
              <a:rPr lang="zh-CN" altLang="en-US" sz="2800" b="1">
                <a:latin typeface="Calibri" panose="020F0502020204030204" pitchFamily="34" charset="0"/>
              </a:rPr>
              <a:t>挽救  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           ⑵ 节约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90800" y="304800"/>
            <a:ext cx="271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比赛        火柴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56325" y="296863"/>
            <a:ext cx="1000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匹配</a:t>
            </a:r>
          </a:p>
          <a:p>
            <a:endParaRPr lang="zh-CN" altLang="en-US" sz="3200" b="1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55925" y="1311275"/>
            <a:ext cx="1243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alone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775325" y="1311275"/>
            <a:ext cx="1355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lonely</a:t>
            </a:r>
          </a:p>
          <a:p>
            <a:endParaRPr lang="zh-CN" altLang="en-US" sz="32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812925" y="2301875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burn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632325" y="2301875"/>
            <a:ext cx="2708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burned/burnt</a:t>
            </a:r>
            <a:endParaRPr lang="en-US" altLang="zh-CN" sz="3200"/>
          </a:p>
          <a:p>
            <a:endParaRPr lang="zh-CN" altLang="en-US" sz="320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717925" y="3368675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old   elderly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410200" y="40386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the old/elderly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352800" y="4419600"/>
            <a:ext cx="516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save the people in danger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336925" y="4868863"/>
            <a:ext cx="4672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挽救那些处于危险中的人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336925" y="5402263"/>
            <a:ext cx="1816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节约用水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546725" y="5349875"/>
            <a:ext cx="2259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save water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489325" y="5859463"/>
            <a:ext cx="100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省钱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241925" y="5807075"/>
            <a:ext cx="2506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save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4" grpId="0"/>
      <p:bldP spid="33805" grpId="0"/>
      <p:bldP spid="33806" grpId="0"/>
      <p:bldP spid="33807" grpId="0"/>
      <p:bldP spid="338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快的 </a:t>
            </a:r>
            <a:r>
              <a:rPr lang="en-US" altLang="zh-CN" sz="2800" b="1">
                <a:latin typeface="Calibri" panose="020F0502020204030204" pitchFamily="34" charset="0"/>
              </a:rPr>
              <a:t>adj.(1)______(2)______adv._____ 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                 </a:t>
            </a:r>
            <a:r>
              <a:rPr lang="zh-CN" altLang="en-US" sz="2800" b="1">
                <a:latin typeface="Calibri" panose="020F0502020204030204" pitchFamily="34" charset="0"/>
              </a:rPr>
              <a:t>（反义词）</a:t>
            </a:r>
            <a:r>
              <a:rPr lang="en-US" altLang="zh-CN" sz="2800" b="1">
                <a:latin typeface="Calibri" panose="020F0502020204030204" pitchFamily="34" charset="0"/>
              </a:rPr>
              <a:t>________   ________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勇敢的</a:t>
            </a:r>
            <a:r>
              <a:rPr lang="en-US" altLang="zh-CN" sz="2800" b="1">
                <a:latin typeface="Calibri" panose="020F0502020204030204" pitchFamily="34" charset="0"/>
              </a:rPr>
              <a:t>___________   (</a:t>
            </a:r>
            <a:r>
              <a:rPr lang="zh-CN" altLang="en-US" sz="2800" b="1">
                <a:latin typeface="Calibri" panose="020F0502020204030204" pitchFamily="34" charset="0"/>
              </a:rPr>
              <a:t>反义词</a:t>
            </a:r>
            <a:r>
              <a:rPr lang="en-US" altLang="zh-CN" sz="2800" b="1">
                <a:latin typeface="Calibri" panose="020F0502020204030204" pitchFamily="34" charset="0"/>
              </a:rPr>
              <a:t>)__________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Calibri" panose="020F0502020204030204" pitchFamily="34" charset="0"/>
              </a:rPr>
              <a:t>考虑 </a:t>
            </a:r>
            <a:r>
              <a:rPr lang="en-US" altLang="zh-CN" sz="2800" b="1">
                <a:latin typeface="Calibri" panose="020F0502020204030204" pitchFamily="34" charset="0"/>
              </a:rPr>
              <a:t>v. _______(</a:t>
            </a:r>
            <a:r>
              <a:rPr lang="zh-CN" altLang="en-US" sz="2800" b="1">
                <a:latin typeface="Calibri" panose="020F0502020204030204" pitchFamily="34" charset="0"/>
              </a:rPr>
              <a:t>过去式</a:t>
            </a:r>
            <a:r>
              <a:rPr lang="en-US" altLang="zh-CN" sz="2800" b="1">
                <a:latin typeface="Calibri" panose="020F0502020204030204" pitchFamily="34" charset="0"/>
              </a:rPr>
              <a:t>)______       adj.________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>
                <a:latin typeface="Calibri" panose="020F0502020204030204" pitchFamily="34" charset="0"/>
              </a:rPr>
              <a:t> </a:t>
            </a:r>
            <a:r>
              <a:rPr lang="zh-CN" altLang="en-US" sz="2800" b="1">
                <a:latin typeface="Calibri" panose="020F0502020204030204" pitchFamily="34" charset="0"/>
              </a:rPr>
              <a:t>友好的</a:t>
            </a:r>
            <a:r>
              <a:rPr lang="en-US" altLang="zh-CN" sz="2800" b="1">
                <a:latin typeface="Calibri" panose="020F0502020204030204" pitchFamily="34" charset="0"/>
              </a:rPr>
              <a:t>_____________   ____________(</a:t>
            </a:r>
            <a:r>
              <a:rPr lang="zh-CN" altLang="en-US" sz="2800" b="1">
                <a:latin typeface="Calibri" panose="020F0502020204030204" pitchFamily="34" charset="0"/>
              </a:rPr>
              <a:t>反义词</a:t>
            </a:r>
            <a:r>
              <a:rPr lang="en-US" altLang="zh-CN" sz="2800" b="1">
                <a:latin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b="1">
              <a:latin typeface="Calibri" panose="020F050202020403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70125" y="327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46325" y="168275"/>
            <a:ext cx="1243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quick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46525" y="244475"/>
            <a:ext cx="90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791200" y="304800"/>
            <a:ext cx="241458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quick</a:t>
            </a:r>
            <a:r>
              <a:rPr lang="en-US" altLang="zh-CN" sz="3200" b="1">
                <a:solidFill>
                  <a:schemeClr val="accent2"/>
                </a:solidFill>
              </a:rPr>
              <a:t>ly</a:t>
            </a:r>
            <a:r>
              <a:rPr lang="en-US" altLang="zh-CN" sz="3200" b="1">
                <a:solidFill>
                  <a:srgbClr val="FF0000"/>
                </a:solidFill>
              </a:rPr>
              <a:t> fast</a:t>
            </a:r>
          </a:p>
          <a:p>
            <a:endParaRPr lang="zh-CN" altLang="en-US" sz="32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175125" y="1198563"/>
            <a:ext cx="3227388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slow        slow</a:t>
            </a:r>
            <a:r>
              <a:rPr lang="en-US" altLang="zh-CN" sz="3200" b="1">
                <a:solidFill>
                  <a:schemeClr val="accent2"/>
                </a:solidFill>
              </a:rPr>
              <a:t>ly</a:t>
            </a:r>
          </a:p>
          <a:p>
            <a:endParaRPr lang="zh-CN" alt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812925" y="2225675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brave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334000" y="2057400"/>
            <a:ext cx="34972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afraid/ frightened</a:t>
            </a:r>
          </a:p>
          <a:p>
            <a:endParaRPr lang="zh-CN" altLang="en-US" sz="320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76400" y="358140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think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267200" y="3581400"/>
            <a:ext cx="169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thought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705600" y="3657600"/>
            <a:ext cx="21875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thought</a:t>
            </a:r>
            <a:r>
              <a:rPr lang="en-US" altLang="zh-CN" sz="3200" b="1">
                <a:solidFill>
                  <a:schemeClr val="accent2"/>
                </a:solidFill>
              </a:rPr>
              <a:t>ful</a:t>
            </a:r>
          </a:p>
          <a:p>
            <a:endParaRPr lang="zh-CN" altLang="en-US" sz="3200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736725" y="4968875"/>
            <a:ext cx="2771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kind/friendly</a:t>
            </a:r>
            <a:r>
              <a:rPr lang="en-US" altLang="zh-CN" sz="3200"/>
              <a:t> 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403725" y="4892675"/>
            <a:ext cx="21447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</a:rPr>
              <a:t>un</a:t>
            </a:r>
            <a:r>
              <a:rPr lang="en-US" altLang="zh-CN" sz="3200" b="1">
                <a:solidFill>
                  <a:srgbClr val="FF0000"/>
                </a:solidFill>
              </a:rPr>
              <a:t>kind/</a:t>
            </a:r>
          </a:p>
          <a:p>
            <a:r>
              <a:rPr lang="en-US" altLang="zh-CN" sz="3200" b="1">
                <a:solidFill>
                  <a:schemeClr val="accent2"/>
                </a:solidFill>
              </a:rPr>
              <a:t>un</a:t>
            </a:r>
            <a:r>
              <a:rPr lang="en-US" altLang="zh-CN" sz="3200" b="1">
                <a:solidFill>
                  <a:srgbClr val="FF0000"/>
                </a:solidFill>
              </a:rPr>
              <a:t>friendly</a:t>
            </a:r>
            <a:endParaRPr lang="en-US" altLang="zh-CN" sz="3200"/>
          </a:p>
          <a:p>
            <a:endParaRPr lang="en-US" altLang="zh-CN" sz="320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  <p:bldP spid="34824" grpId="0"/>
      <p:bldP spid="34825" grpId="0"/>
      <p:bldP spid="34826" grpId="0"/>
      <p:bldP spid="34827" grpId="0"/>
      <p:bldP spid="34828" grpId="0"/>
      <p:bldP spid="34829" grpId="0"/>
      <p:bldP spid="348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2590800"/>
            <a:ext cx="60372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000099"/>
                </a:solidFill>
                <a:latin typeface="Comic Sans MS" panose="030F0702030302020204" pitchFamily="66" charset="0"/>
              </a:rPr>
              <a:t>Try our best,</a:t>
            </a:r>
          </a:p>
          <a:p>
            <a:r>
              <a:rPr lang="en-US" altLang="zh-CN" sz="5400" b="1">
                <a:solidFill>
                  <a:srgbClr val="000099"/>
                </a:solidFill>
                <a:latin typeface="Comic Sans MS" panose="030F0702030302020204" pitchFamily="66" charset="0"/>
              </a:rPr>
              <a:t> we are the best!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1524000" y="2362200"/>
          <a:ext cx="6096000" cy="17526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58" name="WordArt 18" descr="纸袋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342900" cy="1196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zh-CN" sz="4400" b="1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/>
              </a:rPr>
              <a:t>1</a:t>
            </a:r>
            <a:endParaRPr lang="zh-CN" altLang="en-US" sz="4400" b="1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anose="030F0702030302020204"/>
            </a:endParaRPr>
          </a:p>
        </p:txBody>
      </p:sp>
      <p:sp>
        <p:nvSpPr>
          <p:cNvPr id="35859" name="WordArt 19" descr="纸袋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3048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zh-CN" sz="4000" b="1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/>
              </a:rPr>
              <a:t>2</a:t>
            </a:r>
            <a:endParaRPr lang="zh-CN" altLang="en-US" sz="4000" b="1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anose="030F0702030302020204"/>
            </a:endParaRPr>
          </a:p>
        </p:txBody>
      </p:sp>
      <p:sp>
        <p:nvSpPr>
          <p:cNvPr id="35860" name="WordArt 20" descr="纸袋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43600" y="2819400"/>
            <a:ext cx="276225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/>
              </a:rPr>
              <a:t>5</a:t>
            </a:r>
            <a:endParaRPr lang="zh-CN" altLang="en-US" sz="3600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anose="030F0702030302020204"/>
            </a:endParaRPr>
          </a:p>
        </p:txBody>
      </p:sp>
      <p:sp>
        <p:nvSpPr>
          <p:cNvPr id="35861" name="WordArt 21" descr="纸袋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0400" y="2743200"/>
            <a:ext cx="3048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zh-CN" sz="4000" b="1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/>
              </a:rPr>
              <a:t>6</a:t>
            </a:r>
            <a:endParaRPr lang="zh-CN" altLang="en-US" sz="4000" b="1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anose="030F0702030302020204"/>
            </a:endParaRPr>
          </a:p>
        </p:txBody>
      </p:sp>
      <p:sp>
        <p:nvSpPr>
          <p:cNvPr id="35862" name="WordArt 22" descr="纸袋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3048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zh-CN" sz="4000" b="1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/>
              </a:rPr>
              <a:t>3</a:t>
            </a:r>
            <a:endParaRPr lang="zh-CN" altLang="en-US" sz="4000" b="1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anose="030F0702030302020204"/>
            </a:endParaRPr>
          </a:p>
        </p:txBody>
      </p:sp>
      <p:sp>
        <p:nvSpPr>
          <p:cNvPr id="35863" name="WordArt 23" descr="纸袋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53000" y="2819400"/>
            <a:ext cx="3048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zh-CN" sz="4000" b="1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/>
              </a:rPr>
              <a:t>4</a:t>
            </a:r>
            <a:endParaRPr lang="zh-CN" altLang="en-US" sz="4000" b="1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anose="030F0702030302020204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669925" y="461963"/>
            <a:ext cx="2960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hlinkClick r:id="rId9" action="ppaction://hlinkpres?slideindex=1&amp;slidetitle="/>
              </a:rPr>
              <a:t>competition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3400" y="0"/>
            <a:ext cx="7815263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800" dirty="0"/>
          </a:p>
          <a:p>
            <a:r>
              <a:rPr lang="zh-CN" altLang="en-US" sz="2800" b="1" dirty="0">
                <a:solidFill>
                  <a:schemeClr val="accent2"/>
                </a:solidFill>
              </a:rPr>
              <a:t>用所给单词的适当形式填空  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endParaRPr lang="zh-CN" altLang="en-US" sz="4000" b="1" dirty="0">
              <a:solidFill>
                <a:srgbClr val="FF0000"/>
              </a:solidFill>
            </a:endParaRPr>
          </a:p>
          <a:p>
            <a:endParaRPr lang="zh-CN" altLang="en-US" sz="2800" b="1" dirty="0"/>
          </a:p>
          <a:p>
            <a:r>
              <a:rPr lang="en-US" altLang="zh-CN" sz="2800" b="1" dirty="0"/>
              <a:t>1.We must be </a:t>
            </a:r>
            <a:r>
              <a:rPr lang="en-US" altLang="zh-CN" sz="2800" b="1" u="sng" dirty="0"/>
              <a:t>          </a:t>
            </a:r>
            <a:r>
              <a:rPr lang="en-US" altLang="zh-CN" sz="2800" b="1" dirty="0"/>
              <a:t>   (care )with fire because</a:t>
            </a:r>
          </a:p>
          <a:p>
            <a:r>
              <a:rPr lang="en-US" altLang="zh-CN" sz="2800" b="1" dirty="0"/>
              <a:t>   it can be very </a:t>
            </a:r>
            <a:r>
              <a:rPr lang="en-US" altLang="zh-CN" sz="2800" b="1" u="sng" dirty="0"/>
              <a:t>                      </a:t>
            </a:r>
            <a:r>
              <a:rPr lang="en-US" altLang="zh-CN" sz="2800" b="1" dirty="0"/>
              <a:t>(danger)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2.Did you do anything </a:t>
            </a:r>
            <a:r>
              <a:rPr lang="en-US" altLang="zh-CN" sz="2800" b="1" u="sng" dirty="0"/>
              <a:t>          </a:t>
            </a:r>
            <a:r>
              <a:rPr lang="en-US" altLang="zh-CN" sz="2800" b="1" dirty="0"/>
              <a:t>(safe) </a:t>
            </a:r>
          </a:p>
          <a:p>
            <a:r>
              <a:rPr lang="en-US" altLang="zh-CN" sz="2800" b="1" dirty="0"/>
              <a:t>   to keep yourself .</a:t>
            </a:r>
          </a:p>
          <a:p>
            <a:endParaRPr lang="en-US" altLang="zh-CN" sz="2800" b="1" dirty="0"/>
          </a:p>
          <a:p>
            <a:r>
              <a:rPr lang="en-US" altLang="zh-CN" sz="2800" b="1" dirty="0" smtClean="0"/>
              <a:t>3.Be </a:t>
            </a:r>
            <a:r>
              <a:rPr lang="en-US" altLang="zh-CN" sz="2800" b="1" dirty="0"/>
              <a:t>careful with </a:t>
            </a:r>
            <a:r>
              <a:rPr lang="en-US" altLang="zh-CN" sz="2800" b="1" u="sng" dirty="0"/>
              <a:t>                 </a:t>
            </a:r>
            <a:r>
              <a:rPr lang="en-US" altLang="zh-CN" sz="2800" b="1" dirty="0"/>
              <a:t>(match).</a:t>
            </a:r>
          </a:p>
          <a:p>
            <a:endParaRPr lang="zh-CN" altLang="en-US" sz="2800" b="1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95600" y="1828800"/>
            <a:ext cx="135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careful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005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419600" y="3048000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safe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581400" y="4419600"/>
            <a:ext cx="163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match</a:t>
            </a:r>
            <a:r>
              <a:rPr lang="en-US" altLang="zh-CN" sz="2800" b="1">
                <a:solidFill>
                  <a:srgbClr val="000099"/>
                </a:solidFill>
              </a:rPr>
              <a:t>es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94325" y="555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81600" y="304800"/>
            <a:ext cx="1420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★ ★</a:t>
            </a:r>
          </a:p>
        </p:txBody>
      </p:sp>
      <p:pic>
        <p:nvPicPr>
          <p:cNvPr id="36873" name="Picture 9" descr="18142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487680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427038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根据中文写单词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2012950"/>
            <a:ext cx="82819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What ________(</a:t>
            </a:r>
            <a:r>
              <a:rPr lang="zh-CN" altLang="en-US" sz="2800" b="1" dirty="0">
                <a:latin typeface="Comic Sans MS" panose="030F0702030302020204" pitchFamily="66" charset="0"/>
              </a:rPr>
              <a:t>可怕的</a:t>
            </a:r>
            <a:r>
              <a:rPr lang="en-US" altLang="zh-CN" sz="2800" b="1" dirty="0">
                <a:latin typeface="Comic Sans MS" panose="030F0702030302020204" pitchFamily="66" charset="0"/>
              </a:rPr>
              <a:t>) news it is !</a:t>
            </a:r>
          </a:p>
          <a:p>
            <a:pPr>
              <a:buFontTx/>
              <a:buAutoNum type="arabicPeriod"/>
            </a:pPr>
            <a:endParaRPr lang="en-US" altLang="zh-CN" sz="2800" b="1" dirty="0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He is not a good boy. He is always ______ 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  (</a:t>
            </a:r>
            <a:r>
              <a:rPr lang="zh-CN" altLang="en-US" sz="2800" b="1" dirty="0">
                <a:latin typeface="Comic Sans MS" panose="030F0702030302020204" pitchFamily="66" charset="0"/>
              </a:rPr>
              <a:t>粗鲁的</a:t>
            </a:r>
            <a:r>
              <a:rPr lang="en-US" altLang="zh-CN" sz="2800" b="1" dirty="0">
                <a:latin typeface="Comic Sans MS" panose="030F0702030302020204" pitchFamily="66" charset="0"/>
              </a:rPr>
              <a:t>)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</a:rPr>
              <a:t>to the elderly.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114800" y="3810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★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81200" y="1981200"/>
            <a:ext cx="168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terrible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239000" y="2803525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rude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689725" y="5280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37896" name="Picture 8" descr="18142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487680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4926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单项选择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371600"/>
            <a:ext cx="87280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Don’t leave the baby at home ___. It’s ___.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    A. lonely; dangerous     B. alone; dangerous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    C. lonely; danger         D. alone; danger</a:t>
            </a: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pPr>
              <a:buFontTx/>
              <a:buAutoNum type="arabicPeriod" startAt="2"/>
            </a:pPr>
            <a:r>
              <a:rPr lang="en-US" altLang="zh-CN" sz="2800" b="1" dirty="0">
                <a:latin typeface="Comic Sans MS" panose="030F0702030302020204" pitchFamily="66" charset="0"/>
              </a:rPr>
              <a:t>The elderly were grateful___ us ___ our help.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   A.  to; for                   B. to ; with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   C.  on; for                   D. on; with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90800" y="304800"/>
            <a:ext cx="14239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★ ★</a:t>
            </a:r>
          </a:p>
          <a:p>
            <a:endParaRPr lang="zh-CN" altLang="en-US" sz="4000">
              <a:latin typeface="Comic Sans MS" panose="030F0702030302020204" pitchFamily="66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867400" y="1106488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089525" y="2900363"/>
            <a:ext cx="55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223125" y="5508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38920" name="Picture 8" descr="18142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487680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93725" y="37306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句子翻译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58197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zh-CN" altLang="en-US" sz="3200" b="1">
                <a:latin typeface="Comic Sans MS" panose="030F0702030302020204" pitchFamily="66" charset="0"/>
              </a:rPr>
              <a:t>去年他在森林里迷路了。</a:t>
            </a:r>
          </a:p>
          <a:p>
            <a:endParaRPr lang="zh-CN" altLang="en-US" sz="3200" b="1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endParaRPr lang="zh-CN" altLang="en-US" sz="3200" b="1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r>
              <a:rPr lang="zh-CN" altLang="en-US" sz="3200" b="1">
                <a:latin typeface="Comic Sans MS" panose="030F0702030302020204" pitchFamily="66" charset="0"/>
              </a:rPr>
              <a:t>保罗以前做事总是很粗心，</a:t>
            </a:r>
          </a:p>
          <a:p>
            <a:r>
              <a:rPr lang="zh-CN" altLang="en-US" sz="3200" b="1">
                <a:latin typeface="Comic Sans MS" panose="030F0702030302020204" pitchFamily="66" charset="0"/>
              </a:rPr>
              <a:t>  但是现在他考虑一切很周到。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811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He lost his way in the forest last year.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3733800"/>
            <a:ext cx="8086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Paul was careless before, but now he is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thoughtful.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651125" y="479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651125" y="233363"/>
            <a:ext cx="214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★ ★ ★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451725" y="5356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39945" name="Picture 9" descr="18142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487680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908925" y="5508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40963" name="Picture 3" descr="18142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487680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99"/>
                </a:solidFill>
                <a:latin typeface="Comic Sans MS" panose="030F0702030302020204" pitchFamily="66" charset="0"/>
              </a:rPr>
              <a:t>动词填空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531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3200" b="1">
                <a:latin typeface="Comic Sans MS" panose="030F0702030302020204" pitchFamily="66" charset="0"/>
              </a:rPr>
              <a:t>Jim ____( fall ) off the bike and ____</a:t>
            </a:r>
          </a:p>
          <a:p>
            <a:r>
              <a:rPr lang="en-US" altLang="zh-CN" sz="3200" b="1">
                <a:latin typeface="Comic Sans MS" panose="030F0702030302020204" pitchFamily="66" charset="0"/>
              </a:rPr>
              <a:t>    (hurt) himself just now.</a:t>
            </a:r>
          </a:p>
          <a:p>
            <a:pPr>
              <a:buFontTx/>
              <a:buAutoNum type="arabicPeriod"/>
            </a:pPr>
            <a:endParaRPr lang="en-US" altLang="zh-CN" sz="3200" b="1">
              <a:latin typeface="Comic Sans MS" panose="030F0702030302020204" pitchFamily="66" charset="0"/>
            </a:endParaRPr>
          </a:p>
          <a:p>
            <a:endParaRPr lang="en-US" altLang="zh-CN" sz="3200" b="1">
              <a:latin typeface="Comic Sans MS" panose="030F0702030302020204" pitchFamily="66" charset="0"/>
            </a:endParaRPr>
          </a:p>
          <a:p>
            <a:r>
              <a:rPr lang="en-US" altLang="zh-CN" sz="3200" b="1">
                <a:latin typeface="Comic Sans MS" panose="030F0702030302020204" pitchFamily="66" charset="0"/>
              </a:rPr>
              <a:t>2.The fireman rushed into the house____</a:t>
            </a:r>
          </a:p>
          <a:p>
            <a:r>
              <a:rPr lang="en-US" altLang="zh-CN" sz="3200" b="1">
                <a:latin typeface="Comic Sans MS" panose="030F0702030302020204" pitchFamily="66" charset="0"/>
              </a:rPr>
              <a:t> (save) the little baby.</a:t>
            </a:r>
          </a:p>
          <a:p>
            <a:pPr>
              <a:buFontTx/>
              <a:buAutoNum type="arabicPeriod"/>
            </a:pPr>
            <a:endParaRPr lang="en-US" altLang="zh-CN" sz="3200" b="1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endParaRPr lang="zh-CN" altLang="en-US" sz="3200" b="1">
              <a:latin typeface="Comic Sans MS" panose="030F0702030302020204" pitchFamily="66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27325" y="631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74925" y="461963"/>
            <a:ext cx="1423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★ ★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660525" y="1168400"/>
            <a:ext cx="83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fell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604125" y="1168400"/>
            <a:ext cx="1017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hurt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527925" y="3171825"/>
            <a:ext cx="1435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832725" y="543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41987" name="Picture 3" descr="181420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3800" y="487680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69925" y="37306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99"/>
                </a:solidFill>
                <a:latin typeface="Comic Sans MS" panose="030F0702030302020204" pitchFamily="66" charset="0"/>
              </a:rPr>
              <a:t>句子翻译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91424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zh-CN" altLang="en-US" sz="3200" b="1">
                <a:latin typeface="Comic Sans MS" panose="030F0702030302020204" pitchFamily="66" charset="0"/>
              </a:rPr>
              <a:t>大部分老年人都是独自在家，他们感到很孤独。</a:t>
            </a:r>
          </a:p>
          <a:p>
            <a:endParaRPr lang="zh-CN" altLang="en-US" sz="3200" b="1">
              <a:latin typeface="Comic Sans MS" panose="030F0702030302020204" pitchFamily="66" charset="0"/>
            </a:endParaRPr>
          </a:p>
          <a:p>
            <a:endParaRPr lang="zh-CN" altLang="en-US" sz="3200" b="1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endParaRPr lang="zh-CN" altLang="en-US" sz="3200" b="1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r>
              <a:rPr lang="zh-CN" altLang="en-US" sz="3200" b="1">
                <a:latin typeface="Comic Sans MS" panose="030F0702030302020204" pitchFamily="66" charset="0"/>
              </a:rPr>
              <a:t>他迅速地跑回公寓去拿钥匙。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1000" y="1933575"/>
            <a:ext cx="8455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Most of ____ ____ are  at home ____ ,</a:t>
            </a:r>
          </a:p>
          <a:p>
            <a:r>
              <a:rPr lang="en-US" altLang="zh-CN" sz="3200" b="1">
                <a:latin typeface="Comic Sans MS" panose="030F0702030302020204" pitchFamily="66" charset="0"/>
              </a:rPr>
              <a:t> they all feel ____.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" y="3810000"/>
            <a:ext cx="7629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He ran ____ to the flat ____ ____ </a:t>
            </a:r>
          </a:p>
          <a:p>
            <a:r>
              <a:rPr lang="en-US" altLang="zh-CN" sz="3200" b="1">
                <a:latin typeface="Comic Sans MS" panose="030F0702030302020204" pitchFamily="66" charset="0"/>
              </a:rPr>
              <a:t> get the key.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667000" y="228600"/>
            <a:ext cx="1420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★ ★</a:t>
            </a:r>
          </a:p>
          <a:p>
            <a:endParaRPr lang="zh-CN" altLang="en-US" sz="4000">
              <a:latin typeface="Comic Sans MS" panose="030F0702030302020204" pitchFamily="66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70125" y="1854200"/>
            <a:ext cx="234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the elderly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299325" y="19304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alone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336925" y="2387600"/>
            <a:ext cx="128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lonely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117725" y="3759200"/>
            <a:ext cx="107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back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638800" y="3717925"/>
            <a:ext cx="2244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quickly 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/>
      <p:bldP spid="41995" grpId="0"/>
      <p:bldP spid="41996" grpId="0"/>
      <p:bldP spid="419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2590800"/>
            <a:ext cx="7889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0000"/>
                </a:solidFill>
                <a:latin typeface="Comic Sans MS" panose="030F0702030302020204" pitchFamily="66" charset="0"/>
              </a:rPr>
              <a:t>You are so great!</a:t>
            </a:r>
          </a:p>
        </p:txBody>
      </p:sp>
      <p:pic>
        <p:nvPicPr>
          <p:cNvPr id="45059" name="MSSN16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226A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49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" y="10668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1.</a:t>
            </a:r>
            <a:r>
              <a:rPr lang="zh-CN" altLang="en-US" sz="2800" b="1" dirty="0">
                <a:latin typeface="Calibri" panose="020F0502020204030204" pitchFamily="34" charset="0"/>
              </a:rPr>
              <a:t>当心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be careful/ look out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2.</a:t>
            </a:r>
            <a:r>
              <a:rPr lang="zh-CN" altLang="en-US" sz="2800" b="1" dirty="0">
                <a:latin typeface="Calibri" panose="020F0502020204030204" pitchFamily="34" charset="0"/>
              </a:rPr>
              <a:t>小心火柴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be careful with matches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3.</a:t>
            </a:r>
            <a:r>
              <a:rPr lang="zh-CN" altLang="en-US" sz="2800" b="1" dirty="0">
                <a:latin typeface="Calibri" panose="020F0502020204030204" pitchFamily="34" charset="0"/>
              </a:rPr>
              <a:t>老年公寓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 home for </a:t>
            </a:r>
            <a:r>
              <a:rPr lang="en-US" altLang="zh-CN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the elderly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4.</a:t>
            </a:r>
            <a:r>
              <a:rPr lang="zh-CN" altLang="en-US" sz="2800" b="1" dirty="0">
                <a:latin typeface="Calibri" panose="020F0502020204030204" pitchFamily="34" charset="0"/>
              </a:rPr>
              <a:t>用一个毯子灭火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put out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the fire </a:t>
            </a:r>
            <a:r>
              <a:rPr lang="en-US" altLang="zh-CN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with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a blanket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5.</a:t>
            </a:r>
            <a:r>
              <a:rPr lang="zh-CN" altLang="en-US" sz="2800" b="1" dirty="0">
                <a:latin typeface="Calibri" panose="020F0502020204030204" pitchFamily="34" charset="0"/>
              </a:rPr>
              <a:t>把</a:t>
            </a:r>
            <a:r>
              <a:rPr lang="en-US" altLang="zh-CN" sz="2800" b="1" dirty="0">
                <a:latin typeface="Calibri" panose="020F0502020204030204" pitchFamily="34" charset="0"/>
              </a:rPr>
              <a:t>……</a:t>
            </a:r>
            <a:r>
              <a:rPr lang="zh-CN" altLang="en-US" sz="2800" b="1" dirty="0">
                <a:latin typeface="Calibri" panose="020F0502020204030204" pitchFamily="34" charset="0"/>
              </a:rPr>
              <a:t>倒在</a:t>
            </a:r>
            <a:r>
              <a:rPr lang="en-US" altLang="zh-CN" sz="2800" b="1" dirty="0">
                <a:latin typeface="Calibri" panose="020F0502020204030204" pitchFamily="34" charset="0"/>
              </a:rPr>
              <a:t>……</a:t>
            </a:r>
            <a:r>
              <a:rPr lang="zh-CN" altLang="en-US" sz="2800" b="1" dirty="0">
                <a:latin typeface="Calibri" panose="020F0502020204030204" pitchFamily="34" charset="0"/>
              </a:rPr>
              <a:t>上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pour…over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6.</a:t>
            </a:r>
            <a:r>
              <a:rPr lang="zh-CN" altLang="en-US" sz="2800" b="1" dirty="0">
                <a:latin typeface="Calibri" panose="020F0502020204030204" pitchFamily="34" charset="0"/>
              </a:rPr>
              <a:t>迷路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lose one’s way           get lost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65125" y="101600"/>
            <a:ext cx="3748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Revision:  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55650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7. </a:t>
            </a:r>
            <a:r>
              <a:rPr lang="zh-CN" altLang="en-US" sz="3200" b="1">
                <a:latin typeface="Calibri" panose="020F0502020204030204" pitchFamily="34" charset="0"/>
              </a:rPr>
              <a:t>先考虑别人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think of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others first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8. </a:t>
            </a:r>
            <a:r>
              <a:rPr lang="zh-CN" altLang="en-US" sz="3200" b="1">
                <a:latin typeface="Calibri" panose="020F0502020204030204" pitchFamily="34" charset="0"/>
              </a:rPr>
              <a:t>尽力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do/try one’s best ( to do sth)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9. </a:t>
            </a:r>
            <a:r>
              <a:rPr lang="zh-CN" altLang="en-US" sz="3200" b="1">
                <a:latin typeface="Calibri" panose="020F0502020204030204" pitchFamily="34" charset="0"/>
              </a:rPr>
              <a:t>一个</a:t>
            </a:r>
            <a:r>
              <a:rPr lang="en-US" altLang="zh-CN" sz="3200" b="1">
                <a:latin typeface="Calibri" panose="020F0502020204030204" pitchFamily="34" charset="0"/>
              </a:rPr>
              <a:t>5</a:t>
            </a:r>
            <a:r>
              <a:rPr lang="zh-CN" altLang="en-US" sz="3200" b="1">
                <a:latin typeface="Calibri" panose="020F0502020204030204" pitchFamily="34" charset="0"/>
              </a:rPr>
              <a:t>岁的女孩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a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5-year-old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girl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10.</a:t>
            </a:r>
            <a:r>
              <a:rPr lang="zh-CN" altLang="en-US" sz="3200" b="1">
                <a:latin typeface="Calibri" panose="020F0502020204030204" pitchFamily="34" charset="0"/>
              </a:rPr>
              <a:t>那个女孩</a:t>
            </a:r>
            <a:r>
              <a:rPr lang="en-US" altLang="zh-CN" sz="3200" b="1">
                <a:latin typeface="Calibri" panose="020F0502020204030204" pitchFamily="34" charset="0"/>
              </a:rPr>
              <a:t>5</a:t>
            </a:r>
            <a:r>
              <a:rPr lang="zh-CN" altLang="en-US" sz="3200" b="1">
                <a:latin typeface="Calibri" panose="020F0502020204030204" pitchFamily="34" charset="0"/>
              </a:rPr>
              <a:t>岁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The girl is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5 years old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11.</a:t>
            </a:r>
            <a:r>
              <a:rPr lang="zh-CN" altLang="en-US" sz="3200" b="1">
                <a:latin typeface="Calibri" panose="020F0502020204030204" pitchFamily="34" charset="0"/>
              </a:rPr>
              <a:t>清理公园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clean up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the park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12.</a:t>
            </a:r>
            <a:r>
              <a:rPr lang="zh-CN" altLang="en-US" sz="3200" b="1">
                <a:latin typeface="Calibri" panose="020F0502020204030204" pitchFamily="34" charset="0"/>
              </a:rPr>
              <a:t>使长发远离火源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keep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long hair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away from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fire</a:t>
            </a:r>
            <a:endParaRPr lang="en-US" altLang="zh-CN" sz="3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39000" y="4191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4000" b="1">
              <a:solidFill>
                <a:srgbClr val="FF33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7775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>
                <a:latin typeface="Verdana" panose="020B0604030504040204" pitchFamily="34" charset="0"/>
              </a:rPr>
              <a:t>He </a:t>
            </a:r>
            <a:r>
              <a:rPr kumimoji="1" lang="en-US" altLang="zh-CN" sz="4400" b="1">
                <a:solidFill>
                  <a:schemeClr val="accent2"/>
                </a:solidFill>
                <a:latin typeface="Verdana" panose="020B0604030504040204" pitchFamily="34" charset="0"/>
              </a:rPr>
              <a:t>can</a:t>
            </a:r>
            <a:r>
              <a:rPr kumimoji="1" lang="en-US" altLang="zh-CN" sz="4400" b="1">
                <a:latin typeface="Verdana" panose="020B0604030504040204" pitchFamily="34" charset="0"/>
              </a:rPr>
              <a:t> play basketball.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7950" y="2133600"/>
            <a:ext cx="957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Playing basketball is his </a:t>
            </a:r>
            <a:r>
              <a:rPr lang="en-US" altLang="zh-CN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ability</a:t>
            </a: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13.</a:t>
            </a:r>
            <a:r>
              <a:rPr lang="zh-CN" altLang="en-US" sz="2800" b="1">
                <a:latin typeface="Calibri" panose="020F0502020204030204" pitchFamily="34" charset="0"/>
              </a:rPr>
              <a:t>家长会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parents’ meeting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14.</a:t>
            </a:r>
            <a:r>
              <a:rPr lang="zh-CN" altLang="en-US" sz="2800" b="1">
                <a:latin typeface="Calibri" panose="020F0502020204030204" pitchFamily="34" charset="0"/>
              </a:rPr>
              <a:t>摔倒了             从</a:t>
            </a:r>
            <a:r>
              <a:rPr lang="en-US" altLang="zh-CN" sz="2800" b="1">
                <a:latin typeface="Calibri" panose="020F0502020204030204" pitchFamily="34" charset="0"/>
              </a:rPr>
              <a:t>……</a:t>
            </a:r>
            <a:r>
              <a:rPr lang="zh-CN" altLang="en-US" sz="2800" b="1">
                <a:latin typeface="Calibri" panose="020F0502020204030204" pitchFamily="34" charset="0"/>
              </a:rPr>
              <a:t>摔倒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fall down          fall off…/fall down from…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15.</a:t>
            </a:r>
            <a:r>
              <a:rPr lang="zh-CN" altLang="en-US" sz="2800" b="1">
                <a:latin typeface="Calibri" panose="020F0502020204030204" pitchFamily="34" charset="0"/>
              </a:rPr>
              <a:t>推荐某人获得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recommend sb. </a:t>
            </a:r>
            <a:r>
              <a:rPr lang="en-US" altLang="zh-CN" sz="2800" b="1">
                <a:solidFill>
                  <a:schemeClr val="accent2"/>
                </a:solidFill>
                <a:latin typeface="Calibri" panose="020F0502020204030204" pitchFamily="34" charset="0"/>
              </a:rPr>
              <a:t>for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sth.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16.</a:t>
            </a:r>
            <a:r>
              <a:rPr lang="zh-CN" altLang="en-US" sz="3200" b="1">
                <a:latin typeface="Calibri" panose="020F0502020204030204" pitchFamily="34" charset="0"/>
              </a:rPr>
              <a:t>处于危险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be in danger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17.</a:t>
            </a:r>
            <a:r>
              <a:rPr lang="zh-CN" altLang="en-US" sz="3200" b="1">
                <a:latin typeface="Calibri" panose="020F0502020204030204" pitchFamily="34" charset="0"/>
              </a:rPr>
              <a:t>进行一场戏剧表演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have a drama show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18.</a:t>
            </a:r>
            <a:r>
              <a:rPr lang="zh-CN" altLang="en-US" sz="3200" b="1">
                <a:latin typeface="Calibri" panose="020F0502020204030204" pitchFamily="34" charset="0"/>
              </a:rPr>
              <a:t>对中国历史了解的多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know a lot/much about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Chinese history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19.</a:t>
            </a:r>
            <a:r>
              <a:rPr lang="zh-CN" altLang="en-US" sz="3200" b="1">
                <a:latin typeface="Calibri" panose="020F0502020204030204" pitchFamily="34" charset="0"/>
              </a:rPr>
              <a:t>教我怎样跳舞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teach me how </a:t>
            </a:r>
            <a:r>
              <a:rPr lang="en-US" altLang="zh-CN" sz="3200" b="1">
                <a:solidFill>
                  <a:srgbClr val="000099"/>
                </a:solidFill>
                <a:latin typeface="Calibri" panose="020F0502020204030204" pitchFamily="34" charset="0"/>
              </a:rPr>
              <a:t>to dance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20.</a:t>
            </a:r>
            <a:r>
              <a:rPr lang="zh-CN" altLang="en-US" sz="3200" b="1">
                <a:latin typeface="Calibri" panose="020F0502020204030204" pitchFamily="34" charset="0"/>
              </a:rPr>
              <a:t>期待快点收到你的来信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look forward to hearing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from you soon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21.</a:t>
            </a:r>
            <a:r>
              <a:rPr lang="zh-CN" altLang="en-US" sz="3200" b="1">
                <a:latin typeface="Calibri" panose="020F0502020204030204" pitchFamily="34" charset="0"/>
              </a:rPr>
              <a:t>有不同的能力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have different abilit</a:t>
            </a:r>
            <a:r>
              <a:rPr lang="en-US" altLang="zh-CN" sz="3200" b="1">
                <a:solidFill>
                  <a:srgbClr val="000099"/>
                </a:solidFill>
                <a:latin typeface="Calibri" panose="020F0502020204030204" pitchFamily="34" charset="0"/>
              </a:rPr>
              <a:t>ies</a:t>
            </a:r>
            <a:r>
              <a:rPr lang="en-US" altLang="zh-CN" sz="3200" b="1">
                <a:latin typeface="Calibri" panose="020F0502020204030204" pitchFamily="34" charset="0"/>
              </a:rPr>
              <a:t> </a:t>
            </a: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22.</a:t>
            </a:r>
            <a:r>
              <a:rPr lang="zh-CN" altLang="en-US" sz="3200" b="1">
                <a:latin typeface="Calibri" panose="020F0502020204030204" pitchFamily="34" charset="0"/>
              </a:rPr>
              <a:t>冲进她的厨房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rush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 into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her kitchen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23.</a:t>
            </a:r>
            <a:r>
              <a:rPr lang="zh-CN" altLang="en-US" sz="3200" b="1">
                <a:latin typeface="Calibri" panose="020F0502020204030204" pitchFamily="34" charset="0"/>
              </a:rPr>
              <a:t>在车上让座给某人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give a seat </a:t>
            </a:r>
            <a:r>
              <a:rPr lang="en-US" altLang="zh-CN" sz="3200" b="1">
                <a:solidFill>
                  <a:srgbClr val="000099"/>
                </a:solidFill>
                <a:latin typeface="Calibri" panose="020F0502020204030204" pitchFamily="34" charset="0"/>
              </a:rPr>
              <a:t>to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sb. </a:t>
            </a:r>
            <a:r>
              <a:rPr lang="en-US" altLang="zh-CN" sz="3200" b="1">
                <a:solidFill>
                  <a:srgbClr val="000099"/>
                </a:solidFill>
                <a:latin typeface="Calibri" panose="020F0502020204030204" pitchFamily="34" charset="0"/>
              </a:rPr>
              <a:t>on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the bus</a:t>
            </a:r>
            <a:r>
              <a:rPr lang="en-US" altLang="zh-CN" sz="3200" b="1">
                <a:latin typeface="Calibri" panose="020F0502020204030204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24.</a:t>
            </a:r>
            <a:r>
              <a:rPr lang="zh-CN" altLang="en-US" sz="3200" b="1">
                <a:latin typeface="Calibri" panose="020F0502020204030204" pitchFamily="34" charset="0"/>
              </a:rPr>
              <a:t>住院                    在医院里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be in hospital       in </a:t>
            </a:r>
            <a:r>
              <a:rPr lang="en-US" altLang="zh-CN" sz="3200" b="1">
                <a:solidFill>
                  <a:srgbClr val="000099"/>
                </a:solidFill>
                <a:latin typeface="Calibri" panose="020F0502020204030204" pitchFamily="34" charset="0"/>
              </a:rPr>
              <a:t>the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hospital</a:t>
            </a:r>
            <a:r>
              <a:rPr lang="en-US" altLang="zh-CN" sz="3200" b="1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25.</a:t>
            </a:r>
            <a:r>
              <a:rPr lang="zh-CN" altLang="en-US" sz="3200" b="1">
                <a:latin typeface="Calibri" panose="020F0502020204030204" pitchFamily="34" charset="0"/>
              </a:rPr>
              <a:t>帮助他的邻居从火中出来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help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his neighbour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out of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a fire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26.</a:t>
            </a:r>
            <a:r>
              <a:rPr lang="zh-CN" altLang="en-US" sz="3200" b="1">
                <a:latin typeface="Calibri" panose="020F0502020204030204" pitchFamily="34" charset="0"/>
              </a:rPr>
              <a:t>感激某人                              感激某事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be grateful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to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sb.           be grateful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for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 sth.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27.</a:t>
            </a:r>
            <a:r>
              <a:rPr lang="zh-CN" altLang="en-US" sz="3200" b="1">
                <a:latin typeface="Calibri" panose="020F0502020204030204" pitchFamily="34" charset="0"/>
              </a:rPr>
              <a:t>很好地组织班级活动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organize class activities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well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28. </a:t>
            </a:r>
            <a:r>
              <a:rPr lang="zh-CN" altLang="en-US" sz="3200" b="1">
                <a:latin typeface="Calibri" panose="020F0502020204030204" pitchFamily="34" charset="0"/>
              </a:rPr>
              <a:t>着火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be on fire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29.</a:t>
            </a:r>
            <a:r>
              <a:rPr lang="zh-CN" altLang="en-US" sz="3200" b="1">
                <a:latin typeface="Calibri" panose="020F0502020204030204" pitchFamily="34" charset="0"/>
              </a:rPr>
              <a:t>计划好一切   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Calibri" panose="020F0502020204030204" pitchFamily="34" charset="0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plan everything </a:t>
            </a: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well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30.</a:t>
            </a:r>
            <a:r>
              <a:rPr lang="zh-CN" altLang="en-US" sz="2800" b="1">
                <a:latin typeface="Calibri" panose="020F0502020204030204" pitchFamily="34" charset="0"/>
              </a:rPr>
              <a:t>记忆力好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have a good memory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31.</a:t>
            </a:r>
            <a:r>
              <a:rPr lang="zh-CN" altLang="en-US" sz="2800" b="1">
                <a:latin typeface="Calibri" panose="020F0502020204030204" pitchFamily="34" charset="0"/>
              </a:rPr>
              <a:t>更经常的使用英语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use English </a:t>
            </a:r>
            <a:r>
              <a:rPr lang="en-US" altLang="zh-CN" sz="2800" b="1">
                <a:solidFill>
                  <a:schemeClr val="accent2"/>
                </a:solidFill>
                <a:latin typeface="Calibri" panose="020F0502020204030204" pitchFamily="34" charset="0"/>
              </a:rPr>
              <a:t>more often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32.</a:t>
            </a:r>
            <a:r>
              <a:rPr lang="zh-CN" altLang="en-US" sz="2800" b="1">
                <a:latin typeface="Calibri" panose="020F0502020204030204" pitchFamily="34" charset="0"/>
              </a:rPr>
              <a:t>在</a:t>
            </a:r>
            <a:r>
              <a:rPr lang="en-US" altLang="zh-CN" sz="2800" b="1">
                <a:latin typeface="Calibri" panose="020F0502020204030204" pitchFamily="34" charset="0"/>
              </a:rPr>
              <a:t>……</a:t>
            </a:r>
            <a:r>
              <a:rPr lang="zh-CN" altLang="en-US" sz="2800" b="1">
                <a:latin typeface="Calibri" panose="020F0502020204030204" pitchFamily="34" charset="0"/>
              </a:rPr>
              <a:t>有好的成绩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have good grade</a:t>
            </a:r>
            <a:r>
              <a:rPr lang="en-US" altLang="zh-CN" sz="2800" b="1">
                <a:solidFill>
                  <a:srgbClr val="000099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>
                <a:solidFill>
                  <a:srgbClr val="000099"/>
                </a:solidFill>
                <a:latin typeface="Calibri" panose="020F0502020204030204" pitchFamily="34" charset="0"/>
              </a:rPr>
              <a:t>in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33.</a:t>
            </a:r>
            <a:r>
              <a:rPr lang="zh-CN" altLang="en-US" sz="2800" b="1">
                <a:latin typeface="Calibri" panose="020F0502020204030204" pitchFamily="34" charset="0"/>
              </a:rPr>
              <a:t>在</a:t>
            </a:r>
            <a:r>
              <a:rPr lang="en-US" altLang="zh-CN" sz="2800" b="1">
                <a:latin typeface="Calibri" panose="020F0502020204030204" pitchFamily="34" charset="0"/>
              </a:rPr>
              <a:t>……</a:t>
            </a:r>
            <a:r>
              <a:rPr lang="zh-CN" altLang="en-US" sz="2800" b="1">
                <a:latin typeface="Calibri" panose="020F0502020204030204" pitchFamily="34" charset="0"/>
              </a:rPr>
              <a:t>取得更好的成绩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get </a:t>
            </a:r>
            <a:r>
              <a:rPr lang="en-US" altLang="zh-CN" sz="2800" b="1">
                <a:solidFill>
                  <a:schemeClr val="accent2"/>
                </a:solidFill>
                <a:latin typeface="Calibri" panose="020F0502020204030204" pitchFamily="34" charset="0"/>
              </a:rPr>
              <a:t>better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results </a:t>
            </a:r>
            <a:r>
              <a:rPr lang="en-US" altLang="zh-CN" sz="2800" b="1">
                <a:solidFill>
                  <a:srgbClr val="000099"/>
                </a:solidFill>
                <a:latin typeface="Calibri" panose="020F0502020204030204" pitchFamily="34" charset="0"/>
              </a:rPr>
              <a:t>in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34.</a:t>
            </a:r>
            <a:r>
              <a:rPr lang="zh-CN" altLang="en-US" sz="2800" b="1">
                <a:latin typeface="Calibri" panose="020F0502020204030204" pitchFamily="34" charset="0"/>
              </a:rPr>
              <a:t>在去某地的路上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on one’s way </a:t>
            </a:r>
            <a:r>
              <a:rPr lang="en-US" altLang="zh-CN" sz="2800" b="1">
                <a:solidFill>
                  <a:srgbClr val="000099"/>
                </a:solidFill>
                <a:latin typeface="Calibri" panose="020F0502020204030204" pitchFamily="34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sp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</a:t>
            </a:r>
            <a:r>
              <a:rPr lang="zh-CN" altLang="en-US" sz="2800" b="1">
                <a:latin typeface="Calibri" panose="020F0502020204030204" pitchFamily="34" charset="0"/>
              </a:rPr>
              <a:t>在他去上学</a:t>
            </a:r>
            <a:r>
              <a:rPr lang="en-US" altLang="zh-CN" sz="2800" b="1">
                <a:latin typeface="Calibri" panose="020F0502020204030204" pitchFamily="34" charset="0"/>
              </a:rPr>
              <a:t>/ </a:t>
            </a:r>
            <a:r>
              <a:rPr lang="zh-CN" altLang="en-US" sz="2800" b="1">
                <a:latin typeface="Calibri" panose="020F0502020204030204" pitchFamily="34" charset="0"/>
              </a:rPr>
              <a:t>电影院</a:t>
            </a:r>
            <a:r>
              <a:rPr lang="en-US" altLang="zh-CN" sz="2800" b="1">
                <a:latin typeface="Calibri" panose="020F0502020204030204" pitchFamily="34" charset="0"/>
              </a:rPr>
              <a:t>/ </a:t>
            </a:r>
            <a:r>
              <a:rPr lang="zh-CN" altLang="en-US" sz="2800" b="1">
                <a:latin typeface="Calibri" panose="020F0502020204030204" pitchFamily="34" charset="0"/>
              </a:rPr>
              <a:t>回家的路上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on his way </a:t>
            </a:r>
            <a:r>
              <a:rPr lang="en-US" altLang="zh-CN" sz="2800" b="1">
                <a:solidFill>
                  <a:schemeClr val="accent2"/>
                </a:solidFill>
                <a:latin typeface="Calibri" panose="020F0502020204030204" pitchFamily="34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school/</a:t>
            </a:r>
            <a:r>
              <a:rPr lang="en-US" altLang="zh-CN" sz="2800" b="1">
                <a:solidFill>
                  <a:schemeClr val="accent2"/>
                </a:solidFill>
                <a:latin typeface="Calibri" panose="020F0502020204030204" pitchFamily="34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 the cinema/ home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    </a:t>
            </a:r>
            <a:r>
              <a:rPr lang="zh-CN" altLang="en-US" sz="2800" b="1">
                <a:latin typeface="Calibri" panose="020F0502020204030204" pitchFamily="34" charset="0"/>
              </a:rPr>
              <a:t>在去游泳的路上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on the way to swim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Revision :Sentences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1.</a:t>
            </a:r>
            <a:r>
              <a:rPr lang="zh-CN" altLang="en-US" sz="2800" b="1" dirty="0">
                <a:latin typeface="Calibri" panose="020F0502020204030204" pitchFamily="34" charset="0"/>
              </a:rPr>
              <a:t>不要把热东西放到垃圾桶里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Don’t 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put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anything hot into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the rubbish</a:t>
            </a:r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bin.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2.</a:t>
            </a:r>
            <a:r>
              <a:rPr lang="zh-CN" altLang="en-US" sz="2800" b="1" dirty="0">
                <a:latin typeface="Calibri" panose="020F0502020204030204" pitchFamily="34" charset="0"/>
              </a:rPr>
              <a:t>别让火炉开着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Don’t 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leave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the stove 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on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3.</a:t>
            </a:r>
            <a:r>
              <a:rPr lang="zh-CN" altLang="en-US" sz="2800" b="1" dirty="0">
                <a:latin typeface="Calibri" panose="020F0502020204030204" pitchFamily="34" charset="0"/>
              </a:rPr>
              <a:t>当他从自行车上摔下时</a:t>
            </a:r>
            <a:r>
              <a:rPr lang="en-US" altLang="zh-CN" sz="2800" b="1" dirty="0">
                <a:latin typeface="Calibri" panose="020F0502020204030204" pitchFamily="34" charset="0"/>
              </a:rPr>
              <a:t>,</a:t>
            </a:r>
            <a:r>
              <a:rPr lang="zh-CN" altLang="en-US" sz="2800" b="1" dirty="0">
                <a:latin typeface="Calibri" panose="020F0502020204030204" pitchFamily="34" charset="0"/>
              </a:rPr>
              <a:t>他摔伤了胳膊</a:t>
            </a:r>
            <a:r>
              <a:rPr lang="en-US" altLang="zh-CN" sz="2800" b="1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He 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hurt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his arm when he 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fell off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his bike.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Calibri" panose="020F0502020204030204" pitchFamily="34" charset="0"/>
              </a:rPr>
              <a:t>4.</a:t>
            </a:r>
            <a:r>
              <a:rPr lang="zh-CN" altLang="en-US" sz="3000" b="1" dirty="0">
                <a:latin typeface="Calibri" panose="020F0502020204030204" pitchFamily="34" charset="0"/>
              </a:rPr>
              <a:t>如果你尽力</a:t>
            </a:r>
            <a:r>
              <a:rPr lang="en-US" altLang="zh-CN" sz="3000" b="1" dirty="0">
                <a:latin typeface="Calibri" panose="020F0502020204030204" pitchFamily="34" charset="0"/>
              </a:rPr>
              <a:t>,</a:t>
            </a:r>
            <a:r>
              <a:rPr lang="zh-CN" altLang="en-US" sz="3000" b="1" dirty="0">
                <a:latin typeface="Calibri" panose="020F0502020204030204" pitchFamily="34" charset="0"/>
              </a:rPr>
              <a:t>你就能在英语上取得更好的成绩</a:t>
            </a:r>
            <a:r>
              <a:rPr lang="en-US" altLang="zh-CN" sz="3000" b="1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Calibri" panose="020F0502020204030204" pitchFamily="34" charset="0"/>
              </a:rPr>
              <a:t>   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You can </a:t>
            </a:r>
            <a:r>
              <a:rPr lang="en-US" altLang="zh-CN" sz="3000" b="1" dirty="0">
                <a:solidFill>
                  <a:schemeClr val="accent2"/>
                </a:solidFill>
                <a:latin typeface="Calibri" panose="020F0502020204030204" pitchFamily="34" charset="0"/>
              </a:rPr>
              <a:t>get better results in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English if you </a:t>
            </a:r>
            <a:r>
              <a:rPr lang="en-US" altLang="zh-CN" sz="3000" b="1" dirty="0">
                <a:solidFill>
                  <a:schemeClr val="accent2"/>
                </a:solidFill>
                <a:latin typeface="Calibri" panose="020F0502020204030204" pitchFamily="34" charset="0"/>
              </a:rPr>
              <a:t>try/do your best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Calibri" panose="020F0502020204030204" pitchFamily="34" charset="0"/>
              </a:rPr>
              <a:t>5.Suzy</a:t>
            </a:r>
            <a:r>
              <a:rPr lang="zh-CN" altLang="en-US" sz="3000" b="1" dirty="0">
                <a:latin typeface="Calibri" panose="020F0502020204030204" pitchFamily="34" charset="0"/>
              </a:rPr>
              <a:t>记性好并且擅长写作。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Calibri" panose="020F0502020204030204" pitchFamily="34" charset="0"/>
              </a:rPr>
              <a:t>   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Suzy </a:t>
            </a:r>
            <a:r>
              <a:rPr lang="en-US" altLang="zh-CN" sz="3000" b="1" dirty="0">
                <a:solidFill>
                  <a:schemeClr val="accent2"/>
                </a:solidFill>
                <a:latin typeface="Calibri" panose="020F0502020204030204" pitchFamily="34" charset="0"/>
              </a:rPr>
              <a:t>has a good memory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and </a:t>
            </a:r>
            <a:r>
              <a:rPr lang="en-US" altLang="zh-CN" sz="3000" b="1" dirty="0">
                <a:solidFill>
                  <a:schemeClr val="accent2"/>
                </a:solidFill>
                <a:latin typeface="Calibri" panose="020F0502020204030204" pitchFamily="34" charset="0"/>
              </a:rPr>
              <a:t>is good at writing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Calibri" panose="020F0502020204030204" pitchFamily="34" charset="0"/>
              </a:rPr>
              <a:t>6.</a:t>
            </a:r>
            <a:r>
              <a:rPr lang="zh-CN" altLang="en-US" sz="3000" b="1" dirty="0">
                <a:latin typeface="Calibri" panose="020F0502020204030204" pitchFamily="34" charset="0"/>
              </a:rPr>
              <a:t>当他们进行水上运动时，她常告诉年幼的学生要当心。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Calibri" panose="020F0502020204030204" pitchFamily="34" charset="0"/>
              </a:rPr>
              <a:t>   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they </a:t>
            </a:r>
            <a:r>
              <a:rPr lang="en-US" altLang="zh-CN" sz="3000" b="1" dirty="0">
                <a:solidFill>
                  <a:schemeClr val="accent2"/>
                </a:solidFill>
                <a:latin typeface="Calibri" panose="020F0502020204030204" pitchFamily="34" charset="0"/>
              </a:rPr>
              <a:t>play water sports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, she often </a:t>
            </a:r>
            <a:r>
              <a:rPr lang="en-US" altLang="zh-CN" sz="3000" b="1" dirty="0">
                <a:solidFill>
                  <a:schemeClr val="accent2"/>
                </a:solidFill>
                <a:latin typeface="Calibri" panose="020F0502020204030204" pitchFamily="34" charset="0"/>
              </a:rPr>
              <a:t>tells younger students to be careful</a:t>
            </a:r>
            <a:r>
              <a:rPr lang="en-US" altLang="zh-CN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7950" y="765175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>
                <a:latin typeface="Calibri" panose="020F0502020204030204" pitchFamily="34" charset="0"/>
              </a:rPr>
              <a:t>7. </a:t>
            </a:r>
            <a:r>
              <a:rPr lang="zh-CN" altLang="en-US" sz="3000" b="1">
                <a:latin typeface="Calibri" panose="020F0502020204030204" pitchFamily="34" charset="0"/>
              </a:rPr>
              <a:t>我一点儿也不会跳舞。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>
                <a:latin typeface="Calibri" panose="020F0502020204030204" pitchFamily="34" charset="0"/>
              </a:rPr>
              <a:t>      </a:t>
            </a:r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</a:rPr>
              <a:t>I ca</a:t>
            </a:r>
            <a:r>
              <a:rPr lang="en-US" altLang="zh-CN" sz="3000" b="1">
                <a:solidFill>
                  <a:schemeClr val="accent2"/>
                </a:solidFill>
                <a:latin typeface="Comic Sans MS" panose="030F0702030302020204" pitchFamily="66" charset="0"/>
              </a:rPr>
              <a:t>n’t </a:t>
            </a:r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</a:rPr>
              <a:t>dance </a:t>
            </a:r>
            <a:r>
              <a:rPr lang="en-US" altLang="zh-CN" sz="3000" b="1">
                <a:solidFill>
                  <a:schemeClr val="accent2"/>
                </a:solidFill>
                <a:latin typeface="Comic Sans MS" panose="030F0702030302020204" pitchFamily="66" charset="0"/>
              </a:rPr>
              <a:t>at all</a:t>
            </a:r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>
                <a:latin typeface="Calibri" panose="020F0502020204030204" pitchFamily="34" charset="0"/>
              </a:rPr>
              <a:t>8.</a:t>
            </a:r>
            <a:r>
              <a:rPr lang="zh-CN" altLang="en-US" sz="3000" b="1">
                <a:latin typeface="Calibri" panose="020F0502020204030204" pitchFamily="34" charset="0"/>
              </a:rPr>
              <a:t>在那个时刻任何事情都可能发生在她身上。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>
                <a:latin typeface="Calibri" panose="020F0502020204030204" pitchFamily="34" charset="0"/>
              </a:rPr>
              <a:t>     </a:t>
            </a:r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</a:rPr>
              <a:t>Anything could happen </a:t>
            </a:r>
            <a:r>
              <a:rPr lang="en-US" altLang="zh-CN" sz="3000" b="1">
                <a:solidFill>
                  <a:schemeClr val="accent2"/>
                </a:solidFill>
                <a:latin typeface="Comic Sans MS" panose="030F0702030302020204" pitchFamily="66" charset="0"/>
              </a:rPr>
              <a:t>to </a:t>
            </a:r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</a:rPr>
              <a:t>her at that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</a:rPr>
              <a:t>     moment.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>
                <a:latin typeface="Calibri" panose="020F0502020204030204" pitchFamily="34" charset="0"/>
              </a:rPr>
              <a:t>9.</a:t>
            </a:r>
            <a:r>
              <a:rPr lang="zh-CN" altLang="en-US" sz="3000" b="1">
                <a:latin typeface="Calibri" panose="020F0502020204030204" pitchFamily="34" charset="0"/>
              </a:rPr>
              <a:t>你做了什么来使你自己安全 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>
                <a:latin typeface="Calibri" panose="020F0502020204030204" pitchFamily="34" charset="0"/>
              </a:rPr>
              <a:t>     </a:t>
            </a:r>
            <a:r>
              <a:rPr lang="en-US" altLang="zh-CN" sz="3000" b="1">
                <a:latin typeface="Calibri" panose="020F0502020204030204" pitchFamily="34" charset="0"/>
              </a:rPr>
              <a:t>____ ____ you do ____ ____ ____ _______</a:t>
            </a:r>
            <a:r>
              <a:rPr lang="en-US" altLang="zh-CN" sz="30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3000" b="1">
                <a:latin typeface="Calibri" panose="020F0502020204030204" pitchFamily="34" charset="0"/>
              </a:rPr>
              <a:t>？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0000"/>
                </a:solidFill>
                <a:latin typeface="Calibri" panose="020F0502020204030204" pitchFamily="34" charset="0"/>
              </a:rPr>
              <a:t>          </a:t>
            </a:r>
            <a:endParaRPr lang="zh-CN" altLang="en-US" sz="3000" b="1">
              <a:latin typeface="Calibri" panose="020F0502020204030204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7200" y="4724400"/>
            <a:ext cx="2201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What did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98925" y="4749800"/>
            <a:ext cx="463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to keep yourself safe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407988"/>
            <a:ext cx="7618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Revision : Reading </a:t>
            </a:r>
          </a:p>
          <a:p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          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( A brave young man ! )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2309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</a:rPr>
              <a:t>Who is the brave young man ?</a:t>
            </a:r>
          </a:p>
          <a:p>
            <a:endParaRPr lang="en-US" altLang="zh-CN" sz="3200" b="1" dirty="0">
              <a:latin typeface="Comic Sans MS" panose="030F0702030302020204" pitchFamily="66" charset="0"/>
            </a:endParaRPr>
          </a:p>
          <a:p>
            <a:endParaRPr lang="en-US" altLang="zh-CN" sz="3200" b="1" dirty="0">
              <a:latin typeface="Comic Sans MS" panose="030F0702030302020204" pitchFamily="66" charset="0"/>
            </a:endParaRPr>
          </a:p>
          <a:p>
            <a:r>
              <a:rPr lang="en-US" altLang="zh-CN" sz="3200" b="1" dirty="0">
                <a:latin typeface="Comic Sans MS" panose="030F0702030302020204" pitchFamily="66" charset="0"/>
              </a:rPr>
              <a:t>What did he do ?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60525" y="291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90600" y="3021013"/>
            <a:ext cx="2457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Zhang Hua.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7810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He helped his neighbour out of a fire.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1" grpId="0"/>
      <p:bldP spid="553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14" y="228600"/>
            <a:ext cx="896461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  </a:t>
            </a:r>
            <a:r>
              <a:rPr lang="en-US" altLang="zh-CN" sz="2800" b="1" dirty="0">
                <a:latin typeface="Calibri" panose="020F0502020204030204" pitchFamily="34" charset="0"/>
              </a:rPr>
              <a:t>Zhang </a:t>
            </a:r>
            <a:r>
              <a:rPr lang="en-US" altLang="zh-CN" sz="2800" b="1" dirty="0" err="1">
                <a:latin typeface="Calibri" panose="020F0502020204030204" pitchFamily="34" charset="0"/>
              </a:rPr>
              <a:t>Hua</a:t>
            </a:r>
            <a:r>
              <a:rPr lang="en-US" altLang="zh-CN" sz="2800" b="1" dirty="0">
                <a:latin typeface="Calibri" panose="020F0502020204030204" pitchFamily="34" charset="0"/>
              </a:rPr>
              <a:t>, a 25-year-old boy saved his _______ out of a fire. That day, he was at home_____. Suddenly he heard someone _______ “Fire”. He ran outside and saw a lot of ______from the _____door.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  Zhang </a:t>
            </a:r>
            <a:r>
              <a:rPr lang="en-US" altLang="zh-CN" sz="2800" b="1" dirty="0" err="1">
                <a:latin typeface="Calibri" panose="020F0502020204030204" pitchFamily="34" charset="0"/>
              </a:rPr>
              <a:t>Hua</a:t>
            </a:r>
            <a:r>
              <a:rPr lang="en-US" altLang="zh-CN" sz="2800" b="1" dirty="0">
                <a:latin typeface="Calibri" panose="020F0502020204030204" pitchFamily="34" charset="0"/>
              </a:rPr>
              <a:t> ______water over his jacket and _____ into the kitchen to _____ her. He ____ ____ the fire ____ a blanket and helped </a:t>
            </a:r>
            <a:r>
              <a:rPr lang="en-US" altLang="zh-CN" sz="2800" b="1" dirty="0" err="1">
                <a:latin typeface="Calibri" panose="020F0502020204030204" pitchFamily="34" charset="0"/>
              </a:rPr>
              <a:t>Mrs</a:t>
            </a:r>
            <a:r>
              <a:rPr lang="en-US" altLang="zh-CN" sz="2800" b="1" dirty="0">
                <a:latin typeface="Calibri" panose="020F0502020204030204" pitchFamily="34" charset="0"/>
              </a:rPr>
              <a:t> Sun _____.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  The fire _____his neck, arms and face, so he had to stay in hospital _____ about two months. Many visitors _______flowers and presents to see him. He said, “We should help each other.” he also said, “It’s important to be ______ with fire.”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086600" y="2286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neighbour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934200" y="6096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alone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57800" y="10668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shouting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105400" y="15240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smoke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057400" y="23622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poured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543800" y="23622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rushed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581400" y="28194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save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019800" y="28194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put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781800" y="28194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990600" y="32004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010400" y="32766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828800" y="38100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burnt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733800" y="42672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828800" y="46482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brought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876800" y="54864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careful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2725" y="6194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56325" grpId="0"/>
      <p:bldP spid="56326" grpId="0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56336" grpId="0"/>
      <p:bldP spid="56337" grpId="0"/>
      <p:bldP spid="56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90600" y="1736725"/>
            <a:ext cx="711925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Homework: </a:t>
            </a:r>
          </a:p>
          <a:p>
            <a:endParaRPr lang="en-US" altLang="zh-CN" sz="32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US" altLang="zh-CN" sz="32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Review the whole unit by yourself</a:t>
            </a:r>
          </a:p>
          <a:p>
            <a:r>
              <a:rPr lang="en-US" altLang="zh-CN" sz="32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  and prepare for the test</a:t>
            </a:r>
            <a:r>
              <a:rPr lang="en-US" altLang="zh-CN" sz="32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! </a:t>
            </a:r>
            <a:endParaRPr lang="en-US" altLang="zh-CN" sz="32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708400" y="150813"/>
            <a:ext cx="3316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He </a:t>
            </a: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can</a:t>
            </a: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sing.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35375" y="981075"/>
            <a:ext cx="633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Singing is his </a:t>
            </a:r>
            <a:r>
              <a:rPr lang="en-US" altLang="zh-CN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ability</a:t>
            </a: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258888" y="1989138"/>
            <a:ext cx="6481762" cy="3725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9600" b="1" kern="10" spc="-480">
                <a:ln w="127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</a:t>
            </a:r>
            <a:endParaRPr lang="zh-CN" altLang="en-US" sz="9600" b="1" kern="10" spc="-480">
              <a:ln w="127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无标题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63763" y="5373688"/>
            <a:ext cx="478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They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can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dance.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47813" y="6216650"/>
            <a:ext cx="633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Dancing is their </a:t>
            </a:r>
            <a:r>
              <a:rPr lang="en-US" altLang="zh-CN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ability</a:t>
            </a: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ther17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6563"/>
            <a:ext cx="8893175" cy="59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48125" y="1989138"/>
            <a:ext cx="412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31913" y="3141663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What ability do you have?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87450" y="2205038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latin typeface="Times New Roman" panose="02020603050405020304" pitchFamily="18" charset="0"/>
              </a:rPr>
              <a:t>ability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44575" y="4167188"/>
            <a:ext cx="51117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What can you do?</a:t>
            </a:r>
          </a:p>
          <a:p>
            <a:pPr>
              <a:spcBef>
                <a:spcPct val="50000"/>
              </a:spcBef>
            </a:pPr>
            <a:endParaRPr kumimoji="1" lang="zh-CN" altLang="en-US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203575" y="2565400"/>
            <a:ext cx="504825" cy="142875"/>
          </a:xfrm>
          <a:prstGeom prst="rightArrow">
            <a:avLst>
              <a:gd name="adj1" fmla="val 50000"/>
              <a:gd name="adj2" fmla="val 8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211638" y="2276475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abilit</a:t>
            </a:r>
            <a:r>
              <a:rPr lang="en-US" altLang="zh-CN" sz="4000" b="1" u="sng">
                <a:latin typeface="Times New Roman" panose="02020603050405020304" pitchFamily="18" charset="0"/>
              </a:rPr>
              <a:t>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 animBg="1"/>
      <p:bldP spid="21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  <a:noFill/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rgbClr val="FF0000"/>
                </a:solidFill>
              </a:rPr>
              <a:t>Revision : the use of ‘can’/’could’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609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/>
              <a:t>1. We use ‘</a:t>
            </a:r>
            <a:r>
              <a:rPr lang="en-US" altLang="zh-CN" sz="2800" b="1" dirty="0" err="1" smtClean="0"/>
              <a:t>can’or</a:t>
            </a:r>
            <a:r>
              <a:rPr lang="en-US" altLang="zh-CN" sz="2800" b="1" dirty="0" smtClean="0"/>
              <a:t> ‘could’ to say that we are or     were able to do something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3725" y="2155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   </a:t>
            </a:r>
            <a:r>
              <a:rPr lang="zh-CN" altLang="en-US" sz="2800" b="1" dirty="0">
                <a:solidFill>
                  <a:srgbClr val="000099"/>
                </a:solidFill>
              </a:rPr>
              <a:t>我会跳舞。</a:t>
            </a:r>
          </a:p>
          <a:p>
            <a:r>
              <a:rPr lang="zh-CN" altLang="en-US" sz="2800" b="1" dirty="0">
                <a:solidFill>
                  <a:srgbClr val="000099"/>
                </a:solidFill>
              </a:rPr>
              <a:t>  他过去会唱这首歌。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3400" y="3505200"/>
            <a:ext cx="6315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/>
              <a:t>2. We use ‘</a:t>
            </a:r>
            <a:r>
              <a:rPr lang="en-US" altLang="zh-CN" sz="2800" b="1" dirty="0" err="1"/>
              <a:t>can’or</a:t>
            </a:r>
            <a:r>
              <a:rPr lang="en-US" altLang="zh-CN" sz="2800" b="1" dirty="0"/>
              <a:t> ‘could’ to say that </a:t>
            </a:r>
          </a:p>
          <a:p>
            <a:r>
              <a:rPr lang="en-US" altLang="zh-CN" sz="2800" b="1" dirty="0"/>
              <a:t>     something is possible.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69405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99"/>
                </a:solidFill>
              </a:rPr>
              <a:t>如果我们不小心的话，火可能是很危险的。</a:t>
            </a:r>
          </a:p>
          <a:p>
            <a:endParaRPr lang="zh-CN" altLang="en-US" sz="2800" b="1" dirty="0">
              <a:solidFill>
                <a:srgbClr val="000099"/>
              </a:solidFill>
            </a:endParaRPr>
          </a:p>
          <a:p>
            <a:r>
              <a:rPr lang="zh-CN" altLang="en-US" sz="2800" b="1" dirty="0">
                <a:solidFill>
                  <a:srgbClr val="000099"/>
                </a:solidFill>
              </a:rPr>
              <a:t>在那个时候，任何事都可能发生在他身上。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191000" y="1828800"/>
            <a:ext cx="2505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I can dance.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066800" y="2971800"/>
            <a:ext cx="6078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He could sing the song in the past.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5800" y="4981575"/>
            <a:ext cx="8137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Fire can be very dangerous if we aren’t careful.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09600" y="5819775"/>
            <a:ext cx="805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Anything could happen to him at that moment.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6050" y="1066800"/>
            <a:ext cx="8870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99"/>
                </a:solidFill>
              </a:rPr>
              <a:t>Revision: </a:t>
            </a:r>
          </a:p>
          <a:p>
            <a:r>
              <a:rPr lang="en-US" altLang="zh-CN" sz="3600" b="1" dirty="0"/>
              <a:t>         </a:t>
            </a:r>
          </a:p>
          <a:p>
            <a:r>
              <a:rPr lang="en-US" altLang="zh-CN" sz="3600" b="1" dirty="0"/>
              <a:t>       </a:t>
            </a:r>
            <a:r>
              <a:rPr lang="en-US" altLang="zh-CN" sz="3600" b="1" dirty="0">
                <a:solidFill>
                  <a:srgbClr val="FF0000"/>
                </a:solidFill>
              </a:rPr>
              <a:t>Expressions with ‘ what ‘ and ‘ how’</a:t>
            </a:r>
          </a:p>
          <a:p>
            <a:r>
              <a:rPr lang="en-US" altLang="zh-CN" sz="3600" b="1" dirty="0"/>
              <a:t> </a:t>
            </a:r>
          </a:p>
          <a:p>
            <a:r>
              <a:rPr lang="en-US" altLang="zh-CN" sz="3600" b="1" dirty="0"/>
              <a:t>                       </a:t>
            </a:r>
            <a:r>
              <a:rPr lang="en-US" altLang="zh-CN" sz="3600" b="1" dirty="0">
                <a:solidFill>
                  <a:srgbClr val="FF0066"/>
                </a:solidFill>
              </a:rPr>
              <a:t>(</a:t>
            </a:r>
            <a:r>
              <a:rPr lang="zh-CN" altLang="en-US" sz="3600" b="1" dirty="0">
                <a:solidFill>
                  <a:srgbClr val="FF0066"/>
                </a:solidFill>
              </a:rPr>
              <a:t>感叹句</a:t>
            </a:r>
            <a:r>
              <a:rPr lang="en-US" altLang="zh-CN" sz="3600" b="1" dirty="0">
                <a:solidFill>
                  <a:srgbClr val="FF0066"/>
                </a:solidFill>
              </a:rPr>
              <a:t>)</a:t>
            </a:r>
            <a:r>
              <a:rPr lang="en-US" altLang="zh-CN" sz="3600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46125" y="936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45186793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76600" y="39624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strange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48006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Comic Sans MS" panose="030F0702030302020204" pitchFamily="66" charset="0"/>
              </a:rPr>
              <a:t>How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48006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strange the plane is !</a:t>
            </a:r>
            <a:r>
              <a:rPr kumimoji="1" lang="en-US" altLang="zh-CN" sz="2400" b="1" u="sng">
                <a:solidFill>
                  <a:schemeClr val="accent2"/>
                </a:solidFill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09800" y="5562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a strange plane it is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2" grpId="0" autoUpdateAnimBg="0"/>
      <p:bldP spid="2458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黄色</Template>
  <TotalTime>0</TotalTime>
  <Words>1952</Words>
  <Application>Microsoft Office PowerPoint</Application>
  <PresentationFormat>全屏显示(4:3)</PresentationFormat>
  <Paragraphs>416</Paragraphs>
  <Slides>40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David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Revision : the use of ‘can’/’could’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2023-01-16T20:42:08Z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0DCE78362F484CE9BFC17AEE95A3BAB9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