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370" r:id="rId3"/>
    <p:sldId id="371" r:id="rId4"/>
    <p:sldId id="378" r:id="rId5"/>
    <p:sldId id="372" r:id="rId6"/>
    <p:sldId id="379" r:id="rId7"/>
    <p:sldId id="361" r:id="rId8"/>
    <p:sldId id="380" r:id="rId9"/>
    <p:sldId id="381" r:id="rId10"/>
    <p:sldId id="382" r:id="rId11"/>
    <p:sldId id="316" r:id="rId12"/>
    <p:sldId id="314" r:id="rId13"/>
    <p:sldId id="26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3D9F043D-6383-4B26-B5BF-506171B8078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ABF11A19-0E0F-470B-B484-B0E957F5B6E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6D6724-8A30-4F02-8E11-E46F16BEB87C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11A19-0E0F-470B-B484-B0E957F5B6E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2642C4-5321-4246-9191-0E09239D8B9A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2373314"/>
            <a:ext cx="5828109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976201" y="1704138"/>
            <a:ext cx="4473179" cy="2002863"/>
            <a:chOff x="1208880" y="1972097"/>
            <a:chExt cx="4078521" cy="2006326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703858" y="1972097"/>
              <a:ext cx="3088568" cy="83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4 Lesson 23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1208880" y="2961004"/>
              <a:ext cx="4078521" cy="1017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000" b="1" dirty="0" smtClean="0">
                  <a:latin typeface="Times New Roman" panose="02020603050405020304" pitchFamily="18" charset="0"/>
                </a:rPr>
                <a:t>Good-bye!</a:t>
              </a:r>
              <a:endParaRPr lang="en-US" altLang="zh-CN" sz="60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7173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538288"/>
            <a:ext cx="3045619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258808" y="556022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/>
          <p:cNvSpPr>
            <a:spLocks noChangeArrowheads="1"/>
          </p:cNvSpPr>
          <p:nvPr/>
        </p:nvSpPr>
        <p:spPr bwMode="auto">
          <a:xfrm>
            <a:off x="133350" y="901701"/>
            <a:ext cx="216812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sing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479" y="2105024"/>
            <a:ext cx="476369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5"/>
          <p:cNvSpPr>
            <a:spLocks noChangeArrowheads="1"/>
          </p:cNvSpPr>
          <p:nvPr/>
        </p:nvSpPr>
        <p:spPr bwMode="auto">
          <a:xfrm>
            <a:off x="-263128" y="841376"/>
            <a:ext cx="21705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-1" y="1020763"/>
            <a:ext cx="3590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Summary and Evaluation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7573" y="2374256"/>
            <a:ext cx="759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4056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341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360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638176" y="3352801"/>
          <a:ext cx="7686674" cy="2670177"/>
        </p:xfrm>
        <a:graphic>
          <a:graphicData uri="http://schemas.openxmlformats.org/drawingml/2006/table">
            <a:tbl>
              <a:tblPr/>
              <a:tblGrid>
                <a:gridCol w="3908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304926" y="1432500"/>
            <a:ext cx="639484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39440" y="2658304"/>
            <a:ext cx="727590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Finish the exercise book Lesson 23. </a:t>
            </a:r>
            <a:r>
              <a:rPr lang="en-US" altLang="zh-CN" sz="3600" dirty="0" smtClean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-1" y="854076"/>
            <a:ext cx="26574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/>
          <p:cNvSpPr>
            <a:spLocks noChangeArrowheads="1"/>
          </p:cNvSpPr>
          <p:nvPr/>
        </p:nvSpPr>
        <p:spPr bwMode="auto">
          <a:xfrm>
            <a:off x="0" y="836613"/>
            <a:ext cx="2371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Warm-up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4491" y="1646238"/>
            <a:ext cx="175736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25266" y="4148139"/>
            <a:ext cx="583037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Li Ming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is leaving </a:t>
            </a:r>
            <a:r>
              <a:rPr lang="en-US" altLang="zh-CN" sz="2800" b="1" dirty="0">
                <a:latin typeface="Times New Roman" panose="02020603050405020304" pitchFamily="18" charset="0"/>
              </a:rPr>
              <a:t>for China.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The plane for Beijing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will leave </a:t>
            </a:r>
            <a:r>
              <a:rPr lang="en-US" altLang="zh-CN" sz="2800" b="1" dirty="0">
                <a:latin typeface="Times New Roman" panose="02020603050405020304" pitchFamily="18" charset="0"/>
              </a:rPr>
              <a:t>soon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0" y="836613"/>
            <a:ext cx="24860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read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921957" y="2044700"/>
            <a:ext cx="3469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It's time for me to go.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02832" y="2997201"/>
            <a:ext cx="2107406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26644" y="1697039"/>
            <a:ext cx="16811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1035" y="1628775"/>
            <a:ext cx="166092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96567" y="1898651"/>
            <a:ext cx="151566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87178" y="4429125"/>
            <a:ext cx="474702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What time is it?</a:t>
            </a:r>
          </a:p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It is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</a:rPr>
              <a:t>It's time for me to ...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2771775" y="2254250"/>
            <a:ext cx="268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the Chinese kite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0" name="矩形 5"/>
          <p:cNvSpPr>
            <a:spLocks noChangeArrowheads="1"/>
          </p:cNvSpPr>
          <p:nvPr/>
        </p:nvSpPr>
        <p:spPr bwMode="auto">
          <a:xfrm>
            <a:off x="133350" y="901701"/>
            <a:ext cx="28765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read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9713" y="1924050"/>
            <a:ext cx="110728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5660" y="4121150"/>
            <a:ext cx="109894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632472" y="4673600"/>
            <a:ext cx="26860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a little, red dragon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9425" y="4213225"/>
            <a:ext cx="914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>
            <a:spLocks noChangeArrowheads="1"/>
          </p:cNvSpPr>
          <p:nvPr/>
        </p:nvSpPr>
        <p:spPr bwMode="auto">
          <a:xfrm>
            <a:off x="5008959" y="2643188"/>
            <a:ext cx="2849165" cy="1001712"/>
          </a:xfrm>
          <a:prstGeom prst="wedgeRoundRectCallout">
            <a:avLst>
              <a:gd name="adj1" fmla="val 38894"/>
              <a:gd name="adj2" fmla="val 7103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I have something for you.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5"/>
          <p:cNvSpPr>
            <a:spLocks noChangeArrowheads="1"/>
          </p:cNvSpPr>
          <p:nvPr/>
        </p:nvSpPr>
        <p:spPr bwMode="auto">
          <a:xfrm>
            <a:off x="133350" y="901701"/>
            <a:ext cx="157043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read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9932" y="3254375"/>
            <a:ext cx="100726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4" descr="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3767" y="3495675"/>
            <a:ext cx="82153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1308498" y="2479676"/>
            <a:ext cx="2064544" cy="601663"/>
          </a:xfrm>
          <a:prstGeom prst="wedgeRoundRectCallout">
            <a:avLst>
              <a:gd name="adj1" fmla="val 44356"/>
              <a:gd name="adj2" fmla="val 13146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Have a good trip!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4325542" y="2106613"/>
            <a:ext cx="1554956" cy="1001712"/>
          </a:xfrm>
          <a:prstGeom prst="wedgeRoundRectCallout">
            <a:avLst>
              <a:gd name="adj1" fmla="val -55236"/>
              <a:gd name="adj2" fmla="val 785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Don't forget</a:t>
            </a:r>
            <a:br>
              <a:rPr lang="en-US" altLang="zh-CN" sz="2400" b="1">
                <a:latin typeface="Times New Roman" panose="02020603050405020304" pitchFamily="18" charset="0"/>
              </a:rPr>
            </a:br>
            <a:r>
              <a:rPr lang="en-US" altLang="zh-CN" sz="2400" b="1">
                <a:latin typeface="Times New Roman" panose="02020603050405020304" pitchFamily="18" charset="0"/>
              </a:rPr>
              <a:t>to write!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6140053" y="4589463"/>
            <a:ext cx="1281113" cy="508000"/>
          </a:xfrm>
          <a:prstGeom prst="wedgeRoundRectCallout">
            <a:avLst>
              <a:gd name="adj1" fmla="val -45708"/>
              <a:gd name="adj2" fmla="val -10599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Good-bye!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0066" y="1382713"/>
            <a:ext cx="563641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Circle the key words you learn. 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302669" y="21447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forget            leave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good-bye       hear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dragon           airport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352925" y="3235325"/>
            <a:ext cx="1133475" cy="503238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376737" y="3735389"/>
            <a:ext cx="1147763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789635" y="3249614"/>
            <a:ext cx="146565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310062" y="2662239"/>
            <a:ext cx="1166813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771776" y="3741739"/>
            <a:ext cx="1193006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772967" y="2679701"/>
            <a:ext cx="1193006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6" grpId="0" animBg="1"/>
      <p:bldP spid="10247" grpId="0" animBg="1"/>
      <p:bldP spid="10250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5"/>
          <p:cNvSpPr>
            <a:spLocks noChangeArrowheads="1"/>
          </p:cNvSpPr>
          <p:nvPr/>
        </p:nvSpPr>
        <p:spPr bwMode="auto">
          <a:xfrm>
            <a:off x="253603" y="945855"/>
            <a:ext cx="2670571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Ask and answer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95450" y="2107111"/>
            <a:ext cx="6381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Does Li Ming have a surprise for Danny?</a:t>
            </a:r>
          </a:p>
          <a:p>
            <a:pPr marL="514350" indent="-514350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Yes, he does.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What's the surprise?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It's a kite.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Why does Li Ming give Danny the surprise?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It's a good Chinese kite. </a:t>
            </a:r>
            <a:r>
              <a:rPr lang="en-US" altLang="zh-CN" sz="2400" dirty="0">
                <a:solidFill>
                  <a:srgbClr val="0000FF"/>
                </a:solidFill>
                <a:sym typeface="+mn-ea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Danny fly it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060" y="4856164"/>
            <a:ext cx="978694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4" descr="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6433" y="1221286"/>
            <a:ext cx="82153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5"/>
          <p:cNvSpPr>
            <a:spLocks noChangeArrowheads="1"/>
          </p:cNvSpPr>
          <p:nvPr/>
        </p:nvSpPr>
        <p:spPr bwMode="auto">
          <a:xfrm>
            <a:off x="253604" y="887413"/>
            <a:ext cx="2546746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Ask and answer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6977" y="1522414"/>
            <a:ext cx="6281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Does Li Ming hove a surprise for Jenny?</a:t>
            </a:r>
          </a:p>
          <a:p>
            <a:pPr marL="514350" indent="-514350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Yes, he does.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What's the surprise?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It's a little, red dragon.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 Why does Li Ming give Jenny the surprise?</a:t>
            </a:r>
          </a:p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wants Jenny to remember China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060" y="4856164"/>
            <a:ext cx="978694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4" descr="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29550" y="1239838"/>
            <a:ext cx="821531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全屏显示(4:3)</PresentationFormat>
  <Paragraphs>54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2023-01-16T20:42:19Z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A6833EDA445A4953BCE0E932ED50AB20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