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80" r:id="rId4"/>
    <p:sldId id="347" r:id="rId5"/>
    <p:sldId id="259" r:id="rId6"/>
    <p:sldId id="335" r:id="rId7"/>
    <p:sldId id="302" r:id="rId8"/>
    <p:sldId id="279" r:id="rId9"/>
    <p:sldId id="265" r:id="rId10"/>
    <p:sldId id="320" r:id="rId11"/>
    <p:sldId id="271" r:id="rId12"/>
    <p:sldId id="272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8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5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六年级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694" y="1203600"/>
            <a:ext cx="9144000" cy="17312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圆的周</a:t>
            </a:r>
            <a:r>
              <a:rPr lang="zh-CN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长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62784" y="642404"/>
            <a:ext cx="229293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经典繁勘亭" pitchFamily="49" charset="-122"/>
              </a:rPr>
              <a:t>圆的周长和面积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椭圆 2"/>
          <p:cNvSpPr/>
          <p:nvPr/>
        </p:nvSpPr>
        <p:spPr>
          <a:xfrm>
            <a:off x="271145" y="573405"/>
            <a:ext cx="576580" cy="576580"/>
          </a:xfrm>
          <a:prstGeom prst="ellipse">
            <a:avLst/>
          </a:prstGeom>
          <a:gradFill>
            <a:gsLst>
              <a:gs pos="100000">
                <a:srgbClr val="FBFB11">
                  <a:alpha val="47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9095" y="60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4443960"/>
            <a:ext cx="9142306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36249" y="579122"/>
            <a:ext cx="5043805" cy="3829675"/>
            <a:chOff x="1940" y="-8805"/>
            <a:chExt cx="10520" cy="15206"/>
          </a:xfrm>
        </p:grpSpPr>
        <p:grpSp>
          <p:nvGrpSpPr>
            <p:cNvPr id="11" name="组合 10"/>
            <p:cNvGrpSpPr/>
            <p:nvPr/>
          </p:nvGrpSpPr>
          <p:grpSpPr>
            <a:xfrm>
              <a:off x="1940" y="-8805"/>
              <a:ext cx="10520" cy="15206"/>
              <a:chOff x="1940" y="-8805"/>
              <a:chExt cx="10520" cy="15206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940" y="-8805"/>
                <a:ext cx="10520" cy="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聪聪家餐厅门的形状和尺寸如下图所示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940" y="3590"/>
                <a:ext cx="10520" cy="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(2)门框是用木条装饰的，一共用了多少米木条? (得数保留一位小数)</a:t>
                </a: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1940" y="2006"/>
              <a:ext cx="10520" cy="1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(1)上半圆的高度是多少厘米?</a:t>
              </a:r>
            </a:p>
          </p:txBody>
        </p:sp>
      </p:grpSp>
      <p:pic>
        <p:nvPicPr>
          <p:cNvPr id="8" name="图片 7" descr="D[I1{VLS5BGZ5BVLJO@AK9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977900"/>
            <a:ext cx="3162300" cy="2324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76056" y="679370"/>
            <a:ext cx="3851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）上半圆的高度即圆的半径，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2=38cm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）上半圆用的木条是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πd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2=76π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2=38π(cm)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一共用的米数是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2+38π=380+38π(cm)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一共用了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380+38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3.14=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499.3cm=4.9m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39" name="文本框 16"/>
          <p:cNvSpPr txBox="1"/>
          <p:nvPr/>
        </p:nvSpPr>
        <p:spPr>
          <a:xfrm>
            <a:off x="1253494" y="1974851"/>
            <a:ext cx="6182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关于圆的周长 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1、已知半径。    C=2πr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2、已知直径。    C=πd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周长÷直径=圆周率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直径×圆周率=圆的周长 </a:t>
            </a:r>
          </a:p>
          <a:p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691080" y="813299"/>
            <a:ext cx="882898" cy="1265255"/>
          </a:xfrm>
          <a:prstGeom prst="rect">
            <a:avLst/>
          </a:prstGeom>
        </p:spPr>
      </p:pic>
      <p:sp>
        <p:nvSpPr>
          <p:cNvPr id="2" name="文本框 16"/>
          <p:cNvSpPr txBox="1"/>
          <p:nvPr/>
        </p:nvSpPr>
        <p:spPr>
          <a:xfrm>
            <a:off x="558804" y="1031242"/>
            <a:ext cx="696658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2400" b="1" dirty="0">
                <a:ea typeface="楷体" panose="02010609060101010101" pitchFamily="49" charset="-122"/>
              </a:rPr>
              <a:t>一面圆镜的镜面直径是25厘米，在它的边缘镶嵌着</a:t>
            </a:r>
            <a:r>
              <a:rPr lang="zh-CN" altLang="en-US" sz="2400" b="1" dirty="0">
                <a:ea typeface="楷体" panose="02010609060101010101" pitchFamily="49" charset="-122"/>
              </a:rPr>
              <a:t>一</a:t>
            </a:r>
            <a:r>
              <a:rPr sz="2400" b="1" dirty="0" err="1">
                <a:ea typeface="楷体" panose="02010609060101010101" pitchFamily="49" charset="-122"/>
              </a:rPr>
              <a:t>根金属条。这根金属条的长至少是多少厘米</a:t>
            </a:r>
            <a:r>
              <a:rPr sz="2400" b="1" dirty="0">
                <a:ea typeface="楷体" panose="02010609060101010101" pitchFamily="49" charset="-122"/>
              </a:rPr>
              <a:t>?</a:t>
            </a:r>
          </a:p>
        </p:txBody>
      </p:sp>
      <p:pic>
        <p:nvPicPr>
          <p:cNvPr id="4" name="图片 3" descr="FUYVI%D{G`LFJ0L%@9~T3W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8" y="2210437"/>
            <a:ext cx="1941195" cy="225996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flipH="1">
            <a:off x="3439798" y="1861186"/>
            <a:ext cx="4085591" cy="1042670"/>
            <a:chOff x="1230313" y="2426043"/>
            <a:chExt cx="1482100" cy="1121306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1427297" y="2579656"/>
              <a:ext cx="1043843" cy="76127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金属条的长就是镜面的周长。</a:t>
              </a:r>
            </a:p>
          </p:txBody>
        </p:sp>
        <p:sp>
          <p:nvSpPr>
            <p:cNvPr id="12" name="云形标注 11"/>
            <p:cNvSpPr/>
            <p:nvPr/>
          </p:nvSpPr>
          <p:spPr>
            <a:xfrm>
              <a:off x="1230313" y="2426043"/>
              <a:ext cx="1482100" cy="1121306"/>
            </a:xfrm>
            <a:prstGeom prst="cloudCallout">
              <a:avLst>
                <a:gd name="adj1" fmla="val -56947"/>
                <a:gd name="adj2" fmla="val 50977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371850" y="2908302"/>
            <a:ext cx="4008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3.14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25= 78.5 (厘米)</a:t>
            </a: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答:这根金属条的长至少是78.5厘米。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4550" y="1204597"/>
            <a:ext cx="708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一个圆形花坛的周长是17.27米。它的直径是多少米?</a:t>
            </a:r>
          </a:p>
        </p:txBody>
      </p:sp>
      <p:pic>
        <p:nvPicPr>
          <p:cNvPr id="6" name="图片 5" descr="P`1%A1[RWDM1X4Q2U~`EJ3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32" y="2211712"/>
            <a:ext cx="4243705" cy="2521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41879" y="2240917"/>
            <a:ext cx="4144645" cy="1677035"/>
            <a:chOff x="6633" y="648"/>
            <a:chExt cx="6527" cy="225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1770" y="914"/>
              <a:ext cx="1390" cy="1993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6633" y="648"/>
              <a:ext cx="5216" cy="1701"/>
              <a:chOff x="6633" y="648"/>
              <a:chExt cx="5216" cy="1701"/>
            </a:xfrm>
          </p:grpSpPr>
          <p:sp>
            <p:nvSpPr>
              <p:cNvPr id="8" name="云形 7"/>
              <p:cNvSpPr/>
              <p:nvPr/>
            </p:nvSpPr>
            <p:spPr>
              <a:xfrm>
                <a:off x="6633" y="648"/>
                <a:ext cx="5216" cy="1701"/>
              </a:xfrm>
              <a:prstGeom prst="clou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7012" y="914"/>
                <a:ext cx="4507" cy="1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设花坛的直径为</a:t>
                </a:r>
                <a:r>
                  <a:rPr lang="zh-CN" altLang="en-US" sz="2400" b="1" i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米列方程解答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626239" y="1523366"/>
            <a:ext cx="4681855" cy="824230"/>
            <a:chOff x="1230313" y="2426043"/>
            <a:chExt cx="1358169" cy="678195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1427297" y="2579656"/>
              <a:ext cx="1043843" cy="329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可以用周长除以π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云形标注 11"/>
            <p:cNvSpPr/>
            <p:nvPr/>
          </p:nvSpPr>
          <p:spPr>
            <a:xfrm>
              <a:off x="1230313" y="2426043"/>
              <a:ext cx="1358169" cy="678195"/>
            </a:xfrm>
            <a:prstGeom prst="cloudCallout">
              <a:avLst>
                <a:gd name="adj1" fmla="val -55764"/>
                <a:gd name="adj2" fmla="val 7110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180469" y="1001395"/>
            <a:ext cx="704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已知花坛的周长，怎样求它的直径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70025" y="2347597"/>
            <a:ext cx="4527550" cy="3077845"/>
            <a:chOff x="2803" y="4040"/>
            <a:chExt cx="7130" cy="4847"/>
          </a:xfrm>
        </p:grpSpPr>
        <p:sp>
          <p:nvSpPr>
            <p:cNvPr id="2" name="文本框 1"/>
            <p:cNvSpPr txBox="1"/>
            <p:nvPr/>
          </p:nvSpPr>
          <p:spPr>
            <a:xfrm>
              <a:off x="2803" y="4040"/>
              <a:ext cx="7130" cy="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解:设花坛的直径是</a:t>
              </a:r>
              <a:r>
                <a:rPr lang="zh-CN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米。</a:t>
              </a:r>
            </a:p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3.14</a:t>
              </a:r>
              <a:r>
                <a:rPr lang="zh-CN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= 17.27</a:t>
              </a:r>
              <a:endParaRPr lang="zh-CN" altLang="en-US" b="1" dirty="0"/>
            </a:p>
            <a:p>
              <a:r>
                <a:rPr lang="zh-CN" altLang="en-US" b="1" dirty="0"/>
                <a:t>               </a:t>
              </a:r>
            </a:p>
            <a:p>
              <a:r>
                <a:rPr lang="zh-CN" altLang="en-US" b="1" dirty="0"/>
                <a:t>               </a:t>
              </a:r>
              <a:r>
                <a: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b="1" dirty="0"/>
                <a:t>=</a:t>
              </a:r>
            </a:p>
            <a:p>
              <a:endParaRPr lang="en-US" altLang="zh-CN" b="1" dirty="0"/>
            </a:p>
            <a:p>
              <a:r>
                <a:rPr lang="en-US" altLang="zh-CN" b="1" dirty="0"/>
                <a:t>               </a:t>
              </a:r>
              <a:r>
                <a:rPr lang="en-US" altLang="zh-CN" sz="2800" b="1" dirty="0"/>
                <a:t> 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800" b="1" dirty="0"/>
                <a:t>=5.5     </a:t>
              </a:r>
            </a:p>
            <a:p>
              <a:r>
                <a:rPr lang="en-US" altLang="zh-CN" sz="2800" b="1" dirty="0"/>
                <a:t>答:花坛的直径是5.5米。</a:t>
              </a:r>
            </a:p>
            <a:p>
              <a:endParaRPr lang="zh-CN" altLang="en-US" b="1" dirty="0"/>
            </a:p>
            <a:p>
              <a:endParaRPr lang="zh-CN" altLang="en-US" b="1" dirty="0"/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750" y="5338"/>
            <a:ext cx="1192" cy="1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r:id="rId5" imgW="405765" imgH="393700" progId="Equation.KSEE3">
                    <p:embed/>
                  </p:oleObj>
                </mc:Choice>
                <mc:Fallback>
                  <p:oleObj r:id="rId5" imgW="405765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50" y="5338"/>
                          <a:ext cx="1192" cy="11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840105" y="608330"/>
            <a:ext cx="7620327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下面是某中学新建绿荫操场示意图。(单位:m)</a:t>
            </a:r>
          </a:p>
        </p:txBody>
      </p:sp>
      <p:sp>
        <p:nvSpPr>
          <p:cNvPr id="12" name="文本框 16"/>
          <p:cNvSpPr txBox="1"/>
          <p:nvPr/>
        </p:nvSpPr>
        <p:spPr>
          <a:xfrm>
            <a:off x="5301615" y="1385572"/>
            <a:ext cx="253111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</a:rPr>
              <a:t>示意图上的蓝线是跑道。</a:t>
            </a:r>
          </a:p>
        </p:txBody>
      </p:sp>
      <p:pic>
        <p:nvPicPr>
          <p:cNvPr id="3" name="图片 2" descr="WV8$J`IM1A)}9R~X09BS@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" y="1547495"/>
            <a:ext cx="3543300" cy="2047875"/>
          </a:xfrm>
          <a:prstGeom prst="rect">
            <a:avLst/>
          </a:prstGeom>
        </p:spPr>
      </p:pic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5301615" y="2839722"/>
            <a:ext cx="2889250" cy="95410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</a:t>
            </a:r>
            <a:r>
              <a:rPr 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一算</a:t>
            </a: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:沿跑道跑</a:t>
            </a:r>
            <a:r>
              <a:rPr 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圈是多少米?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bldLvl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51869" y="582932"/>
            <a:ext cx="3960495" cy="1584325"/>
            <a:chOff x="1952" y="2262"/>
            <a:chExt cx="6237" cy="2495"/>
          </a:xfrm>
        </p:grpSpPr>
        <p:sp>
          <p:nvSpPr>
            <p:cNvPr id="4" name="云形 3"/>
            <p:cNvSpPr/>
            <p:nvPr/>
          </p:nvSpPr>
          <p:spPr>
            <a:xfrm>
              <a:off x="1952" y="2262"/>
              <a:ext cx="6237" cy="2495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2632" y="2759"/>
              <a:ext cx="4876" cy="150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两端的两个半圆可以看作.......</a:t>
              </a:r>
            </a:p>
          </p:txBody>
        </p:sp>
      </p:grpSp>
      <p:sp>
        <p:nvSpPr>
          <p:cNvPr id="12" name="文本框 16"/>
          <p:cNvSpPr txBox="1"/>
          <p:nvPr/>
        </p:nvSpPr>
        <p:spPr>
          <a:xfrm>
            <a:off x="6111875" y="993777"/>
            <a:ext cx="161925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2400" b="1">
                <a:latin typeface="楷体" panose="02010609060101010101" pitchFamily="49" charset="-122"/>
                <a:ea typeface="楷体" panose="02010609060101010101" pitchFamily="49" charset="-122"/>
              </a:rPr>
              <a:t>用计算器算一算。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7879" y="2500632"/>
            <a:ext cx="5047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</a:t>
            </a:r>
            <a:r>
              <a:rPr lang="zh-CN" altLang="en-US" sz="2800" dirty="0"/>
              <a:t>×</a:t>
            </a:r>
            <a:r>
              <a:rPr lang="en-US" altLang="zh-CN" sz="2800" dirty="0"/>
              <a:t>85.39=170.78</a:t>
            </a:r>
            <a:r>
              <a:rPr lang="zh-CN" altLang="en-US" sz="2800" dirty="0"/>
              <a:t>（</a:t>
            </a:r>
            <a:r>
              <a:rPr lang="en-US" altLang="zh-CN" sz="2800" dirty="0"/>
              <a:t>m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endParaRPr lang="zh-CN" altLang="en-US" sz="2800" dirty="0"/>
          </a:p>
          <a:p>
            <a:r>
              <a:rPr lang="en-US" altLang="zh-CN" sz="2800" dirty="0"/>
              <a:t>π</a:t>
            </a:r>
            <a:r>
              <a:rPr lang="zh-CN" altLang="en-US" sz="2800" dirty="0"/>
              <a:t>×</a:t>
            </a:r>
            <a:r>
              <a:rPr lang="en-US" altLang="zh-CN" sz="2800" dirty="0"/>
              <a:t>d=π</a:t>
            </a:r>
            <a:r>
              <a:rPr lang="zh-CN" altLang="en-US" sz="2800" dirty="0"/>
              <a:t>×</a:t>
            </a:r>
            <a:r>
              <a:rPr lang="en-US" altLang="zh-CN" sz="2800" dirty="0"/>
              <a:t>2r=π</a:t>
            </a:r>
            <a:r>
              <a:rPr lang="zh-CN" altLang="en-US" sz="2800" dirty="0"/>
              <a:t>×</a:t>
            </a:r>
            <a:r>
              <a:rPr lang="en-US" altLang="zh-CN" sz="2800" dirty="0"/>
              <a:t>2</a:t>
            </a:r>
            <a:r>
              <a:rPr lang="zh-CN" altLang="en-US" sz="2800" dirty="0"/>
              <a:t>×3</a:t>
            </a:r>
            <a:r>
              <a:rPr lang="en-US" altLang="zh-CN" sz="2800" dirty="0"/>
              <a:t>6.5=73π</a:t>
            </a:r>
          </a:p>
          <a:p>
            <a:endParaRPr lang="en-US" altLang="zh-CN" sz="2800" dirty="0"/>
          </a:p>
          <a:p>
            <a:r>
              <a:rPr lang="zh-CN" altLang="en-US" sz="2800" dirty="0"/>
              <a:t>所以跑一圈是</a:t>
            </a:r>
            <a:r>
              <a:rPr lang="en-US" altLang="zh-CN" sz="2800" dirty="0"/>
              <a:t>170.78+73π</a:t>
            </a:r>
            <a:r>
              <a:rPr lang="zh-CN" altLang="en-US" sz="2800" dirty="0"/>
              <a:t>（</a:t>
            </a:r>
            <a:r>
              <a:rPr lang="en-US" altLang="zh-CN" sz="2800" dirty="0"/>
              <a:t>m</a:t>
            </a:r>
            <a:r>
              <a:rPr lang="zh-CN" altLang="en-US" sz="2800" dirty="0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bldLvl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/>
          <p:nvPr/>
        </p:nvSpPr>
        <p:spPr>
          <a:xfrm>
            <a:off x="1743338" y="2707642"/>
            <a:ext cx="5347444" cy="1966595"/>
          </a:xfrm>
          <a:prstGeom prst="wedgeRoundRectCallout">
            <a:avLst>
              <a:gd name="adj1" fmla="val -48449"/>
              <a:gd name="adj2" fmla="val 32463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C=2πr=2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1.5=3π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C=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2πr=2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6=12π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C=πd=18π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atinLnBrk="1">
              <a:spcBef>
                <a:spcPct val="50000"/>
              </a:spcBef>
              <a:defRPr/>
            </a:pP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16"/>
          <p:cNvSpPr txBox="1"/>
          <p:nvPr/>
        </p:nvSpPr>
        <p:spPr>
          <a:xfrm>
            <a:off x="647703" y="469267"/>
            <a:ext cx="57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求下面各圆的周长。(单位:厘米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pic>
        <p:nvPicPr>
          <p:cNvPr id="3" name="图片 2" descr="24E$AL@WD[VAQ1TR@]IDA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685" y="929640"/>
            <a:ext cx="625475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1532" y="420217"/>
            <a:ext cx="1440161" cy="667236"/>
            <a:chOff x="480869" y="708178"/>
            <a:chExt cx="1216345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pic>
        <p:nvPicPr>
          <p:cNvPr id="7" name="图片 6" descr="49"/>
          <p:cNvPicPr>
            <a:picLocks noChangeAspect="1"/>
          </p:cNvPicPr>
          <p:nvPr/>
        </p:nvPicPr>
        <p:blipFill>
          <a:blip r:embed="rId3" cstate="email"/>
          <a:srcRect l="11692" t="5345" r="9101" b="5345"/>
          <a:stretch>
            <a:fillRect/>
          </a:stretch>
        </p:blipFill>
        <p:spPr>
          <a:xfrm>
            <a:off x="8123555" y="3845560"/>
            <a:ext cx="92837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4840" y="1165860"/>
            <a:ext cx="789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一个直径是35厘米的菜墩，上面有2根加固的铅条。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0870" y="1879602"/>
            <a:ext cx="634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(1)一根铅条的长至少是多少厘米?</a:t>
            </a: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(2)两根铅条一共有多少厘米?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228" y="2913669"/>
            <a:ext cx="6816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分析题意，求菜墩的周长</a:t>
            </a:r>
          </a:p>
          <a:p>
            <a:r>
              <a:rPr lang="zh-CN" altLang="en-US" sz="2800" b="1" dirty="0">
                <a:solidFill>
                  <a:srgbClr val="FF0000"/>
                </a:solidFill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</a:rPr>
              <a:t>C=πd=35π   </a:t>
            </a:r>
            <a:r>
              <a:rPr lang="zh-CN" altLang="en-US" sz="2800" b="1" dirty="0">
                <a:solidFill>
                  <a:srgbClr val="FF0000"/>
                </a:solidFill>
              </a:rPr>
              <a:t>一根铅条的长为</a:t>
            </a:r>
            <a:r>
              <a:rPr lang="en-US" altLang="zh-CN" sz="2800" b="1" dirty="0">
                <a:solidFill>
                  <a:srgbClr val="FF0000"/>
                </a:solidFill>
              </a:rPr>
              <a:t>35π</a:t>
            </a:r>
            <a:r>
              <a:rPr lang="zh-CN" altLang="en-US" sz="2800" b="1" dirty="0">
                <a:solidFill>
                  <a:srgbClr val="FF0000"/>
                </a:solidFill>
              </a:rPr>
              <a:t>厘米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</a:rPr>
              <a:t>35π=70π   </a:t>
            </a:r>
            <a:r>
              <a:rPr lang="zh-CN" altLang="en-US" sz="2800" b="1" dirty="0">
                <a:solidFill>
                  <a:srgbClr val="FF0000"/>
                </a:solidFill>
              </a:rPr>
              <a:t>两根铅条一共</a:t>
            </a:r>
            <a:r>
              <a:rPr lang="en-US" altLang="zh-CN" sz="2800" b="1" dirty="0">
                <a:solidFill>
                  <a:srgbClr val="FF0000"/>
                </a:solidFill>
              </a:rPr>
              <a:t>70π</a:t>
            </a:r>
            <a:r>
              <a:rPr lang="zh-CN" altLang="en-US" sz="2800" b="1" dirty="0">
                <a:solidFill>
                  <a:srgbClr val="FF0000"/>
                </a:solidFill>
              </a:rPr>
              <a:t>厘米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9" name="图片 8" descr="70{@G`9}EZWJQ__YF7@O@1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4" y="2310765"/>
            <a:ext cx="22002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680089" y="973457"/>
            <a:ext cx="763079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铁环的直径为30厘米，铁环转60圈，它滚动的路程有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多少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米? ( 得数保留一位小数)</a:t>
            </a:r>
          </a:p>
        </p:txBody>
      </p:sp>
      <p:pic>
        <p:nvPicPr>
          <p:cNvPr id="2" name="图片 1" descr="JB2YBC]142]E%P_`O8%{WG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465" y="1439546"/>
            <a:ext cx="3810000" cy="16668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619672" y="2571755"/>
            <a:ext cx="3528392" cy="1865264"/>
            <a:chOff x="3363" y="4027"/>
            <a:chExt cx="3034" cy="2183"/>
          </a:xfrm>
        </p:grpSpPr>
        <p:sp>
          <p:nvSpPr>
            <p:cNvPr id="24" name="AutoShape 3"/>
            <p:cNvSpPr/>
            <p:nvPr/>
          </p:nvSpPr>
          <p:spPr>
            <a:xfrm>
              <a:off x="3363" y="4027"/>
              <a:ext cx="3034" cy="2144"/>
            </a:xfrm>
            <a:prstGeom prst="wedgeRoundRectCallout">
              <a:avLst>
                <a:gd name="adj1" fmla="val 43671"/>
                <a:gd name="adj2" fmla="val 29059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endParaRPr lang="zh-CN" altLang="en-US" sz="2400" b="1" dirty="0">
                <a:latin typeface="+mn-lt"/>
                <a:ea typeface="+mn-ea"/>
              </a:endParaRPr>
            </a:p>
          </p:txBody>
        </p:sp>
        <p:sp>
          <p:nvSpPr>
            <p:cNvPr id="23" name="TextBox 71"/>
            <p:cNvSpPr txBox="1">
              <a:spLocks noChangeArrowheads="1"/>
            </p:cNvSpPr>
            <p:nvPr/>
          </p:nvSpPr>
          <p:spPr bwMode="auto">
            <a:xfrm>
              <a:off x="3397" y="4027"/>
              <a:ext cx="3000" cy="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60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个圆的周长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C=πd=30π(cm)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60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30π=180π(cm)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滚动的路程有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180πcm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全屏显示(16:9)</PresentationFormat>
  <Paragraphs>75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黑体</vt:lpstr>
      <vt:lpstr>华文楷体</vt:lpstr>
      <vt:lpstr>经典繁勘亭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2023-01-16T20:42:28Z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44BE4B4552DE47728A6C26C920E919BA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