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75" r:id="rId4"/>
    <p:sldId id="276" r:id="rId5"/>
    <p:sldId id="259" r:id="rId6"/>
    <p:sldId id="260" r:id="rId7"/>
    <p:sldId id="257" r:id="rId8"/>
    <p:sldId id="269" r:id="rId9"/>
    <p:sldId id="258" r:id="rId10"/>
    <p:sldId id="261" r:id="rId11"/>
    <p:sldId id="262" r:id="rId12"/>
    <p:sldId id="267" r:id="rId13"/>
    <p:sldId id="273" r:id="rId14"/>
    <p:sldId id="263" r:id="rId15"/>
    <p:sldId id="264" r:id="rId16"/>
    <p:sldId id="265" r:id="rId17"/>
    <p:sldId id="266" r:id="rId18"/>
    <p:sldId id="271" r:id="rId19"/>
    <p:sldId id="272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  <a:srgbClr val="990033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 autoAdjust="0"/>
    <p:restoredTop sz="9466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247DEBB-7F11-428D-8A0E-4C531C9E740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7DEBB-7F11-428D-8A0E-4C531C9E7404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728591" y="1916113"/>
            <a:ext cx="77771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8800" b="0" dirty="0">
                <a:solidFill>
                  <a:srgbClr val="FF0000"/>
                </a:solidFill>
                <a:ea typeface="华文琥珀" panose="02010800040101010101" pitchFamily="2" charset="-122"/>
              </a:rPr>
              <a:t>代数式的</a:t>
            </a:r>
            <a:r>
              <a:rPr lang="zh-CN" altLang="en-US" sz="8800" b="0" dirty="0" smtClean="0">
                <a:solidFill>
                  <a:srgbClr val="FF0000"/>
                </a:solidFill>
                <a:ea typeface="华文琥珀" panose="02010800040101010101" pitchFamily="2" charset="-122"/>
              </a:rPr>
              <a:t>值</a:t>
            </a:r>
            <a:endParaRPr lang="en-US" altLang="zh-CN" sz="8800" b="0" dirty="0">
              <a:solidFill>
                <a:srgbClr val="FF0000"/>
              </a:solidFill>
              <a:ea typeface="华文琥珀" panose="020108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50276" y="540836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6088"/>
            <a:ext cx="9144000" cy="3270250"/>
          </a:xfrm>
        </p:spPr>
        <p:txBody>
          <a:bodyPr/>
          <a:lstStyle/>
          <a:p>
            <a:pPr algn="l" eaLnBrk="1" hangingPunct="1"/>
            <a:r>
              <a:rPr lang="en-US" altLang="zh-CN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当</a:t>
            </a:r>
            <a:r>
              <a:rPr lang="en-US" altLang="zh-CN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a=0·5,b=    </a:t>
            </a:r>
            <a: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时，</a:t>
            </a:r>
            <a:b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b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求下列代数式的值</a:t>
            </a:r>
            <a:b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en-US" sz="4800" b="1" smtClean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</a:t>
            </a:r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388350" y="117475"/>
          <a:ext cx="7556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139700" imgH="393700" progId="Equation.DSMT4">
                  <p:embed/>
                </p:oleObj>
              </mc:Choice>
              <mc:Fallback>
                <p:oleObj name="Equation" r:id="rId3" imgW="1397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117475"/>
                        <a:ext cx="7556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95288" y="3860800"/>
            <a:ext cx="9288462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(a+b)(a</a:t>
            </a:r>
            <a:r>
              <a:rPr lang="zh-CN" altLang="en-US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(2 )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124075" y="4516438"/>
          <a:ext cx="1943100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5" imgW="444500" imgH="393700" progId="Equation.DSMT4">
                  <p:embed/>
                </p:oleObj>
              </mc:Choice>
              <mc:Fallback>
                <p:oleObj name="Equation" r:id="rId5" imgW="4445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516438"/>
                        <a:ext cx="1943100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051050" y="333375"/>
            <a:ext cx="576263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554288" y="46355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051050" y="606425"/>
            <a:ext cx="576263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554288" y="534988"/>
            <a:ext cx="73025" cy="73025"/>
          </a:xfrm>
          <a:prstGeom prst="ellipse">
            <a:avLst/>
          </a:prstGeom>
          <a:solidFill>
            <a:srgbClr val="0000CC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544638" y="130175"/>
            <a:ext cx="503237" cy="20161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978025" y="2460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7634288" y="693738"/>
            <a:ext cx="5746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 flipV="1">
            <a:off x="7561263" y="622300"/>
            <a:ext cx="71437" cy="71438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V="1">
            <a:off x="1474788" y="909638"/>
            <a:ext cx="574675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9" name="Oval 25"/>
          <p:cNvSpPr>
            <a:spLocks noChangeArrowheads="1"/>
          </p:cNvSpPr>
          <p:nvPr/>
        </p:nvSpPr>
        <p:spPr bwMode="auto">
          <a:xfrm>
            <a:off x="1979613" y="895350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V="1">
            <a:off x="1474788" y="333375"/>
            <a:ext cx="576262" cy="287338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1978025" y="26193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V="1">
            <a:off x="898525" y="693738"/>
            <a:ext cx="504825" cy="21748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1401763" y="62071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969963" y="404813"/>
            <a:ext cx="504825" cy="201612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1474788" y="54927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1474788" y="620713"/>
            <a:ext cx="503237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1978025" y="895350"/>
            <a:ext cx="73025" cy="73025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6985000" y="465138"/>
            <a:ext cx="576263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7488238" y="59531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flipV="1">
            <a:off x="6985000" y="738188"/>
            <a:ext cx="576263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7488238" y="66675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6478588" y="261938"/>
            <a:ext cx="503237" cy="201612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911975" y="37782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flipV="1">
            <a:off x="6408738" y="546100"/>
            <a:ext cx="574675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6913563" y="102711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6357938" y="1071563"/>
            <a:ext cx="576262" cy="28733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6911975" y="39370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V="1">
            <a:off x="5832475" y="825500"/>
            <a:ext cx="504825" cy="217488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6335713" y="75247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903913" y="536575"/>
            <a:ext cx="504825" cy="20161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6408738" y="68103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6408738" y="739775"/>
            <a:ext cx="503237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3" name="Oval 49"/>
          <p:cNvSpPr>
            <a:spLocks noChangeArrowheads="1"/>
          </p:cNvSpPr>
          <p:nvPr/>
        </p:nvSpPr>
        <p:spPr bwMode="auto">
          <a:xfrm>
            <a:off x="6911975" y="1027113"/>
            <a:ext cx="73025" cy="73025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V="1">
            <a:off x="7634288" y="333375"/>
            <a:ext cx="5746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5" name="Oval 51"/>
          <p:cNvSpPr>
            <a:spLocks noChangeArrowheads="1"/>
          </p:cNvSpPr>
          <p:nvPr/>
        </p:nvSpPr>
        <p:spPr bwMode="auto">
          <a:xfrm>
            <a:off x="7561263" y="54927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8208963" y="333375"/>
            <a:ext cx="504825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7" name="Oval 53"/>
          <p:cNvSpPr>
            <a:spLocks noChangeArrowheads="1"/>
          </p:cNvSpPr>
          <p:nvPr/>
        </p:nvSpPr>
        <p:spPr bwMode="auto">
          <a:xfrm>
            <a:off x="8713788" y="69373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8208963" y="693738"/>
            <a:ext cx="576262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8713788" y="62230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7635875" y="-26988"/>
            <a:ext cx="503238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1" name="Oval 57"/>
          <p:cNvSpPr>
            <a:spLocks noChangeArrowheads="1"/>
          </p:cNvSpPr>
          <p:nvPr/>
        </p:nvSpPr>
        <p:spPr bwMode="auto">
          <a:xfrm>
            <a:off x="8135938" y="26193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V="1">
            <a:off x="7632700" y="1054100"/>
            <a:ext cx="504825" cy="1889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3" name="Oval 59"/>
          <p:cNvSpPr>
            <a:spLocks noChangeArrowheads="1"/>
          </p:cNvSpPr>
          <p:nvPr/>
        </p:nvSpPr>
        <p:spPr bwMode="auto">
          <a:xfrm>
            <a:off x="8137525" y="98266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4786313" y="1495425"/>
            <a:ext cx="360362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5" name="Oval 61"/>
          <p:cNvSpPr>
            <a:spLocks noChangeArrowheads="1"/>
          </p:cNvSpPr>
          <p:nvPr/>
        </p:nvSpPr>
        <p:spPr bwMode="auto">
          <a:xfrm>
            <a:off x="4714875" y="142398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 flipV="1">
            <a:off x="4786313" y="1135063"/>
            <a:ext cx="431800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4714875" y="135096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218113" y="1135063"/>
            <a:ext cx="433387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5651500" y="149542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 flipV="1">
            <a:off x="5148263" y="1568450"/>
            <a:ext cx="57467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1" name="Oval 67"/>
          <p:cNvSpPr>
            <a:spLocks noChangeArrowheads="1"/>
          </p:cNvSpPr>
          <p:nvPr/>
        </p:nvSpPr>
        <p:spPr bwMode="auto">
          <a:xfrm>
            <a:off x="5651500" y="142398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 flipV="1">
            <a:off x="4498975" y="1784350"/>
            <a:ext cx="576263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3" name="Oval 69"/>
          <p:cNvSpPr>
            <a:spLocks noChangeArrowheads="1"/>
          </p:cNvSpPr>
          <p:nvPr/>
        </p:nvSpPr>
        <p:spPr bwMode="auto">
          <a:xfrm>
            <a:off x="5073650" y="178435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 flipH="1" flipV="1">
            <a:off x="3565525" y="1436688"/>
            <a:ext cx="5746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5" name="Oval 71"/>
          <p:cNvSpPr>
            <a:spLocks noChangeArrowheads="1"/>
          </p:cNvSpPr>
          <p:nvPr/>
        </p:nvSpPr>
        <p:spPr bwMode="auto">
          <a:xfrm flipV="1">
            <a:off x="3492500" y="1365250"/>
            <a:ext cx="71438" cy="71438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2916238" y="1208088"/>
            <a:ext cx="576262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7" name="Oval 73"/>
          <p:cNvSpPr>
            <a:spLocks noChangeArrowheads="1"/>
          </p:cNvSpPr>
          <p:nvPr/>
        </p:nvSpPr>
        <p:spPr bwMode="auto">
          <a:xfrm>
            <a:off x="3419475" y="133826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 flipV="1">
            <a:off x="2916238" y="1481138"/>
            <a:ext cx="576262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9" name="Oval 75"/>
          <p:cNvSpPr>
            <a:spLocks noChangeArrowheads="1"/>
          </p:cNvSpPr>
          <p:nvPr/>
        </p:nvSpPr>
        <p:spPr bwMode="auto">
          <a:xfrm>
            <a:off x="3419475" y="140970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2409825" y="1004888"/>
            <a:ext cx="503238" cy="201612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1" name="Oval 77"/>
          <p:cNvSpPr>
            <a:spLocks noChangeArrowheads="1"/>
          </p:cNvSpPr>
          <p:nvPr/>
        </p:nvSpPr>
        <p:spPr bwMode="auto">
          <a:xfrm>
            <a:off x="2843213" y="112077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 flipV="1">
            <a:off x="2339975" y="1784350"/>
            <a:ext cx="574675" cy="2159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3" name="Oval 79"/>
          <p:cNvSpPr>
            <a:spLocks noChangeArrowheads="1"/>
          </p:cNvSpPr>
          <p:nvPr/>
        </p:nvSpPr>
        <p:spPr bwMode="auto">
          <a:xfrm>
            <a:off x="2844800" y="17700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 flipV="1">
            <a:off x="2339975" y="1208088"/>
            <a:ext cx="576263" cy="287337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5" name="Oval 81"/>
          <p:cNvSpPr>
            <a:spLocks noChangeArrowheads="1"/>
          </p:cNvSpPr>
          <p:nvPr/>
        </p:nvSpPr>
        <p:spPr bwMode="auto">
          <a:xfrm>
            <a:off x="2843213" y="113665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66" name="Line 82"/>
          <p:cNvSpPr>
            <a:spLocks noChangeShapeType="1"/>
          </p:cNvSpPr>
          <p:nvPr/>
        </p:nvSpPr>
        <p:spPr bwMode="auto">
          <a:xfrm flipV="1">
            <a:off x="1763713" y="1568450"/>
            <a:ext cx="504825" cy="217488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7" name="Oval 83"/>
          <p:cNvSpPr>
            <a:spLocks noChangeArrowheads="1"/>
          </p:cNvSpPr>
          <p:nvPr/>
        </p:nvSpPr>
        <p:spPr bwMode="auto">
          <a:xfrm>
            <a:off x="2266950" y="149542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1835150" y="1279525"/>
            <a:ext cx="504825" cy="201613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9" name="Oval 85"/>
          <p:cNvSpPr>
            <a:spLocks noChangeArrowheads="1"/>
          </p:cNvSpPr>
          <p:nvPr/>
        </p:nvSpPr>
        <p:spPr bwMode="auto">
          <a:xfrm>
            <a:off x="2339975" y="142398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2339975" y="1482725"/>
            <a:ext cx="503238" cy="2889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1" name="Oval 87"/>
          <p:cNvSpPr>
            <a:spLocks noChangeArrowheads="1"/>
          </p:cNvSpPr>
          <p:nvPr/>
        </p:nvSpPr>
        <p:spPr bwMode="auto">
          <a:xfrm>
            <a:off x="2843213" y="1770063"/>
            <a:ext cx="73025" cy="73025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0000CC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 flipV="1">
            <a:off x="3565525" y="1076325"/>
            <a:ext cx="57467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3" name="Oval 89"/>
          <p:cNvSpPr>
            <a:spLocks noChangeArrowheads="1"/>
          </p:cNvSpPr>
          <p:nvPr/>
        </p:nvSpPr>
        <p:spPr bwMode="auto">
          <a:xfrm>
            <a:off x="3492500" y="1292225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74" name="Line 90"/>
          <p:cNvSpPr>
            <a:spLocks noChangeShapeType="1"/>
          </p:cNvSpPr>
          <p:nvPr/>
        </p:nvSpPr>
        <p:spPr bwMode="auto">
          <a:xfrm>
            <a:off x="4140200" y="1076325"/>
            <a:ext cx="504825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5" name="Oval 91"/>
          <p:cNvSpPr>
            <a:spLocks noChangeArrowheads="1"/>
          </p:cNvSpPr>
          <p:nvPr/>
        </p:nvSpPr>
        <p:spPr bwMode="auto">
          <a:xfrm>
            <a:off x="4645025" y="143668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 flipV="1">
            <a:off x="4140200" y="1436688"/>
            <a:ext cx="576263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7" name="Oval 93"/>
          <p:cNvSpPr>
            <a:spLocks noChangeArrowheads="1"/>
          </p:cNvSpPr>
          <p:nvPr/>
        </p:nvSpPr>
        <p:spPr bwMode="auto">
          <a:xfrm>
            <a:off x="4645025" y="1365250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65525" y="717550"/>
            <a:ext cx="503238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9" name="Oval 95"/>
          <p:cNvSpPr>
            <a:spLocks noChangeArrowheads="1"/>
          </p:cNvSpPr>
          <p:nvPr/>
        </p:nvSpPr>
        <p:spPr bwMode="auto">
          <a:xfrm>
            <a:off x="4067175" y="100488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0" name="Line 96"/>
          <p:cNvSpPr>
            <a:spLocks noChangeShapeType="1"/>
          </p:cNvSpPr>
          <p:nvPr/>
        </p:nvSpPr>
        <p:spPr bwMode="auto">
          <a:xfrm flipV="1">
            <a:off x="3563938" y="1797050"/>
            <a:ext cx="504825" cy="1889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81" name="Oval 97"/>
          <p:cNvSpPr>
            <a:spLocks noChangeArrowheads="1"/>
          </p:cNvSpPr>
          <p:nvPr/>
        </p:nvSpPr>
        <p:spPr bwMode="auto">
          <a:xfrm>
            <a:off x="4068763" y="1725613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2" name="Line 98"/>
          <p:cNvSpPr>
            <a:spLocks noChangeShapeType="1"/>
          </p:cNvSpPr>
          <p:nvPr/>
        </p:nvSpPr>
        <p:spPr bwMode="auto">
          <a:xfrm>
            <a:off x="4643438" y="703263"/>
            <a:ext cx="503237" cy="3587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83" name="Oval 99"/>
          <p:cNvSpPr>
            <a:spLocks noChangeArrowheads="1"/>
          </p:cNvSpPr>
          <p:nvPr/>
        </p:nvSpPr>
        <p:spPr bwMode="auto">
          <a:xfrm>
            <a:off x="5145088" y="1062038"/>
            <a:ext cx="73025" cy="730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70991" y="2636912"/>
            <a:ext cx="9073009" cy="318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思考：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(1)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搭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n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条小鱼用几根火柴棒？请与同学交流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做一做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(2)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搭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20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条这样的小鱼</a:t>
            </a:r>
            <a:r>
              <a:rPr lang="zh-CN" altLang="en-US" sz="4000" dirty="0" smtClean="0">
                <a:solidFill>
                  <a:schemeClr val="tx2"/>
                </a:solidFill>
                <a:ea typeface="隶书" panose="02010509060101010101" pitchFamily="49" charset="-122"/>
              </a:rPr>
              <a:t>用几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根火柴棒？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  <a:ea typeface="隶书" panose="02010509060101010101" pitchFamily="49" charset="-122"/>
              </a:rPr>
              <a:t>(3)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搭</a:t>
            </a:r>
            <a:r>
              <a:rPr lang="en-US" altLang="zh-CN" sz="4000" dirty="0">
                <a:solidFill>
                  <a:schemeClr val="tx2"/>
                </a:solidFill>
                <a:ea typeface="隶书" panose="02010509060101010101" pitchFamily="49" charset="-122"/>
              </a:rPr>
              <a:t>100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条这样的小鱼用</a:t>
            </a:r>
            <a:r>
              <a:rPr lang="zh-CN" altLang="en-US" sz="4000" dirty="0" smtClean="0">
                <a:solidFill>
                  <a:schemeClr val="tx2"/>
                </a:solidFill>
                <a:ea typeface="隶书" panose="02010509060101010101" pitchFamily="49" charset="-122"/>
              </a:rPr>
              <a:t>几根</a:t>
            </a:r>
            <a:r>
              <a:rPr lang="zh-CN" altLang="en-US" sz="4000" dirty="0">
                <a:solidFill>
                  <a:schemeClr val="tx2"/>
                </a:solidFill>
                <a:ea typeface="隶书" panose="02010509060101010101" pitchFamily="49" charset="-122"/>
              </a:rPr>
              <a:t>火柴棒？</a:t>
            </a:r>
          </a:p>
        </p:txBody>
      </p:sp>
      <p:sp>
        <p:nvSpPr>
          <p:cNvPr id="2" name="Text Box 101"/>
          <p:cNvSpPr txBox="1">
            <a:spLocks noChangeArrowheads="1"/>
          </p:cNvSpPr>
          <p:nvPr/>
        </p:nvSpPr>
        <p:spPr bwMode="auto">
          <a:xfrm>
            <a:off x="7019925" y="199072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6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6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6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6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6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6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6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6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6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6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6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6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7" dur="2000"/>
                                        <p:tgtEl>
                                          <p:spTgt spid="16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2" dur="2000"/>
                                        <p:tgtEl>
                                          <p:spTgt spid="16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7" dur="2000"/>
                                        <p:tgtEl>
                                          <p:spTgt spid="1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2" grpId="0" animBg="1"/>
      <p:bldP spid="16393" grpId="0" animBg="1"/>
      <p:bldP spid="16394" grpId="0" animBg="1"/>
      <p:bldP spid="16395" grpId="0" animBg="1"/>
      <p:bldP spid="16398" grpId="0" animBg="1"/>
      <p:bldP spid="16399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16414" grpId="0" animBg="1"/>
      <p:bldP spid="16415" grpId="0" animBg="1"/>
      <p:bldP spid="16416" grpId="0" animBg="1"/>
      <p:bldP spid="16417" grpId="0" animBg="1"/>
      <p:bldP spid="16418" grpId="0" animBg="1"/>
      <p:bldP spid="16419" grpId="0" animBg="1"/>
      <p:bldP spid="16420" grpId="0" animBg="1"/>
      <p:bldP spid="16421" grpId="0" animBg="1"/>
      <p:bldP spid="16421" grpId="1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8" grpId="0" animBg="1"/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1" grpId="0" animBg="1"/>
      <p:bldP spid="16442" grpId="0" animBg="1"/>
      <p:bldP spid="16443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0" grpId="0" animBg="1"/>
      <p:bldP spid="16451" grpId="0" animBg="1"/>
      <p:bldP spid="16452" grpId="0" animBg="1"/>
      <p:bldP spid="16453" grpId="0" animBg="1"/>
      <p:bldP spid="16454" grpId="0" animBg="1"/>
      <p:bldP spid="16455" grpId="0" animBg="1"/>
      <p:bldP spid="16456" grpId="0" animBg="1"/>
      <p:bldP spid="16457" grpId="0" animBg="1"/>
      <p:bldP spid="16458" grpId="0" animBg="1"/>
      <p:bldP spid="16459" grpId="0" animBg="1"/>
      <p:bldP spid="16460" grpId="0" animBg="1"/>
      <p:bldP spid="16461" grpId="0" animBg="1"/>
      <p:bldP spid="16462" grpId="0" animBg="1"/>
      <p:bldP spid="16463" grpId="0" animBg="1"/>
      <p:bldP spid="16464" grpId="0" animBg="1"/>
      <p:bldP spid="16465" grpId="0" animBg="1"/>
      <p:bldP spid="16466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3" grpId="0" animBg="1"/>
      <p:bldP spid="16474" grpId="0" animBg="1"/>
      <p:bldP spid="16475" grpId="0" animBg="1"/>
      <p:bldP spid="16476" grpId="0" animBg="1"/>
      <p:bldP spid="16477" grpId="0" animBg="1"/>
      <p:bldP spid="16478" grpId="0" animBg="1"/>
      <p:bldP spid="16479" grpId="0" animBg="1"/>
      <p:bldP spid="16480" grpId="0" animBg="1"/>
      <p:bldP spid="16481" grpId="0" animBg="1"/>
      <p:bldP spid="16482" grpId="0" animBg="1"/>
      <p:bldP spid="164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IF0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791816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1" name="Group 3"/>
          <p:cNvGrpSpPr/>
          <p:nvPr/>
        </p:nvGrpSpPr>
        <p:grpSpPr bwMode="auto">
          <a:xfrm>
            <a:off x="742950" y="1281113"/>
            <a:ext cx="144463" cy="1012825"/>
            <a:chOff x="1200" y="1968"/>
            <a:chExt cx="144" cy="768"/>
          </a:xfrm>
        </p:grpSpPr>
        <p:sp>
          <p:nvSpPr>
            <p:cNvPr id="17480" name="AutoShape 4"/>
            <p:cNvSpPr>
              <a:spLocks noChangeArrowheads="1"/>
            </p:cNvSpPr>
            <p:nvPr/>
          </p:nvSpPr>
          <p:spPr bwMode="auto">
            <a:xfrm>
              <a:off x="1248" y="2112"/>
              <a:ext cx="48" cy="624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81" name="Oval 5"/>
            <p:cNvSpPr>
              <a:spLocks noChangeArrowheads="1"/>
            </p:cNvSpPr>
            <p:nvPr/>
          </p:nvSpPr>
          <p:spPr bwMode="auto">
            <a:xfrm>
              <a:off x="1200" y="1968"/>
              <a:ext cx="144" cy="144"/>
            </a:xfrm>
            <a:prstGeom prst="ellipse">
              <a:avLst/>
            </a:prstGeom>
            <a:solidFill>
              <a:srgbClr val="FF3F3F"/>
            </a:solidFill>
            <a:ln w="9525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412" name="Group 6"/>
          <p:cNvGrpSpPr/>
          <p:nvPr/>
        </p:nvGrpSpPr>
        <p:grpSpPr bwMode="auto">
          <a:xfrm rot="5400000">
            <a:off x="1235869" y="848519"/>
            <a:ext cx="168275" cy="865187"/>
            <a:chOff x="1200" y="1968"/>
            <a:chExt cx="144" cy="768"/>
          </a:xfrm>
        </p:grpSpPr>
        <p:sp>
          <p:nvSpPr>
            <p:cNvPr id="17478" name="AutoShape 7"/>
            <p:cNvSpPr>
              <a:spLocks noChangeArrowheads="1"/>
            </p:cNvSpPr>
            <p:nvPr/>
          </p:nvSpPr>
          <p:spPr bwMode="auto">
            <a:xfrm>
              <a:off x="1248" y="2112"/>
              <a:ext cx="48" cy="624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79" name="Oval 8"/>
            <p:cNvSpPr>
              <a:spLocks noChangeArrowheads="1"/>
            </p:cNvSpPr>
            <p:nvPr/>
          </p:nvSpPr>
          <p:spPr bwMode="auto">
            <a:xfrm>
              <a:off x="1200" y="1968"/>
              <a:ext cx="144" cy="144"/>
            </a:xfrm>
            <a:prstGeom prst="ellipse">
              <a:avLst/>
            </a:prstGeom>
            <a:solidFill>
              <a:srgbClr val="FF3F3F"/>
            </a:solidFill>
            <a:ln w="9525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413" name="Group 9"/>
          <p:cNvGrpSpPr/>
          <p:nvPr/>
        </p:nvGrpSpPr>
        <p:grpSpPr bwMode="auto">
          <a:xfrm>
            <a:off x="1681163" y="1365250"/>
            <a:ext cx="144462" cy="1012825"/>
            <a:chOff x="1200" y="1968"/>
            <a:chExt cx="144" cy="768"/>
          </a:xfrm>
        </p:grpSpPr>
        <p:sp>
          <p:nvSpPr>
            <p:cNvPr id="17476" name="AutoShape 10"/>
            <p:cNvSpPr>
              <a:spLocks noChangeArrowheads="1"/>
            </p:cNvSpPr>
            <p:nvPr/>
          </p:nvSpPr>
          <p:spPr bwMode="auto">
            <a:xfrm>
              <a:off x="1248" y="2112"/>
              <a:ext cx="48" cy="624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77" name="Oval 11"/>
            <p:cNvSpPr>
              <a:spLocks noChangeArrowheads="1"/>
            </p:cNvSpPr>
            <p:nvPr/>
          </p:nvSpPr>
          <p:spPr bwMode="auto">
            <a:xfrm>
              <a:off x="1200" y="1968"/>
              <a:ext cx="144" cy="144"/>
            </a:xfrm>
            <a:prstGeom prst="ellipse">
              <a:avLst/>
            </a:prstGeom>
            <a:solidFill>
              <a:srgbClr val="FF3F3F"/>
            </a:solidFill>
            <a:ln w="9525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414" name="Group 12"/>
          <p:cNvGrpSpPr/>
          <p:nvPr/>
        </p:nvGrpSpPr>
        <p:grpSpPr bwMode="auto">
          <a:xfrm rot="5400000">
            <a:off x="1163638" y="1944688"/>
            <a:ext cx="168275" cy="866775"/>
            <a:chOff x="1200" y="1968"/>
            <a:chExt cx="144" cy="768"/>
          </a:xfrm>
        </p:grpSpPr>
        <p:sp>
          <p:nvSpPr>
            <p:cNvPr id="17474" name="AutoShape 13"/>
            <p:cNvSpPr>
              <a:spLocks noChangeArrowheads="1"/>
            </p:cNvSpPr>
            <p:nvPr/>
          </p:nvSpPr>
          <p:spPr bwMode="auto">
            <a:xfrm>
              <a:off x="1248" y="2112"/>
              <a:ext cx="48" cy="624"/>
            </a:xfrm>
            <a:prstGeom prst="cube">
              <a:avLst>
                <a:gd name="adj" fmla="val 25000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75" name="Oval 14"/>
            <p:cNvSpPr>
              <a:spLocks noChangeArrowheads="1"/>
            </p:cNvSpPr>
            <p:nvPr/>
          </p:nvSpPr>
          <p:spPr bwMode="auto">
            <a:xfrm>
              <a:off x="1200" y="1968"/>
              <a:ext cx="144" cy="144"/>
            </a:xfrm>
            <a:prstGeom prst="ellipse">
              <a:avLst/>
            </a:prstGeom>
            <a:solidFill>
              <a:srgbClr val="FF3F3F"/>
            </a:solidFill>
            <a:ln w="9525">
              <a:solidFill>
                <a:srgbClr val="00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" name="Group 15"/>
          <p:cNvGrpSpPr/>
          <p:nvPr/>
        </p:nvGrpSpPr>
        <p:grpSpPr bwMode="auto">
          <a:xfrm>
            <a:off x="2185988" y="1196975"/>
            <a:ext cx="5481637" cy="1265238"/>
            <a:chOff x="1488" y="768"/>
            <a:chExt cx="3648" cy="720"/>
          </a:xfrm>
        </p:grpSpPr>
        <p:grpSp>
          <p:nvGrpSpPr>
            <p:cNvPr id="17423" name="Group 16"/>
            <p:cNvGrpSpPr/>
            <p:nvPr/>
          </p:nvGrpSpPr>
          <p:grpSpPr bwMode="auto">
            <a:xfrm>
              <a:off x="1488" y="816"/>
              <a:ext cx="96" cy="576"/>
              <a:chOff x="1200" y="1968"/>
              <a:chExt cx="144" cy="768"/>
            </a:xfrm>
          </p:grpSpPr>
          <p:sp>
            <p:nvSpPr>
              <p:cNvPr id="17472" name="AutoShape 17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73" name="Oval 18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4" name="Group 19"/>
            <p:cNvGrpSpPr/>
            <p:nvPr/>
          </p:nvGrpSpPr>
          <p:grpSpPr bwMode="auto">
            <a:xfrm>
              <a:off x="2112" y="864"/>
              <a:ext cx="96" cy="576"/>
              <a:chOff x="1200" y="1968"/>
              <a:chExt cx="144" cy="768"/>
            </a:xfrm>
          </p:grpSpPr>
          <p:sp>
            <p:nvSpPr>
              <p:cNvPr id="17470" name="AutoShape 20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71" name="Oval 21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5" name="Group 22"/>
            <p:cNvGrpSpPr/>
            <p:nvPr/>
          </p:nvGrpSpPr>
          <p:grpSpPr bwMode="auto">
            <a:xfrm>
              <a:off x="3072" y="864"/>
              <a:ext cx="96" cy="576"/>
              <a:chOff x="1200" y="1968"/>
              <a:chExt cx="144" cy="768"/>
            </a:xfrm>
          </p:grpSpPr>
          <p:sp>
            <p:nvSpPr>
              <p:cNvPr id="17468" name="AutoShape 23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9" name="Oval 24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6" name="Group 25"/>
            <p:cNvGrpSpPr/>
            <p:nvPr/>
          </p:nvGrpSpPr>
          <p:grpSpPr bwMode="auto">
            <a:xfrm>
              <a:off x="2736" y="864"/>
              <a:ext cx="96" cy="576"/>
              <a:chOff x="1200" y="1968"/>
              <a:chExt cx="144" cy="768"/>
            </a:xfrm>
          </p:grpSpPr>
          <p:sp>
            <p:nvSpPr>
              <p:cNvPr id="17466" name="AutoShape 26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7" name="Oval 27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7" name="Group 28"/>
            <p:cNvGrpSpPr/>
            <p:nvPr/>
          </p:nvGrpSpPr>
          <p:grpSpPr bwMode="auto">
            <a:xfrm rot="5400000">
              <a:off x="1824" y="528"/>
              <a:ext cx="96" cy="576"/>
              <a:chOff x="1200" y="1968"/>
              <a:chExt cx="144" cy="768"/>
            </a:xfrm>
          </p:grpSpPr>
          <p:sp>
            <p:nvSpPr>
              <p:cNvPr id="17464" name="AutoShape 29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5" name="Oval 30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8" name="Group 31"/>
            <p:cNvGrpSpPr/>
            <p:nvPr/>
          </p:nvGrpSpPr>
          <p:grpSpPr bwMode="auto">
            <a:xfrm rot="5400000">
              <a:off x="1776" y="1152"/>
              <a:ext cx="96" cy="576"/>
              <a:chOff x="1200" y="1968"/>
              <a:chExt cx="144" cy="768"/>
            </a:xfrm>
          </p:grpSpPr>
          <p:sp>
            <p:nvSpPr>
              <p:cNvPr id="17462" name="AutoShape 32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3" name="Oval 33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29" name="Group 34"/>
            <p:cNvGrpSpPr/>
            <p:nvPr/>
          </p:nvGrpSpPr>
          <p:grpSpPr bwMode="auto">
            <a:xfrm rot="5400000">
              <a:off x="2448" y="528"/>
              <a:ext cx="96" cy="576"/>
              <a:chOff x="1200" y="1968"/>
              <a:chExt cx="144" cy="768"/>
            </a:xfrm>
          </p:grpSpPr>
          <p:sp>
            <p:nvSpPr>
              <p:cNvPr id="17460" name="AutoShape 35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61" name="Oval 36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0" name="Group 37"/>
            <p:cNvGrpSpPr/>
            <p:nvPr/>
          </p:nvGrpSpPr>
          <p:grpSpPr bwMode="auto">
            <a:xfrm rot="5400000">
              <a:off x="2448" y="1152"/>
              <a:ext cx="96" cy="576"/>
              <a:chOff x="1200" y="1968"/>
              <a:chExt cx="144" cy="768"/>
            </a:xfrm>
          </p:grpSpPr>
          <p:sp>
            <p:nvSpPr>
              <p:cNvPr id="17458" name="AutoShape 38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9" name="Oval 39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1" name="Group 40"/>
            <p:cNvGrpSpPr/>
            <p:nvPr/>
          </p:nvGrpSpPr>
          <p:grpSpPr bwMode="auto">
            <a:xfrm rot="5400000">
              <a:off x="4032" y="528"/>
              <a:ext cx="96" cy="576"/>
              <a:chOff x="1200" y="1968"/>
              <a:chExt cx="144" cy="768"/>
            </a:xfrm>
          </p:grpSpPr>
          <p:sp>
            <p:nvSpPr>
              <p:cNvPr id="17456" name="AutoShape 41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7" name="Oval 42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2" name="Group 43"/>
            <p:cNvGrpSpPr/>
            <p:nvPr/>
          </p:nvGrpSpPr>
          <p:grpSpPr bwMode="auto">
            <a:xfrm rot="5400000">
              <a:off x="4704" y="528"/>
              <a:ext cx="96" cy="576"/>
              <a:chOff x="1200" y="1968"/>
              <a:chExt cx="144" cy="768"/>
            </a:xfrm>
          </p:grpSpPr>
          <p:sp>
            <p:nvSpPr>
              <p:cNvPr id="17454" name="AutoShape 44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5" name="Oval 45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3" name="Group 46"/>
            <p:cNvGrpSpPr/>
            <p:nvPr/>
          </p:nvGrpSpPr>
          <p:grpSpPr bwMode="auto">
            <a:xfrm rot="5400000">
              <a:off x="4704" y="1152"/>
              <a:ext cx="96" cy="576"/>
              <a:chOff x="1200" y="1968"/>
              <a:chExt cx="144" cy="768"/>
            </a:xfrm>
          </p:grpSpPr>
          <p:sp>
            <p:nvSpPr>
              <p:cNvPr id="17452" name="AutoShape 47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3" name="Oval 48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4" name="Group 49"/>
            <p:cNvGrpSpPr/>
            <p:nvPr/>
          </p:nvGrpSpPr>
          <p:grpSpPr bwMode="auto">
            <a:xfrm rot="5400000">
              <a:off x="4032" y="1152"/>
              <a:ext cx="96" cy="576"/>
              <a:chOff x="1200" y="1968"/>
              <a:chExt cx="144" cy="768"/>
            </a:xfrm>
          </p:grpSpPr>
          <p:sp>
            <p:nvSpPr>
              <p:cNvPr id="17450" name="AutoShape 50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51" name="Oval 51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5" name="Group 52"/>
            <p:cNvGrpSpPr/>
            <p:nvPr/>
          </p:nvGrpSpPr>
          <p:grpSpPr bwMode="auto">
            <a:xfrm rot="5400000">
              <a:off x="3408" y="1152"/>
              <a:ext cx="96" cy="576"/>
              <a:chOff x="1200" y="1968"/>
              <a:chExt cx="144" cy="768"/>
            </a:xfrm>
          </p:grpSpPr>
          <p:sp>
            <p:nvSpPr>
              <p:cNvPr id="17448" name="AutoShape 53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49" name="Oval 54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6" name="Group 55"/>
            <p:cNvGrpSpPr/>
            <p:nvPr/>
          </p:nvGrpSpPr>
          <p:grpSpPr bwMode="auto">
            <a:xfrm rot="5400000">
              <a:off x="3408" y="528"/>
              <a:ext cx="96" cy="576"/>
              <a:chOff x="1200" y="1968"/>
              <a:chExt cx="144" cy="768"/>
            </a:xfrm>
          </p:grpSpPr>
          <p:sp>
            <p:nvSpPr>
              <p:cNvPr id="17446" name="AutoShape 56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47" name="Oval 57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7" name="Group 58"/>
            <p:cNvGrpSpPr/>
            <p:nvPr/>
          </p:nvGrpSpPr>
          <p:grpSpPr bwMode="auto">
            <a:xfrm>
              <a:off x="3696" y="864"/>
              <a:ext cx="96" cy="576"/>
              <a:chOff x="1200" y="1968"/>
              <a:chExt cx="144" cy="768"/>
            </a:xfrm>
          </p:grpSpPr>
          <p:sp>
            <p:nvSpPr>
              <p:cNvPr id="17444" name="AutoShape 59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45" name="Oval 60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8" name="Group 61"/>
            <p:cNvGrpSpPr/>
            <p:nvPr/>
          </p:nvGrpSpPr>
          <p:grpSpPr bwMode="auto">
            <a:xfrm>
              <a:off x="4368" y="816"/>
              <a:ext cx="96" cy="576"/>
              <a:chOff x="1200" y="1968"/>
              <a:chExt cx="144" cy="768"/>
            </a:xfrm>
          </p:grpSpPr>
          <p:sp>
            <p:nvSpPr>
              <p:cNvPr id="17442" name="AutoShape 62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43" name="Oval 63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7439" name="Group 64"/>
            <p:cNvGrpSpPr/>
            <p:nvPr/>
          </p:nvGrpSpPr>
          <p:grpSpPr bwMode="auto">
            <a:xfrm>
              <a:off x="5040" y="816"/>
              <a:ext cx="96" cy="576"/>
              <a:chOff x="1200" y="1968"/>
              <a:chExt cx="144" cy="768"/>
            </a:xfrm>
          </p:grpSpPr>
          <p:sp>
            <p:nvSpPr>
              <p:cNvPr id="17440" name="AutoShape 65"/>
              <p:cNvSpPr>
                <a:spLocks noChangeArrowheads="1"/>
              </p:cNvSpPr>
              <p:nvPr/>
            </p:nvSpPr>
            <p:spPr bwMode="auto">
              <a:xfrm>
                <a:off x="1248" y="2112"/>
                <a:ext cx="48" cy="624"/>
              </a:xfrm>
              <a:prstGeom prst="cube">
                <a:avLst>
                  <a:gd name="adj" fmla="val 25000"/>
                </a:avLst>
              </a:prstGeom>
              <a:solidFill>
                <a:srgbClr val="FFFF99"/>
              </a:solidFill>
              <a:ln w="9525">
                <a:solidFill>
                  <a:srgbClr val="0000FF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41" name="Oval 66"/>
              <p:cNvSpPr>
                <a:spLocks noChangeArrowheads="1"/>
              </p:cNvSpPr>
              <p:nvPr/>
            </p:nvSpPr>
            <p:spPr bwMode="auto">
              <a:xfrm>
                <a:off x="1200" y="1968"/>
                <a:ext cx="144" cy="144"/>
              </a:xfrm>
              <a:prstGeom prst="ellipse">
                <a:avLst/>
              </a:prstGeom>
              <a:solidFill>
                <a:srgbClr val="FF3F3F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7416" name="Text Box 67"/>
          <p:cNvSpPr txBox="1">
            <a:spLocks noChangeArrowheads="1"/>
          </p:cNvSpPr>
          <p:nvPr/>
        </p:nvSpPr>
        <p:spPr bwMode="auto">
          <a:xfrm>
            <a:off x="901824" y="476672"/>
            <a:ext cx="6630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搭</a:t>
            </a:r>
            <a:r>
              <a:rPr kumimoji="1" lang="en-US" altLang="zh-CN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en-US" altLang="zh-CN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根火柴棒</a:t>
            </a:r>
            <a:r>
              <a:rPr kumimoji="1" lang="en-US" altLang="zh-CN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34925" y="5430838"/>
            <a:ext cx="8991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）搭</a:t>
            </a:r>
            <a:r>
              <a:rPr kumimoji="1" lang="en-US" altLang="zh-CN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zh-CN" altLang="en-US" sz="4000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根火柴棒；</a:t>
            </a:r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673100" y="256540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dirty="0">
                <a:solidFill>
                  <a:srgbClr val="FF0066"/>
                </a:solidFill>
                <a:latin typeface="Times New Roman" panose="02020603050405020304" pitchFamily="18" charset="0"/>
                <a:ea typeface="楷体_GB2312" pitchFamily="49" charset="-122"/>
              </a:rPr>
              <a:t>按如图所示方式搭图形</a:t>
            </a: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1438" y="3140075"/>
            <a:ext cx="8991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）搭</a:t>
            </a:r>
            <a:r>
              <a:rPr kumimoji="1" lang="en-US" altLang="zh-CN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zh-CN" altLang="en-US" sz="4000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根火柴棒；搭</a:t>
            </a:r>
            <a:r>
              <a:rPr kumimoji="1" lang="en-US" altLang="zh-CN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zh-CN" altLang="en-US" sz="4000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kumimoji="1" lang="zh-CN" altLang="en-US" sz="40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根火柴棒；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5867400" y="2924175"/>
            <a:ext cx="1152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7</a:t>
            </a: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5508625" y="3644900"/>
            <a:ext cx="1152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5795963" y="5373688"/>
            <a:ext cx="1152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2" grpId="0" autoUpdateAnimBg="0"/>
      <p:bldP spid="21576" grpId="0" autoUpdateAnimBg="0"/>
      <p:bldP spid="21577" grpId="0" autoUpdateAnimBg="0"/>
      <p:bldP spid="21578" grpId="0"/>
      <p:bldP spid="21579" grpId="0"/>
      <p:bldP spid="21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68300" y="2205038"/>
            <a:ext cx="8153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(4)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搭</a:t>
            </a:r>
            <a:r>
              <a:rPr kumimoji="1" lang="en-US" altLang="zh-CN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x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zh-CN" altLang="en-US" sz="4400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根火柴棒；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68300" y="3775075"/>
            <a:ext cx="8307388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(5)</a:t>
            </a:r>
            <a:r>
              <a:rPr kumimoji="1" lang="zh-CN" altLang="en-US" sz="4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利用你的计算方法，搭</a:t>
            </a:r>
            <a:r>
              <a:rPr kumimoji="1" lang="en-US" altLang="zh-CN" sz="4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2004</a:t>
            </a:r>
            <a:r>
              <a:rPr kumimoji="1" lang="zh-CN" altLang="en-US" sz="4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个这样的正方形需要</a:t>
            </a:r>
            <a:r>
              <a:rPr kumimoji="1" lang="zh-CN" altLang="en-US" sz="4400" u="sng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      　</a:t>
            </a:r>
            <a:r>
              <a:rPr kumimoji="1" lang="zh-CN" altLang="en-US" sz="4400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根火柴棒？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68300" y="549275"/>
            <a:ext cx="8991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(3)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搭</a:t>
            </a:r>
            <a:r>
              <a:rPr kumimoji="1" lang="en-US" altLang="zh-CN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50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个正方形需要</a:t>
            </a:r>
            <a:r>
              <a:rPr kumimoji="1" lang="zh-CN" altLang="en-US" sz="4400" u="sng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kumimoji="1" lang="zh-CN" altLang="en-US" sz="44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根火柴棒；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549275"/>
            <a:ext cx="1511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151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508625" y="2173288"/>
            <a:ext cx="2159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1+3x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580063" y="4508500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6013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autoUpdateAnimBg="0"/>
      <p:bldP spid="32772" grpId="0" autoUpdateAnimBg="0"/>
      <p:bldP spid="32773" grpId="0"/>
      <p:bldP spid="32774" grpId="0"/>
      <p:bldP spid="327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36513" y="692150"/>
            <a:ext cx="892899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(1)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按规律找数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: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若第一、二、三个数依次是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5+0·3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10+0·4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15+0·5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，则第四个数为   </a:t>
            </a:r>
            <a:r>
              <a:rPr lang="en-US" altLang="zh-CN" sz="4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____________,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n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个数为</a:t>
            </a:r>
            <a:r>
              <a:rPr lang="en-US" altLang="zh-CN" sz="40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100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个数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4005263"/>
            <a:ext cx="9324975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2m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的值是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，则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m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的值是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______,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此时代数式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的值是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________________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4643438" y="4437063"/>
          <a:ext cx="324008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3" imgW="748665" imgH="393700" progId="Equation.DSMT4">
                  <p:embed/>
                </p:oleObj>
              </mc:Choice>
              <mc:Fallback>
                <p:oleObj name="Equation" r:id="rId3" imgW="748665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37063"/>
                        <a:ext cx="324008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971550" y="0"/>
            <a:ext cx="2952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b="0" dirty="0">
                <a:solidFill>
                  <a:schemeClr val="hlink"/>
                </a:solidFill>
                <a:ea typeface="华文琥珀" panose="02010800040101010101" pitchFamily="2" charset="-122"/>
              </a:rPr>
              <a:t>练一练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670709" y="1812926"/>
            <a:ext cx="39592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20+0·6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99319" y="2460626"/>
            <a:ext cx="43211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5·1n+0·2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1437" y="3169796"/>
            <a:ext cx="30241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510·2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50825" y="4797425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 b="0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900113" y="4581525"/>
          <a:ext cx="7207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581525"/>
                        <a:ext cx="7207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843213" y="5734050"/>
            <a:ext cx="504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  <p:bldP spid="174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17" name="Group 85"/>
          <p:cNvGraphicFramePr>
            <a:graphicFrameLocks noGrp="1"/>
          </p:cNvGraphicFramePr>
          <p:nvPr/>
        </p:nvGraphicFramePr>
        <p:xfrm>
          <a:off x="0" y="1268413"/>
          <a:ext cx="9144000" cy="1554480"/>
        </p:xfrm>
        <a:graphic>
          <a:graphicData uri="http://schemas.openxmlformats.org/drawingml/2006/table">
            <a:tbl>
              <a:tblPr/>
              <a:tblGrid>
                <a:gridCol w="118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2x+5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2(x+5)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504" name="Text Box 54"/>
          <p:cNvSpPr txBox="1">
            <a:spLocks noChangeArrowheads="1"/>
          </p:cNvSpPr>
          <p:nvPr/>
        </p:nvSpPr>
        <p:spPr bwMode="auto">
          <a:xfrm>
            <a:off x="468313" y="0"/>
            <a:ext cx="2735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ea typeface="华文琥珀" panose="02010800040101010101" pitchFamily="2" charset="-122"/>
              </a:rPr>
              <a:t>填空</a:t>
            </a:r>
          </a:p>
        </p:txBody>
      </p:sp>
      <p:sp>
        <p:nvSpPr>
          <p:cNvPr id="19505" name="AutoShape 55"/>
          <p:cNvSpPr>
            <a:spLocks noChangeArrowheads="1"/>
          </p:cNvSpPr>
          <p:nvPr/>
        </p:nvSpPr>
        <p:spPr bwMode="auto">
          <a:xfrm>
            <a:off x="5219700" y="0"/>
            <a:ext cx="3924300" cy="1052513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506" name="Text Box 56"/>
          <p:cNvSpPr txBox="1">
            <a:spLocks noChangeArrowheads="1"/>
          </p:cNvSpPr>
          <p:nvPr/>
        </p:nvSpPr>
        <p:spPr bwMode="auto">
          <a:xfrm>
            <a:off x="6011863" y="0"/>
            <a:ext cx="31321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 dirty="0">
                <a:solidFill>
                  <a:srgbClr val="FF0000"/>
                </a:solidFill>
                <a:ea typeface="华文隶书" panose="02010800040101010101" pitchFamily="2" charset="-122"/>
              </a:rPr>
              <a:t>议一议</a:t>
            </a:r>
          </a:p>
        </p:txBody>
      </p:sp>
      <p:sp>
        <p:nvSpPr>
          <p:cNvPr id="19507" name="Text Box 65"/>
          <p:cNvSpPr txBox="1">
            <a:spLocks noChangeArrowheads="1"/>
          </p:cNvSpPr>
          <p:nvPr/>
        </p:nvSpPr>
        <p:spPr bwMode="auto">
          <a:xfrm>
            <a:off x="0" y="3284538"/>
            <a:ext cx="86756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(1)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随着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值的逐渐增大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两个代数式的值怎样变化？</a:t>
            </a:r>
          </a:p>
        </p:txBody>
      </p:sp>
      <p:sp>
        <p:nvSpPr>
          <p:cNvPr id="19508" name="Text Box 66"/>
          <p:cNvSpPr txBox="1">
            <a:spLocks noChangeArrowheads="1"/>
          </p:cNvSpPr>
          <p:nvPr/>
        </p:nvSpPr>
        <p:spPr bwMode="auto">
          <a:xfrm>
            <a:off x="0" y="4797425"/>
            <a:ext cx="85328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(2)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当代数式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2x+5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的值为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25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代数式   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2(x+5)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的值是多少？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1258888" y="1773238"/>
            <a:ext cx="1009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2051050" y="1773238"/>
            <a:ext cx="649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2916238" y="1773238"/>
            <a:ext cx="792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3851275" y="17732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4716463" y="1773238"/>
            <a:ext cx="719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5651500" y="1773238"/>
            <a:ext cx="649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6659563" y="1773238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7451725" y="1773238"/>
            <a:ext cx="7921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8388350" y="1773238"/>
            <a:ext cx="755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1258888" y="227647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2051050" y="2276475"/>
            <a:ext cx="720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2987675" y="22764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3851275" y="2276475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4572000" y="22764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5508625" y="2276475"/>
            <a:ext cx="792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6516688" y="2276475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7380288" y="2276475"/>
            <a:ext cx="86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8388350" y="2276475"/>
            <a:ext cx="755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i="1">
                <a:solidFill>
                  <a:srgbClr val="FF0000"/>
                </a:solidFill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9" grpId="0"/>
      <p:bldP spid="18500" grpId="0"/>
      <p:bldP spid="18501" grpId="0"/>
      <p:bldP spid="18502" grpId="0"/>
      <p:bldP spid="18503" grpId="0"/>
      <p:bldP spid="18504" grpId="0"/>
      <p:bldP spid="18505" grpId="0"/>
      <p:bldP spid="18506" grpId="0"/>
      <p:bldP spid="18507" grpId="0"/>
      <p:bldP spid="18508" grpId="0"/>
      <p:bldP spid="18509" grpId="0"/>
      <p:bldP spid="18510" grpId="0"/>
      <p:bldP spid="18511" grpId="0"/>
      <p:bldP spid="18512" grpId="0"/>
      <p:bldP spid="18513" grpId="0"/>
      <p:bldP spid="18514" grpId="0"/>
      <p:bldP spid="18515" grpId="0"/>
      <p:bldP spid="185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0" y="1125538"/>
            <a:ext cx="96853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当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a=0.5</a:t>
            </a:r>
            <a:r>
              <a:rPr lang="en-US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，</a:t>
            </a:r>
            <a:r>
              <a:rPr lang="en-US" altLang="zh-CN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b=0.25 </a:t>
            </a:r>
            <a:r>
              <a:rPr lang="zh-CN" altLang="en-US" sz="40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时求下列代数式的值</a:t>
            </a:r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1331913" y="1773238"/>
          <a:ext cx="230505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444500" imgH="279400" progId="Equation.DSMT4">
                  <p:embed/>
                </p:oleObj>
              </mc:Choice>
              <mc:Fallback>
                <p:oleObj name="Equation" r:id="rId3" imgW="4445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230505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5724525" y="1773238"/>
          <a:ext cx="30956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889000" imgH="279400" progId="Equation.DSMT4">
                  <p:embed/>
                </p:oleObj>
              </mc:Choice>
              <mc:Fallback>
                <p:oleObj name="Equation" r:id="rId5" imgW="8890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73238"/>
                        <a:ext cx="30956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23850" y="1989138"/>
            <a:ext cx="1152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chemeClr val="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(1)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4643438" y="1989138"/>
            <a:ext cx="863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chemeClr val="hlin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0" y="2997200"/>
            <a:ext cx="8893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18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zh-CN" altLang="en-US" sz="4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这两个代数式的值有什么关系？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-180975" y="3933825"/>
            <a:ext cx="10369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2</a:t>
            </a:r>
            <a:r>
              <a:rPr lang="zh-CN" altLang="en-US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、当</a:t>
            </a:r>
            <a:r>
              <a:rPr lang="en-US" altLang="zh-CN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a=</a:t>
            </a:r>
            <a:r>
              <a:rPr lang="zh-CN" altLang="en-US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1,b=3</a:t>
            </a:r>
            <a:r>
              <a:rPr lang="zh-CN" altLang="en-US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4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上述结论是否成立？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0" y="4868863"/>
            <a:ext cx="102600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、你能用简便方法算当</a:t>
            </a:r>
            <a:r>
              <a:rPr lang="en-US" altLang="zh-CN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a=0·125,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b=0·875</a:t>
            </a:r>
            <a:r>
              <a:rPr lang="zh-CN" altLang="en-US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                   </a:t>
            </a:r>
            <a:r>
              <a:rPr lang="zh-CN" altLang="en-US" sz="40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的值</a:t>
            </a: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132138" y="5516563"/>
          <a:ext cx="40322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7" imgW="889000" imgH="279400" progId="Equation.DSMT4">
                  <p:embed/>
                </p:oleObj>
              </mc:Choice>
              <mc:Fallback>
                <p:oleObj name="Equation" r:id="rId7" imgW="889000" imgH="279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516563"/>
                        <a:ext cx="40322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755650" y="-242888"/>
            <a:ext cx="6121400" cy="1341438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1908175" y="-242888"/>
            <a:ext cx="6048375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 i="1" dirty="0">
                <a:solidFill>
                  <a:srgbClr val="990033"/>
                </a:solidFill>
                <a:ea typeface="方正舒体" panose="02010601030101010101" pitchFamily="2" charset="-122"/>
              </a:rPr>
              <a:t>相信你能行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9467" grpId="0"/>
      <p:bldP spid="194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66813" y="2565400"/>
            <a:ext cx="6069484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dirty="0"/>
              <a:t>做书</a:t>
            </a:r>
            <a:r>
              <a:rPr lang="en-US" altLang="zh-CN" sz="4800" dirty="0"/>
              <a:t>71</a:t>
            </a:r>
            <a:r>
              <a:rPr lang="zh-CN" altLang="en-US" sz="4800" dirty="0"/>
              <a:t>页练一</a:t>
            </a:r>
            <a:r>
              <a:rPr lang="zh-CN" altLang="en-US" sz="4800" dirty="0" smtClean="0"/>
              <a:t>练 </a:t>
            </a:r>
            <a:r>
              <a:rPr lang="en-US" altLang="zh-CN" sz="4800" dirty="0"/>
              <a:t>1 </a:t>
            </a:r>
            <a:r>
              <a:rPr lang="en-US" altLang="zh-CN" sz="4800" dirty="0" smtClean="0"/>
              <a:t>, 2</a:t>
            </a:r>
            <a:endParaRPr lang="en-US" altLang="zh-C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31800" y="1125538"/>
            <a:ext cx="66087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本节课你学会了什么</a:t>
            </a:r>
            <a:r>
              <a:rPr lang="en-US" altLang="zh-CN" sz="48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81565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(1)</a:t>
            </a:r>
            <a:r>
              <a:rPr lang="zh-CN" altLang="en-US" sz="4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什么是代数式的值</a:t>
            </a:r>
            <a:r>
              <a:rPr lang="en-US" altLang="zh-CN" sz="48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94903" y="3789363"/>
            <a:ext cx="741521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accent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4800" dirty="0">
                <a:solidFill>
                  <a:schemeClr val="accent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 </a:t>
            </a:r>
            <a:r>
              <a:rPr lang="zh-CN" altLang="en-US" sz="4800" dirty="0">
                <a:solidFill>
                  <a:schemeClr val="accent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怎样求代数式的值</a:t>
            </a:r>
            <a:r>
              <a:rPr lang="en-US" altLang="zh-CN" sz="4800" dirty="0">
                <a:solidFill>
                  <a:schemeClr val="accent2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187624" y="1772816"/>
            <a:ext cx="69326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/>
              <a:t>课堂作</a:t>
            </a:r>
            <a:r>
              <a:rPr lang="zh-CN" altLang="en-US" sz="4000" dirty="0" smtClean="0"/>
              <a:t>业 </a:t>
            </a:r>
            <a:endParaRPr lang="zh-CN" altLang="en-US" sz="4000" dirty="0"/>
          </a:p>
          <a:p>
            <a:pPr eaLnBrk="1" hangingPunct="1"/>
            <a:endParaRPr lang="zh-CN" altLang="en-US" sz="4000" dirty="0"/>
          </a:p>
          <a:p>
            <a:pPr eaLnBrk="1" hangingPunct="1"/>
            <a:r>
              <a:rPr lang="zh-CN" altLang="en-US" sz="4000" dirty="0" smtClean="0"/>
              <a:t>书</a:t>
            </a:r>
            <a:r>
              <a:rPr lang="en-US" altLang="zh-CN" sz="4000" dirty="0"/>
              <a:t>73</a:t>
            </a:r>
            <a:r>
              <a:rPr lang="zh-CN" altLang="en-US" sz="4000" dirty="0"/>
              <a:t>页</a:t>
            </a:r>
            <a:r>
              <a:rPr lang="en-US" altLang="zh-CN" sz="4000" dirty="0"/>
              <a:t>1   (3),(4),(6),(7),(8)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4221163"/>
            <a:ext cx="8820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ea typeface="华文中宋" panose="02010600040101010101" pitchFamily="2" charset="-122"/>
              </a:rPr>
              <a:t>几个单项式的和叫做多项式</a:t>
            </a:r>
            <a:r>
              <a:rPr lang="en-US" altLang="zh-CN" sz="2800" dirty="0"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4213" y="6093296"/>
            <a:ext cx="7812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ea typeface="华文中宋" panose="02010600040101010101" pitchFamily="2" charset="-122"/>
              </a:rPr>
              <a:t>其中每个</a:t>
            </a:r>
            <a:r>
              <a:rPr lang="zh-CN" altLang="en-US" sz="2800" dirty="0">
                <a:solidFill>
                  <a:srgbClr val="FF3300"/>
                </a:solidFill>
                <a:ea typeface="华文中宋" panose="02010600040101010101" pitchFamily="2" charset="-122"/>
              </a:rPr>
              <a:t>单项式</a:t>
            </a:r>
            <a:r>
              <a:rPr lang="zh-CN" altLang="en-US" sz="2800" dirty="0">
                <a:ea typeface="华文中宋" panose="02010600040101010101" pitchFamily="2" charset="-122"/>
              </a:rPr>
              <a:t>叫做多项式的</a:t>
            </a:r>
            <a:r>
              <a:rPr lang="zh-CN" altLang="en-US" sz="2800" dirty="0">
                <a:solidFill>
                  <a:srgbClr val="FF3300"/>
                </a:solidFill>
                <a:ea typeface="华文中宋" panose="02010600040101010101" pitchFamily="2" charset="-122"/>
              </a:rPr>
              <a:t>项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0" y="539273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ea typeface="华文中宋" panose="02010600040101010101" pitchFamily="2" charset="-122"/>
              </a:rPr>
              <a:t>次数</a:t>
            </a:r>
            <a:r>
              <a:rPr lang="zh-CN" altLang="en-US" sz="2800" dirty="0">
                <a:solidFill>
                  <a:srgbClr val="FF0000"/>
                </a:solidFill>
                <a:ea typeface="华文中宋" panose="02010600040101010101" pitchFamily="2" charset="-122"/>
              </a:rPr>
              <a:t>最高项的次数</a:t>
            </a:r>
            <a:r>
              <a:rPr lang="en-US" altLang="zh-CN" sz="2800" dirty="0">
                <a:ea typeface="华文中宋" panose="02010600040101010101" pitchFamily="2" charset="-122"/>
              </a:rPr>
              <a:t>,</a:t>
            </a:r>
            <a:r>
              <a:rPr lang="zh-CN" altLang="en-US" sz="2800" dirty="0">
                <a:ea typeface="华文中宋" panose="02010600040101010101" pitchFamily="2" charset="-122"/>
              </a:rPr>
              <a:t>叫做这个多项式的</a:t>
            </a:r>
            <a:r>
              <a:rPr lang="zh-CN" altLang="en-US" sz="2800" dirty="0">
                <a:solidFill>
                  <a:srgbClr val="FF0000"/>
                </a:solidFill>
                <a:ea typeface="华文中宋" panose="02010600040101010101" pitchFamily="2" charset="-122"/>
              </a:rPr>
              <a:t>次数</a:t>
            </a:r>
            <a:r>
              <a:rPr lang="en-US" altLang="zh-CN" sz="2800" dirty="0" smtClean="0">
                <a:ea typeface="华文中宋" panose="02010600040101010101" pitchFamily="2" charset="-122"/>
              </a:rPr>
              <a:t>.</a:t>
            </a:r>
            <a:endParaRPr lang="en-US" altLang="zh-CN" sz="2800" dirty="0">
              <a:ea typeface="华文中宋" panose="02010600040101010101" pitchFamily="2" charset="-122"/>
            </a:endParaRP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34925" y="260350"/>
            <a:ext cx="30241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solidFill>
                  <a:srgbClr val="990033"/>
                </a:solidFill>
                <a:ea typeface="华文新魏" panose="02010800040101010101" pitchFamily="2" charset="-122"/>
              </a:rPr>
              <a:t>复习：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0" y="1249000"/>
            <a:ext cx="5400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什么叫单项式？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0" y="2977788"/>
            <a:ext cx="8893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单项式中所有字母的指数的和叫做</a:t>
            </a:r>
            <a:r>
              <a:rPr lang="zh-CN" altLang="en-US" sz="28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这个单项式的次数</a:t>
            </a:r>
            <a:r>
              <a:rPr lang="en-US" altLang="zh-CN" sz="2800" dirty="0">
                <a:solidFill>
                  <a:srgbClr val="99003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0" y="1753825"/>
            <a:ext cx="8820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只含有数字与字母乘积的代数式叫单项式</a:t>
            </a:r>
            <a:r>
              <a:rPr lang="en-US" altLang="zh-CN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0" y="2401525"/>
            <a:ext cx="7993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怎样确定单项式的系数和次数？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0" y="3644900"/>
            <a:ext cx="5400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3.</a:t>
            </a:r>
            <a:r>
              <a:rPr lang="zh-CN" altLang="en-US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什么叫多项式？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0" y="4724400"/>
            <a:ext cx="7993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4.</a:t>
            </a:r>
            <a:r>
              <a:rPr lang="zh-CN" altLang="en-US" sz="32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怎样确定多项式的系数和次数？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801" grpId="0"/>
      <p:bldP spid="33803" grpId="0"/>
      <p:bldP spid="33805" grpId="0"/>
      <p:bldP spid="33807" grpId="0"/>
      <p:bldP spid="33808" grpId="0"/>
      <p:bldP spid="338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ea typeface="华文中宋" panose="02010600040101010101" pitchFamily="2" charset="-122"/>
              </a:rPr>
              <a:t>单项式和</a:t>
            </a:r>
            <a:r>
              <a:rPr lang="zh-CN" altLang="en-US" sz="4000" dirty="0">
                <a:solidFill>
                  <a:srgbClr val="FF3300"/>
                </a:solidFill>
                <a:ea typeface="华文中宋" panose="02010600040101010101" pitchFamily="2" charset="-122"/>
              </a:rPr>
              <a:t>多项式</a:t>
            </a:r>
            <a:r>
              <a:rPr lang="zh-CN" altLang="en-US" dirty="0">
                <a:solidFill>
                  <a:srgbClr val="FF3300"/>
                </a:solidFill>
                <a:ea typeface="华文中宋" panose="02010600040101010101" pitchFamily="2" charset="-122"/>
              </a:rPr>
              <a:t>统称</a:t>
            </a:r>
            <a:r>
              <a:rPr lang="zh-CN" altLang="en-US" dirty="0">
                <a:solidFill>
                  <a:srgbClr val="990033"/>
                </a:solidFill>
                <a:ea typeface="华文中宋" panose="02010600040101010101" pitchFamily="2" charset="-122"/>
              </a:rPr>
              <a:t>整式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003300"/>
            <a:ext cx="87503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下列代数式中哪些是</a:t>
            </a:r>
            <a:r>
              <a:rPr lang="zh-CN" altLang="en-US" sz="400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单项式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 </a:t>
            </a:r>
          </a:p>
          <a:p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哪些是</a:t>
            </a:r>
            <a:r>
              <a:rPr lang="zh-CN" altLang="en-US" sz="400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多项式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如果是单项式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它的系数</a:t>
            </a:r>
          </a:p>
          <a:p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又是多少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如果是多项式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它的</a:t>
            </a:r>
            <a:r>
              <a:rPr lang="zh-CN" altLang="en-US" sz="4000">
                <a:latin typeface="华文中宋" panose="02010600040101010101" pitchFamily="2" charset="-122"/>
                <a:ea typeface="华文中宋" panose="02010600040101010101" pitchFamily="2" charset="-122"/>
              </a:rPr>
              <a:t>项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数和每</a:t>
            </a:r>
          </a:p>
          <a:p>
            <a:r>
              <a:rPr lang="zh-CN" altLang="en-US" sz="4000">
                <a:latin typeface="华文中宋" panose="02010600040101010101" pitchFamily="2" charset="-122"/>
                <a:ea typeface="华文中宋" panose="02010600040101010101" pitchFamily="2" charset="-122"/>
              </a:rPr>
              <a:t>项</a:t>
            </a:r>
            <a:r>
              <a:rPr lang="zh-CN" altLang="en-US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系数又是多少</a:t>
            </a:r>
            <a: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?</a:t>
            </a:r>
            <a:br>
              <a:rPr lang="en-US" altLang="zh-CN" sz="4000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endParaRPr lang="en-US" altLang="zh-CN" sz="40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4000">
              <a:solidFill>
                <a:srgbClr val="0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2536825"/>
            <a:ext cx="964882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CN" sz="4000">
              <a:solidFill>
                <a:srgbClr val="00CC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CN" sz="4000">
              <a:solidFill>
                <a:srgbClr val="00CC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4400">
                <a:latin typeface="华文中宋" panose="02010600040101010101" pitchFamily="2" charset="-122"/>
                <a:ea typeface="华文中宋" panose="02010600040101010101" pitchFamily="2" charset="-122"/>
              </a:rPr>
              <a:t>a+b+c      -3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4400">
                <a:latin typeface="华文中宋" panose="02010600040101010101" pitchFamily="2" charset="-122"/>
                <a:ea typeface="华文中宋" panose="02010600040101010101" pitchFamily="2" charset="-122"/>
              </a:rPr>
              <a:t>-6+x-xy    -1        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4000">
                <a:latin typeface="华文中宋" panose="02010600040101010101" pitchFamily="2" charset="-122"/>
                <a:ea typeface="华文中宋" panose="02010600040101010101" pitchFamily="2" charset="-122"/>
              </a:rPr>
              <a:t>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400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                 </a:t>
            </a:r>
            <a:r>
              <a:rPr lang="en-US" altLang="zh-CN" sz="2800">
                <a:solidFill>
                  <a:srgbClr val="00CC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635375" y="3694113"/>
          <a:ext cx="7572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77800" imgH="203200" progId="Equation.DSMT4">
                  <p:embed/>
                </p:oleObj>
              </mc:Choice>
              <mc:Fallback>
                <p:oleObj name="Equation" r:id="rId3" imgW="1778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694113"/>
                        <a:ext cx="7572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164263" y="3141663"/>
          <a:ext cx="639762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3141663"/>
                        <a:ext cx="639762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684213" y="5157788"/>
          <a:ext cx="2663825" cy="159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157788"/>
                        <a:ext cx="2663825" cy="159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4643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ea typeface="华文中宋" panose="02010600040101010101" pitchFamily="2" charset="-122"/>
              </a:rPr>
              <a:t>练习：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0" y="214313"/>
          <a:ext cx="90424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857500" imgH="812800" progId="Equation.DSMT4">
                  <p:embed/>
                </p:oleObj>
              </mc:Choice>
              <mc:Fallback>
                <p:oleObj name="Equation" r:id="rId3" imgW="2857500" imgH="812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4313"/>
                        <a:ext cx="9042400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2924175"/>
            <a:ext cx="95408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请写一个只含字母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x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的二次三项式，它的二次项系数和一次项系数都为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，常数项为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-1</a:t>
            </a: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，则这个多项式为</a:t>
            </a:r>
            <a:r>
              <a:rPr lang="en-US" altLang="zh-CN" dirty="0">
                <a:latin typeface="华文中宋" panose="02010600040101010101" pitchFamily="2" charset="-122"/>
                <a:ea typeface="华文中宋" panose="02010600040101010101" pitchFamily="2" charset="-122"/>
              </a:rPr>
              <a:t>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Both"/>
            </a:pP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当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a=3,b=4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,a-2b=_______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当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a=-2,b=-1</a:t>
            </a:r>
            <a:r>
              <a:rPr lang="zh-CN" altLang="en-US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4400" dirty="0">
                <a:latin typeface="华文中宋" panose="02010600040101010101" pitchFamily="2" charset="-122"/>
                <a:ea typeface="华文中宋" panose="02010600040101010101" pitchFamily="2" charset="-122"/>
              </a:rPr>
              <a:t>, a-2b=_______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0" y="3284538"/>
            <a:ext cx="8820472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(2) </a:t>
            </a:r>
            <a:r>
              <a:rPr lang="zh-CN" altLang="en-US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若</a:t>
            </a:r>
            <a:r>
              <a:rPr lang="en-US" altLang="zh-CN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x=y=1,a</a:t>
            </a:r>
            <a:r>
              <a:rPr lang="zh-CN" altLang="en-US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b</a:t>
            </a:r>
            <a:r>
              <a:rPr lang="zh-CN" altLang="en-US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互为倒数</a:t>
            </a:r>
            <a:r>
              <a:rPr lang="en-US" altLang="zh-CN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则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zh-CN" altLang="en-US" sz="4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的值是</a:t>
            </a:r>
            <a:r>
              <a:rPr lang="en-US" altLang="zh-CN" sz="4800" dirty="0">
                <a:latin typeface="华文中宋" panose="02010600040101010101" pitchFamily="2" charset="-122"/>
                <a:ea typeface="华文中宋" panose="02010600040101010101" pitchFamily="2" charset="-122"/>
              </a:rPr>
              <a:t>______________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755650" y="3644900"/>
          <a:ext cx="59055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926465" imgH="393700" progId="Equation.DSMT4">
                  <p:embed/>
                </p:oleObj>
              </mc:Choice>
              <mc:Fallback>
                <p:oleObj name="Equation" r:id="rId4" imgW="926465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644900"/>
                        <a:ext cx="59055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1331913" y="0"/>
            <a:ext cx="6769100" cy="1341438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3132138" y="0"/>
            <a:ext cx="4679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 i="1" dirty="0">
                <a:solidFill>
                  <a:srgbClr val="FF0000"/>
                </a:solidFill>
                <a:ea typeface="隶书" panose="02010509060101010101" pitchFamily="49" charset="-122"/>
              </a:rPr>
              <a:t>情境导入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40425" y="1125538"/>
            <a:ext cx="16557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300788" y="2133600"/>
            <a:ext cx="1763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195513" y="5805488"/>
            <a:ext cx="22320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9" grpId="0"/>
      <p:bldP spid="12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2349500"/>
            <a:ext cx="8604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solidFill>
                  <a:srgbClr val="0000CC"/>
                </a:solidFill>
                <a:ea typeface="方正姚体" panose="02010601030101010101" pitchFamily="2" charset="-122"/>
              </a:rPr>
              <a:t>用具体的数值代替代数式中的字母</a:t>
            </a:r>
            <a:r>
              <a:rPr lang="en-US" altLang="zh-CN" sz="5400" dirty="0">
                <a:solidFill>
                  <a:srgbClr val="0000CC"/>
                </a:solidFill>
                <a:ea typeface="方正姚体" panose="02010601030101010101" pitchFamily="2" charset="-122"/>
              </a:rPr>
              <a:t>,</a:t>
            </a:r>
            <a:r>
              <a:rPr lang="zh-CN" altLang="en-US" sz="5400" dirty="0">
                <a:solidFill>
                  <a:srgbClr val="0000CC"/>
                </a:solidFill>
                <a:ea typeface="方正姚体" panose="02010601030101010101" pitchFamily="2" charset="-122"/>
              </a:rPr>
              <a:t>按照代数式中的运算关系计算</a:t>
            </a:r>
            <a:r>
              <a:rPr lang="en-US" altLang="zh-CN" sz="5400" dirty="0">
                <a:solidFill>
                  <a:srgbClr val="0000CC"/>
                </a:solidFill>
                <a:ea typeface="方正姚体" panose="02010601030101010101" pitchFamily="2" charset="-122"/>
              </a:rPr>
              <a:t>,</a:t>
            </a:r>
            <a:r>
              <a:rPr lang="zh-CN" altLang="en-US" sz="5400" dirty="0">
                <a:solidFill>
                  <a:srgbClr val="0000CC"/>
                </a:solidFill>
                <a:ea typeface="方正姚体" panose="02010601030101010101" pitchFamily="2" charset="-122"/>
              </a:rPr>
              <a:t>所得的结果是代数式的值</a:t>
            </a:r>
            <a:r>
              <a:rPr lang="en-US" altLang="zh-CN" sz="5400" dirty="0">
                <a:solidFill>
                  <a:srgbClr val="0000CC"/>
                </a:solidFill>
                <a:ea typeface="方正姚体" panose="02010601030101010101" pitchFamily="2" charset="-122"/>
              </a:rPr>
              <a:t>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84213" y="908720"/>
            <a:ext cx="73437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i="1" dirty="0">
                <a:solidFill>
                  <a:srgbClr val="FF0000"/>
                </a:solidFill>
                <a:ea typeface="隶书" panose="02010509060101010101" pitchFamily="49" charset="-122"/>
              </a:rPr>
              <a:t>什么是代数式的值？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184525" y="-2825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800" b="0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0" y="0"/>
            <a:ext cx="115570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当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a=</a:t>
            </a: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b=</a:t>
            </a: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求代数式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2a</a:t>
            </a:r>
            <a:r>
              <a:rPr lang="en-US" altLang="zh-CN" sz="5400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-3ab+b</a:t>
            </a:r>
            <a:r>
              <a:rPr lang="en-US" altLang="zh-CN" sz="5400" baseline="30000" dirty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5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的值</a:t>
            </a:r>
          </a:p>
          <a:p>
            <a:pPr eaLnBrk="1" hangingPunct="1">
              <a:spcBef>
                <a:spcPct val="50000"/>
              </a:spcBef>
            </a:pPr>
            <a:endParaRPr lang="en-US" altLang="zh-CN" sz="5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331913" y="2097088"/>
            <a:ext cx="7991475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解：当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a=-2, b=-3 </a:t>
            </a:r>
            <a:r>
              <a:rPr lang="zh-CN" altLang="en-US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2a</a:t>
            </a: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-3ab+b</a:t>
            </a: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 2×(-2)</a:t>
            </a: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-3×(-2) ×(-3)+(-3)</a:t>
            </a: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aseline="30000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</a:t>
            </a: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= 2×4-3×(-2) ×(-3)+9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=  8-18+9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= -1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489075" y="4410075"/>
          <a:ext cx="17145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77800" imgH="253365" progId="Equation.DSMT4">
                  <p:embed/>
                </p:oleObj>
              </mc:Choice>
              <mc:Fallback>
                <p:oleObj name="Equation" r:id="rId3" imgW="177800" imgH="25336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4410075"/>
                        <a:ext cx="1714500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763713" y="2205038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2060575"/>
            <a:ext cx="183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当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时</a:t>
            </a:r>
          </a:p>
        </p:txBody>
      </p:sp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1763713" y="3068638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1835150" y="3789363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84213" y="2924175"/>
            <a:ext cx="1692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抄题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4675" y="3644900"/>
            <a:ext cx="1476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替换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6263" y="5229225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计算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9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9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build="allAtOnce"/>
      <p:bldP spid="4107" grpId="0" animBg="1"/>
      <p:bldP spid="4112" grpId="0" animBg="1"/>
      <p:bldP spid="4114" grpId="0"/>
      <p:bldP spid="4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403350" y="1052513"/>
          <a:ext cx="2720975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3" imgW="177800" imgH="253365" progId="Equation.DSMT4">
                  <p:embed/>
                </p:oleObj>
              </mc:Choice>
              <mc:Fallback>
                <p:oleObj name="Equation" r:id="rId3" imgW="177800" imgH="25336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052513"/>
                        <a:ext cx="2720975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0" y="1773238"/>
            <a:ext cx="30956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990033"/>
                </a:solidFill>
                <a:ea typeface="华文中宋" panose="02010600040101010101" pitchFamily="2" charset="-122"/>
              </a:rPr>
              <a:t>代数式的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990033"/>
                </a:solidFill>
                <a:ea typeface="华文中宋" panose="02010600040101010101" pitchFamily="2" charset="-122"/>
              </a:rPr>
              <a:t>值的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990033"/>
                </a:solidFill>
                <a:ea typeface="华文中宋" panose="02010600040101010101" pitchFamily="2" charset="-122"/>
              </a:rPr>
              <a:t>定义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924300" y="3068638"/>
          <a:ext cx="1914525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" imgW="177800" imgH="253365" progId="Equation.DSMT4">
                  <p:embed/>
                </p:oleObj>
              </mc:Choice>
              <mc:Fallback>
                <p:oleObj name="Equation" r:id="rId5" imgW="177800" imgH="25336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068638"/>
                        <a:ext cx="1914525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2700338" y="1628775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⒈</a:t>
            </a:r>
            <a:r>
              <a:rPr lang="zh-CN" altLang="en-US" dirty="0">
                <a:solidFill>
                  <a:srgbClr val="0000CC"/>
                </a:solidFill>
              </a:rPr>
              <a:t>替换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771775" y="3789363"/>
            <a:ext cx="1555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⒉</a:t>
            </a:r>
            <a:r>
              <a:rPr lang="zh-CN" altLang="en-US" dirty="0">
                <a:solidFill>
                  <a:srgbClr val="0000CC"/>
                </a:solidFill>
              </a:rPr>
              <a:t>计算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3851275" y="476250"/>
          <a:ext cx="1914525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6" imgW="177800" imgH="253365" progId="Equation.DSMT4">
                  <p:embed/>
                </p:oleObj>
              </mc:Choice>
              <mc:Fallback>
                <p:oleObj name="Equation" r:id="rId6" imgW="177800" imgH="25336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76250"/>
                        <a:ext cx="1914525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27538" y="765175"/>
            <a:ext cx="4429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  <a:ea typeface="华文中宋" panose="02010600040101010101" pitchFamily="2" charset="-122"/>
              </a:rPr>
              <a:t>①</a:t>
            </a:r>
            <a:r>
              <a:rPr lang="zh-CN" altLang="en-US" dirty="0">
                <a:solidFill>
                  <a:srgbClr val="FF0000"/>
                </a:solidFill>
                <a:ea typeface="华文中宋" panose="02010600040101010101" pitchFamily="2" charset="-122"/>
              </a:rPr>
              <a:t>注意数值的对应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27538" y="1484313"/>
            <a:ext cx="50403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  <a:ea typeface="华文中宋" panose="02010600040101010101" pitchFamily="2" charset="-122"/>
              </a:rPr>
              <a:t>②</a:t>
            </a:r>
            <a:r>
              <a:rPr lang="zh-CN" altLang="en-US" dirty="0">
                <a:solidFill>
                  <a:srgbClr val="FF0000"/>
                </a:solidFill>
                <a:ea typeface="华文中宋" panose="02010600040101010101" pitchFamily="2" charset="-122"/>
              </a:rPr>
              <a:t>该加括号的要加括号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00563" y="2205038"/>
            <a:ext cx="4967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tx2"/>
                </a:solidFill>
                <a:ea typeface="华文中宋" panose="02010600040101010101" pitchFamily="2" charset="-122"/>
              </a:rPr>
              <a:t>③</a:t>
            </a:r>
            <a:r>
              <a:rPr lang="zh-CN" altLang="en-US" dirty="0">
                <a:solidFill>
                  <a:srgbClr val="FF0000"/>
                </a:solidFill>
                <a:ea typeface="华文中宋" panose="02010600040101010101" pitchFamily="2" charset="-122"/>
              </a:rPr>
              <a:t>还原乘号为</a:t>
            </a:r>
            <a:r>
              <a:rPr lang="zh-CN" altLang="en-US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“</a:t>
            </a:r>
            <a:r>
              <a:rPr lang="en-US" altLang="zh-CN" dirty="0">
                <a:solidFill>
                  <a:srgbClr val="FF0000"/>
                </a:solidFill>
                <a:ea typeface="华文中宋" panose="02010600040101010101" pitchFamily="2" charset="-122"/>
              </a:rPr>
              <a:t>×</a:t>
            </a:r>
            <a:r>
              <a:rPr lang="en-US" altLang="zh-CN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”</a:t>
            </a:r>
            <a:endParaRPr lang="en-US" altLang="zh-CN" dirty="0">
              <a:solidFill>
                <a:srgbClr val="FF0000"/>
              </a:solidFill>
              <a:ea typeface="华文中宋" panose="02010600040101010101" pitchFamily="2" charset="-122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643438" y="4581525"/>
            <a:ext cx="3743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a typeface="华文中宋" panose="02010600040101010101" pitchFamily="2" charset="-122"/>
              </a:rPr>
              <a:t>②</a:t>
            </a:r>
            <a:r>
              <a:rPr lang="zh-CN" altLang="en-US" dirty="0">
                <a:solidFill>
                  <a:srgbClr val="FF0000"/>
                </a:solidFill>
                <a:ea typeface="华文中宋" panose="02010600040101010101" pitchFamily="2" charset="-122"/>
              </a:rPr>
              <a:t>注意运算法则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572000" y="3429000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ea typeface="华文中宋" panose="02010600040101010101" pitchFamily="2" charset="-122"/>
              </a:rPr>
              <a:t>①</a:t>
            </a:r>
            <a:r>
              <a:rPr lang="zh-CN" altLang="en-US" dirty="0">
                <a:solidFill>
                  <a:srgbClr val="FF0000"/>
                </a:solidFill>
                <a:ea typeface="华文中宋" panose="02010600040101010101" pitchFamily="2" charset="-122"/>
              </a:rPr>
              <a:t>注意运算顺序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33350" y="5334000"/>
            <a:ext cx="83994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注意：当底数是</a:t>
            </a:r>
            <a:r>
              <a:rPr lang="zh-CN" altLang="en-US" sz="4000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负数</a:t>
            </a:r>
            <a:r>
              <a:rPr lang="zh-CN" altLang="en-US" sz="4000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lang="zh-CN" altLang="en-US" sz="4000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分数</a:t>
            </a:r>
            <a:r>
              <a:rPr lang="zh-CN" altLang="en-US" sz="4000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时</a:t>
            </a:r>
            <a:r>
              <a:rPr lang="en-US" altLang="zh-CN" sz="4000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4000" i="1" dirty="0">
                <a:solidFill>
                  <a:schemeClr val="hlin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底数必须加括号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0"/>
            <a:ext cx="4032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i="1">
                <a:solidFill>
                  <a:srgbClr val="FF0000"/>
                </a:solidFill>
                <a:ea typeface="华文中宋" panose="02010600040101010101" pitchFamily="2" charset="-122"/>
              </a:rPr>
              <a:t>做一做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836613"/>
            <a:ext cx="10117138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求下列条件下代数式</a:t>
            </a: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en-US" altLang="zh-CN" sz="4800" baseline="300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-2ab+b</a:t>
            </a:r>
            <a:r>
              <a:rPr lang="en-US" altLang="zh-CN" sz="4800" baseline="300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800" baseline="300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的值</a:t>
            </a: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800">
              <a:solidFill>
                <a:srgbClr val="3333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0" y="3068638"/>
            <a:ext cx="44275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(1) a=3,b=</a:t>
            </a:r>
            <a:r>
              <a:rPr lang="zh-CN" altLang="en-US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0" y="4724400"/>
            <a:ext cx="4752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3333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(2)a=   ,b=</a:t>
            </a:r>
          </a:p>
        </p:txBody>
      </p:sp>
      <p:graphicFrame>
        <p:nvGraphicFramePr>
          <p:cNvPr id="6146" name="Object 13"/>
          <p:cNvGraphicFramePr>
            <a:graphicFrameLocks noChangeAspect="1"/>
          </p:cNvGraphicFramePr>
          <p:nvPr/>
        </p:nvGraphicFramePr>
        <p:xfrm>
          <a:off x="1763713" y="4221163"/>
          <a:ext cx="61277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139700" imgH="393700" progId="Equation.DSMT4">
                  <p:embed/>
                </p:oleObj>
              </mc:Choice>
              <mc:Fallback>
                <p:oleObj name="Equation" r:id="rId3" imgW="1397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221163"/>
                        <a:ext cx="612775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6"/>
          <p:cNvGraphicFramePr>
            <a:graphicFrameLocks noChangeAspect="1"/>
          </p:cNvGraphicFramePr>
          <p:nvPr/>
        </p:nvGraphicFramePr>
        <p:xfrm>
          <a:off x="3276600" y="4149725"/>
          <a:ext cx="1425575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49725"/>
                        <a:ext cx="1425575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报告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报告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815</Words>
  <Application>Microsoft Office PowerPoint</Application>
  <PresentationFormat>全屏显示(4:3)</PresentationFormat>
  <Paragraphs>142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方正舒体</vt:lpstr>
      <vt:lpstr>方正姚体</vt:lpstr>
      <vt:lpstr>华文琥珀</vt:lpstr>
      <vt:lpstr>华文隶书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当a=0·5,b=    时，          求下列代数式的值                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2022-01-07T02:53:44Z</dcterms:created>
  <dcterms:modified xsi:type="dcterms:W3CDTF">2023-01-16T20:42:39Z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53FA12648B934F98899F18901A2F45A4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