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03" r:id="rId2"/>
    <p:sldId id="573" r:id="rId3"/>
    <p:sldId id="425" r:id="rId4"/>
    <p:sldId id="574" r:id="rId5"/>
    <p:sldId id="575" r:id="rId6"/>
    <p:sldId id="576" r:id="rId7"/>
    <p:sldId id="577" r:id="rId8"/>
    <p:sldId id="602" r:id="rId9"/>
    <p:sldId id="578" r:id="rId10"/>
    <p:sldId id="579" r:id="rId11"/>
    <p:sldId id="580" r:id="rId12"/>
    <p:sldId id="581" r:id="rId13"/>
    <p:sldId id="582" r:id="rId14"/>
    <p:sldId id="592" r:id="rId15"/>
    <p:sldId id="593" r:id="rId16"/>
    <p:sldId id="595" r:id="rId17"/>
    <p:sldId id="596" r:id="rId18"/>
    <p:sldId id="584" r:id="rId19"/>
    <p:sldId id="585" r:id="rId20"/>
    <p:sldId id="587" r:id="rId21"/>
    <p:sldId id="588" r:id="rId22"/>
    <p:sldId id="589" r:id="rId23"/>
    <p:sldId id="590" r:id="rId24"/>
    <p:sldId id="448" r:id="rId25"/>
    <p:sldId id="597" r:id="rId26"/>
    <p:sldId id="598" r:id="rId27"/>
    <p:sldId id="599" r:id="rId28"/>
    <p:sldId id="600" r:id="rId29"/>
    <p:sldId id="529" r:id="rId30"/>
    <p:sldId id="455" r:id="rId31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6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" initials="g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5" autoAdjust="0"/>
    <p:restoredTop sz="95825" autoAdjust="0"/>
  </p:normalViewPr>
  <p:slideViewPr>
    <p:cSldViewPr snapToGrid="0">
      <p:cViewPr varScale="1">
        <p:scale>
          <a:sx n="115" d="100"/>
          <a:sy n="115" d="100"/>
        </p:scale>
        <p:origin x="-96" y="-570"/>
      </p:cViewPr>
      <p:guideLst>
        <p:guide orient="horz" pos="1573"/>
        <p:guide pos="26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63055990-75ED-4A66-AE8C-1D1701309B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8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61476E3-323B-40F2-992D-B7468AE7ACCD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36871" name="Picture 2"/>
          <p:cNvSpPr>
            <a:spLocks noChangeAspect="1" noChangeArrowheads="1"/>
          </p:cNvSpPr>
          <p:nvPr/>
        </p:nvSpPr>
        <p:spPr bwMode="auto">
          <a:xfrm>
            <a:off x="538163" y="581025"/>
            <a:ext cx="17478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9400" name="TextBox 7"/>
          <p:cNvSpPr txBox="1">
            <a:spLocks noChangeArrowheads="1"/>
          </p:cNvSpPr>
          <p:nvPr/>
        </p:nvSpPr>
        <p:spPr bwMode="auto">
          <a:xfrm>
            <a:off x="3756025" y="3690938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>
                <a:solidFill>
                  <a:srgbClr val="CC00FF"/>
                </a:solidFill>
                <a:latin typeface="方正舒体" panose="02010601030101010101" pitchFamily="2" charset="-122"/>
                <a:ea typeface="方正舒体" panose="02010601030101010101" pitchFamily="2" charset="-122"/>
                <a:sym typeface="+mn-ea"/>
              </a:rPr>
              <a:t>七彩城就梦想</a:t>
            </a:r>
          </a:p>
        </p:txBody>
      </p:sp>
      <p:sp>
        <p:nvSpPr>
          <p:cNvPr id="9" name="幻灯片图像占位符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5939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476E3-323B-40F2-992D-B7468AE7ACCD}" type="slidenum">
              <a:rPr lang="en-US" altLang="en-US" smtClean="0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49070F-E29C-464E-B9B0-52713EBFB6F0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28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5092700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grpSp>
        <p:nvGrpSpPr>
          <p:cNvPr id="1027" name="组合 2"/>
          <p:cNvGrpSpPr>
            <a:grpSpLocks noChangeAspect="1"/>
          </p:cNvGrpSpPr>
          <p:nvPr userDrawn="1"/>
        </p:nvGrpSpPr>
        <p:grpSpPr bwMode="auto">
          <a:xfrm>
            <a:off x="8462963" y="4668838"/>
            <a:ext cx="539750" cy="509587"/>
            <a:chOff x="8129100" y="4468960"/>
            <a:chExt cx="793376" cy="749228"/>
          </a:xfrm>
        </p:grpSpPr>
        <p:grpSp>
          <p:nvGrpSpPr>
            <p:cNvPr id="1044" name="组合 5"/>
            <p:cNvGrpSpPr/>
            <p:nvPr userDrawn="1"/>
          </p:nvGrpSpPr>
          <p:grpSpPr bwMode="auto"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1057" name="Freeform 304"/>
              <p:cNvSpPr>
                <a:spLocks noChangeArrowheads="1"/>
              </p:cNvSpPr>
              <p:nvPr/>
            </p:nvSpPr>
            <p:spPr bwMode="auto">
              <a:xfrm>
                <a:off x="9791971" y="494501"/>
                <a:ext cx="359143" cy="361491"/>
              </a:xfrm>
              <a:custGeom>
                <a:avLst/>
                <a:gdLst>
                  <a:gd name="T0" fmla="*/ 2147483647 w 171"/>
                  <a:gd name="T1" fmla="*/ 2147483647 h 172"/>
                  <a:gd name="T2" fmla="*/ 2147483647 w 171"/>
                  <a:gd name="T3" fmla="*/ 2147483647 h 172"/>
                  <a:gd name="T4" fmla="*/ 2147483647 w 171"/>
                  <a:gd name="T5" fmla="*/ 2147483647 h 172"/>
                  <a:gd name="T6" fmla="*/ 2147483647 w 171"/>
                  <a:gd name="T7" fmla="*/ 2147483647 h 172"/>
                  <a:gd name="T8" fmla="*/ 2147483647 w 171"/>
                  <a:gd name="T9" fmla="*/ 2147483647 h 172"/>
                  <a:gd name="T10" fmla="*/ 0 w 171"/>
                  <a:gd name="T11" fmla="*/ 2147483647 h 172"/>
                  <a:gd name="T12" fmla="*/ 2147483647 w 171"/>
                  <a:gd name="T13" fmla="*/ 2147483647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8" name="Freeform 305"/>
              <p:cNvSpPr>
                <a:spLocks noChangeArrowheads="1"/>
              </p:cNvSpPr>
              <p:nvPr/>
            </p:nvSpPr>
            <p:spPr bwMode="auto">
              <a:xfrm>
                <a:off x="9691036" y="523842"/>
                <a:ext cx="433085" cy="433085"/>
              </a:xfrm>
              <a:custGeom>
                <a:avLst/>
                <a:gdLst>
                  <a:gd name="T0" fmla="*/ 0 w 369"/>
                  <a:gd name="T1" fmla="*/ 2147483647 h 369"/>
                  <a:gd name="T2" fmla="*/ 2147483647 w 369"/>
                  <a:gd name="T3" fmla="*/ 0 h 369"/>
                  <a:gd name="T4" fmla="*/ 2147483647 w 369"/>
                  <a:gd name="T5" fmla="*/ 2147483647 h 369"/>
                  <a:gd name="T6" fmla="*/ 2147483647 w 369"/>
                  <a:gd name="T7" fmla="*/ 2147483647 h 369"/>
                  <a:gd name="T8" fmla="*/ 0 w 369"/>
                  <a:gd name="T9" fmla="*/ 2147483647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9" name="Freeform 306"/>
              <p:cNvSpPr>
                <a:spLocks noChangeArrowheads="1"/>
              </p:cNvSpPr>
              <p:nvPr/>
            </p:nvSpPr>
            <p:spPr bwMode="auto">
              <a:xfrm>
                <a:off x="10018489" y="900591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0" name="Freeform 307"/>
              <p:cNvSpPr>
                <a:spLocks noChangeArrowheads="1"/>
              </p:cNvSpPr>
              <p:nvPr/>
            </p:nvSpPr>
            <p:spPr bwMode="auto">
              <a:xfrm>
                <a:off x="9975064" y="855991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08"/>
              <p:cNvSpPr>
                <a:spLocks noChangeArrowheads="1"/>
              </p:cNvSpPr>
              <p:nvPr/>
            </p:nvSpPr>
            <p:spPr bwMode="auto">
              <a:xfrm>
                <a:off x="9935159" y="816087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2" name="Freeform 309"/>
              <p:cNvSpPr>
                <a:spLocks noChangeArrowheads="1"/>
              </p:cNvSpPr>
              <p:nvPr/>
            </p:nvSpPr>
            <p:spPr bwMode="auto">
              <a:xfrm>
                <a:off x="9890560" y="772660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3" name="Freeform 310"/>
              <p:cNvSpPr>
                <a:spLocks noChangeArrowheads="1"/>
              </p:cNvSpPr>
              <p:nvPr/>
            </p:nvSpPr>
            <p:spPr bwMode="auto">
              <a:xfrm>
                <a:off x="9853002" y="733930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4" name="Freeform 311"/>
              <p:cNvSpPr>
                <a:spLocks noChangeArrowheads="1"/>
              </p:cNvSpPr>
              <p:nvPr/>
            </p:nvSpPr>
            <p:spPr bwMode="auto">
              <a:xfrm>
                <a:off x="9808403" y="690504"/>
                <a:ext cx="29342" cy="29342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0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0 w 25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" name="Freeform 312"/>
              <p:cNvSpPr>
                <a:spLocks noChangeArrowheads="1"/>
              </p:cNvSpPr>
              <p:nvPr/>
            </p:nvSpPr>
            <p:spPr bwMode="auto">
              <a:xfrm>
                <a:off x="9760282" y="643557"/>
                <a:ext cx="31689" cy="29342"/>
              </a:xfrm>
              <a:custGeom>
                <a:avLst/>
                <a:gdLst>
                  <a:gd name="T0" fmla="*/ 0 w 27"/>
                  <a:gd name="T1" fmla="*/ 2147483647 h 25"/>
                  <a:gd name="T2" fmla="*/ 2147483647 w 27"/>
                  <a:gd name="T3" fmla="*/ 0 h 25"/>
                  <a:gd name="T4" fmla="*/ 2147483647 w 27"/>
                  <a:gd name="T5" fmla="*/ 2147483647 h 25"/>
                  <a:gd name="T6" fmla="*/ 2147483647 w 27"/>
                  <a:gd name="T7" fmla="*/ 2147483647 h 25"/>
                  <a:gd name="T8" fmla="*/ 0 w 27"/>
                  <a:gd name="T9" fmla="*/ 214748364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6" name="Freeform 313"/>
              <p:cNvSpPr>
                <a:spLocks noChangeArrowheads="1"/>
              </p:cNvSpPr>
              <p:nvPr/>
            </p:nvSpPr>
            <p:spPr bwMode="auto">
              <a:xfrm>
                <a:off x="9718030" y="598957"/>
                <a:ext cx="29342" cy="30515"/>
              </a:xfrm>
              <a:custGeom>
                <a:avLst/>
                <a:gdLst>
                  <a:gd name="T0" fmla="*/ 0 w 25"/>
                  <a:gd name="T1" fmla="*/ 2147483647 h 26"/>
                  <a:gd name="T2" fmla="*/ 2147483647 w 25"/>
                  <a:gd name="T3" fmla="*/ 0 h 26"/>
                  <a:gd name="T4" fmla="*/ 2147483647 w 25"/>
                  <a:gd name="T5" fmla="*/ 2147483647 h 26"/>
                  <a:gd name="T6" fmla="*/ 2147483647 w 25"/>
                  <a:gd name="T7" fmla="*/ 2147483647 h 26"/>
                  <a:gd name="T8" fmla="*/ 0 w 25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45" name="组合 16"/>
            <p:cNvGrpSpPr/>
            <p:nvPr userDrawn="1"/>
          </p:nvGrpSpPr>
          <p:grpSpPr bwMode="auto"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9477" name="Rectangle 315"/>
              <p:cNvSpPr>
                <a:spLocks noChangeArrowheads="1"/>
              </p:cNvSpPr>
              <p:nvPr/>
            </p:nvSpPr>
            <p:spPr bwMode="auto">
              <a:xfrm>
                <a:off x="10136962" y="670313"/>
                <a:ext cx="116674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78" name="Rectangle 316"/>
              <p:cNvSpPr>
                <a:spLocks noChangeArrowheads="1"/>
              </p:cNvSpPr>
              <p:nvPr/>
            </p:nvSpPr>
            <p:spPr bwMode="auto">
              <a:xfrm>
                <a:off x="10136962" y="670313"/>
                <a:ext cx="116674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79" name="Rectangle 317"/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80" name="Rectangle 318"/>
              <p:cNvSpPr>
                <a:spLocks noChangeArrowheads="1"/>
              </p:cNvSpPr>
              <p:nvPr/>
            </p:nvSpPr>
            <p:spPr bwMode="auto">
              <a:xfrm>
                <a:off x="10174295" y="662573"/>
                <a:ext cx="39670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81" name="Rectangle 319"/>
              <p:cNvSpPr>
                <a:spLocks noChangeArrowheads="1"/>
              </p:cNvSpPr>
              <p:nvPr/>
            </p:nvSpPr>
            <p:spPr bwMode="auto">
              <a:xfrm>
                <a:off x="10174295" y="662573"/>
                <a:ext cx="39670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51" name="Freeform 320"/>
              <p:cNvSpPr>
                <a:spLocks noChangeArrowheads="1"/>
              </p:cNvSpPr>
              <p:nvPr/>
            </p:nvSpPr>
            <p:spPr bwMode="auto">
              <a:xfrm>
                <a:off x="10195714" y="1170535"/>
                <a:ext cx="34037" cy="29342"/>
              </a:xfrm>
              <a:custGeom>
                <a:avLst/>
                <a:gdLst>
                  <a:gd name="T0" fmla="*/ 0 w 16"/>
                  <a:gd name="T1" fmla="*/ 2147483647 h 14"/>
                  <a:gd name="T2" fmla="*/ 2147483647 w 16"/>
                  <a:gd name="T3" fmla="*/ 2147483647 h 14"/>
                  <a:gd name="T4" fmla="*/ 2147483647 w 16"/>
                  <a:gd name="T5" fmla="*/ 2147483647 h 14"/>
                  <a:gd name="T6" fmla="*/ 2147483647 w 16"/>
                  <a:gd name="T7" fmla="*/ 0 h 14"/>
                  <a:gd name="T8" fmla="*/ 0 w 16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Rectangle 321"/>
              <p:cNvSpPr>
                <a:spLocks noChangeArrowheads="1"/>
              </p:cNvSpPr>
              <p:nvPr/>
            </p:nvSpPr>
            <p:spPr bwMode="auto">
              <a:xfrm>
                <a:off x="10137323" y="626570"/>
                <a:ext cx="116674" cy="35011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84" name="Rectangle 322"/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85" name="Rectangle 323"/>
              <p:cNvSpPr>
                <a:spLocks noChangeArrowheads="1"/>
              </p:cNvSpPr>
              <p:nvPr/>
            </p:nvSpPr>
            <p:spPr bwMode="auto">
              <a:xfrm>
                <a:off x="10131520" y="619190"/>
                <a:ext cx="119006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55" name="Freeform 324"/>
              <p:cNvSpPr>
                <a:spLocks noChangeArrowheads="1"/>
              </p:cNvSpPr>
              <p:nvPr/>
            </p:nvSpPr>
            <p:spPr bwMode="auto">
              <a:xfrm>
                <a:off x="10155809" y="569616"/>
                <a:ext cx="113846" cy="50468"/>
              </a:xfrm>
              <a:custGeom>
                <a:avLst/>
                <a:gdLst>
                  <a:gd name="T0" fmla="*/ 2147483647 w 54"/>
                  <a:gd name="T1" fmla="*/ 0 h 24"/>
                  <a:gd name="T2" fmla="*/ 0 w 54"/>
                  <a:gd name="T3" fmla="*/ 2147483647 h 24"/>
                  <a:gd name="T4" fmla="*/ 2147483647 w 54"/>
                  <a:gd name="T5" fmla="*/ 2147483647 h 24"/>
                  <a:gd name="T6" fmla="*/ 2147483647 w 5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6" name="Freeform 325"/>
              <p:cNvSpPr>
                <a:spLocks noChangeArrowheads="1"/>
              </p:cNvSpPr>
              <p:nvPr/>
            </p:nvSpPr>
            <p:spPr bwMode="auto">
              <a:xfrm>
                <a:off x="10155809" y="1077815"/>
                <a:ext cx="113846" cy="96241"/>
              </a:xfrm>
              <a:custGeom>
                <a:avLst/>
                <a:gdLst>
                  <a:gd name="T0" fmla="*/ 2147483647 w 54"/>
                  <a:gd name="T1" fmla="*/ 2147483647 h 46"/>
                  <a:gd name="T2" fmla="*/ 2147483647 w 54"/>
                  <a:gd name="T3" fmla="*/ 2147483647 h 46"/>
                  <a:gd name="T4" fmla="*/ 2147483647 w 54"/>
                  <a:gd name="T5" fmla="*/ 2147483647 h 46"/>
                  <a:gd name="T6" fmla="*/ 2147483647 w 54"/>
                  <a:gd name="T7" fmla="*/ 2147483647 h 46"/>
                  <a:gd name="T8" fmla="*/ 2147483647 w 54"/>
                  <a:gd name="T9" fmla="*/ 0 h 46"/>
                  <a:gd name="T10" fmla="*/ 2147483647 w 54"/>
                  <a:gd name="T11" fmla="*/ 2147483647 h 46"/>
                  <a:gd name="T12" fmla="*/ 2147483647 w 54"/>
                  <a:gd name="T13" fmla="*/ 0 h 46"/>
                  <a:gd name="T14" fmla="*/ 2147483647 w 54"/>
                  <a:gd name="T15" fmla="*/ 2147483647 h 46"/>
                  <a:gd name="T16" fmla="*/ 2147483647 w 54"/>
                  <a:gd name="T17" fmla="*/ 0 h 46"/>
                  <a:gd name="T18" fmla="*/ 0 w 54"/>
                  <a:gd name="T19" fmla="*/ 2147483647 h 46"/>
                  <a:gd name="T20" fmla="*/ 2147483647 w 54"/>
                  <a:gd name="T21" fmla="*/ 2147483647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28" name="组合 1"/>
          <p:cNvGrpSpPr>
            <a:grpSpLocks noChangeAspect="1"/>
          </p:cNvGrpSpPr>
          <p:nvPr userDrawn="1"/>
        </p:nvGrpSpPr>
        <p:grpSpPr bwMode="auto">
          <a:xfrm>
            <a:off x="50800" y="4668838"/>
            <a:ext cx="755650" cy="417512"/>
            <a:chOff x="50446" y="4572401"/>
            <a:chExt cx="938635" cy="517558"/>
          </a:xfrm>
        </p:grpSpPr>
        <p:sp>
          <p:nvSpPr>
            <p:cNvPr id="5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032" name="组合 28"/>
            <p:cNvGrpSpPr>
              <a:grpSpLocks noChangeAspect="1"/>
            </p:cNvGrpSpPr>
            <p:nvPr userDrawn="1"/>
          </p:nvGrpSpPr>
          <p:grpSpPr bwMode="auto"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19464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65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66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67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68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69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70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71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472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42" name="Freeform 178"/>
              <p:cNvSpPr>
                <a:spLocks noEditPoints="1" noChangeArrowheads="1"/>
              </p:cNvSpPr>
              <p:nvPr/>
            </p:nvSpPr>
            <p:spPr bwMode="auto">
              <a:xfrm>
                <a:off x="6531804" y="2008188"/>
                <a:ext cx="962025" cy="962025"/>
              </a:xfrm>
              <a:custGeom>
                <a:avLst/>
                <a:gdLst>
                  <a:gd name="T0" fmla="*/ 2147483647 w 606"/>
                  <a:gd name="T1" fmla="*/ 0 h 606"/>
                  <a:gd name="T2" fmla="*/ 2147483647 w 606"/>
                  <a:gd name="T3" fmla="*/ 0 h 606"/>
                  <a:gd name="T4" fmla="*/ 0 w 606"/>
                  <a:gd name="T5" fmla="*/ 2147483647 h 606"/>
                  <a:gd name="T6" fmla="*/ 0 w 606"/>
                  <a:gd name="T7" fmla="*/ 2147483647 h 606"/>
                  <a:gd name="T8" fmla="*/ 2147483647 w 606"/>
                  <a:gd name="T9" fmla="*/ 2147483647 h 606"/>
                  <a:gd name="T10" fmla="*/ 2147483647 w 606"/>
                  <a:gd name="T11" fmla="*/ 2147483647 h 606"/>
                  <a:gd name="T12" fmla="*/ 2147483647 w 606"/>
                  <a:gd name="T13" fmla="*/ 2147483647 h 606"/>
                  <a:gd name="T14" fmla="*/ 2147483647 w 606"/>
                  <a:gd name="T15" fmla="*/ 2147483647 h 606"/>
                  <a:gd name="T16" fmla="*/ 2147483647 w 606"/>
                  <a:gd name="T17" fmla="*/ 0 h 606"/>
                  <a:gd name="T18" fmla="*/ 2147483647 w 606"/>
                  <a:gd name="T19" fmla="*/ 2147483647 h 606"/>
                  <a:gd name="T20" fmla="*/ 2147483647 w 606"/>
                  <a:gd name="T21" fmla="*/ 2147483647 h 606"/>
                  <a:gd name="T22" fmla="*/ 2147483647 w 606"/>
                  <a:gd name="T23" fmla="*/ 2147483647 h 606"/>
                  <a:gd name="T24" fmla="*/ 2147483647 w 606"/>
                  <a:gd name="T25" fmla="*/ 2147483647 h 606"/>
                  <a:gd name="T26" fmla="*/ 2147483647 w 606"/>
                  <a:gd name="T27" fmla="*/ 2147483647 h 606"/>
                  <a:gd name="T28" fmla="*/ 2147483647 w 606"/>
                  <a:gd name="T29" fmla="*/ 2147483647 h 606"/>
                  <a:gd name="T30" fmla="*/ 2147483647 w 606"/>
                  <a:gd name="T31" fmla="*/ 2147483647 h 6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11.png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3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2.wmf"/><Relationship Id="rId31" Type="http://schemas.openxmlformats.org/officeDocument/2006/relationships/image" Target="../media/image3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40822" y="418009"/>
            <a:ext cx="3562350" cy="436622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499572" y="454521"/>
            <a:ext cx="333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宋体" panose="02010600030101010101" pitchFamily="2" charset="-122"/>
              </a:rPr>
              <a:t>人教版 </a:t>
            </a:r>
            <a:r>
              <a:rPr lang="zh-CN" altLang="en-US" sz="20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数学 七年级 上册</a:t>
            </a:r>
            <a:endParaRPr lang="zh-CN" altLang="en-US" sz="20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6525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行楷_GBK" panose="03000509000000000000" pitchFamily="65" charset="-122"/>
                <a:ea typeface="方正行楷_GBK" panose="03000509000000000000" pitchFamily="65" charset="-122"/>
              </a:rPr>
              <a:t>1.2 </a:t>
            </a: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行楷_GBK" panose="03000509000000000000" pitchFamily="65" charset="-122"/>
                <a:ea typeface="方正行楷_GBK" panose="03000509000000000000" pitchFamily="65" charset="-122"/>
              </a:rPr>
              <a:t>有理数</a:t>
            </a:r>
            <a:endParaRPr lang="en-US" altLang="zh-CN" sz="28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行楷_GBK" panose="03000509000000000000" pitchFamily="65" charset="-122"/>
              <a:ea typeface="方正行楷_GBK" panose="03000509000000000000" pitchFamily="65" charset="-122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行楷_GBK" panose="03000509000000000000" pitchFamily="65" charset="-122"/>
                <a:ea typeface="方正行楷_GBK" panose="03000509000000000000" pitchFamily="65" charset="-122"/>
                <a:sym typeface="+mn-ea"/>
              </a:rPr>
              <a:t>相</a:t>
            </a:r>
            <a:r>
              <a:rPr lang="zh-CN" altLang="en-US" sz="60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行楷_GBK" panose="03000509000000000000" pitchFamily="65" charset="-122"/>
                <a:ea typeface="方正行楷_GBK" panose="03000509000000000000" pitchFamily="65" charset="-122"/>
                <a:sym typeface="+mn-ea"/>
              </a:rPr>
              <a:t>反</a:t>
            </a:r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行楷_GBK" panose="03000509000000000000" pitchFamily="65" charset="-122"/>
                <a:ea typeface="方正行楷_GBK" panose="03000509000000000000" pitchFamily="65" charset="-122"/>
                <a:sym typeface="+mn-ea"/>
              </a:rPr>
              <a:t>数</a:t>
            </a:r>
            <a:endParaRPr lang="zh-CN" altLang="en-US" sz="60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行楷_GBK" panose="03000509000000000000" pitchFamily="65" charset="-122"/>
              <a:ea typeface="方正行楷_GBK" panose="03000509000000000000" pitchFamily="65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34256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01788" y="890588"/>
            <a:ext cx="4697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结合数轴考虑：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01788" y="1744663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的相反数是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_____.</a:t>
            </a: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547813" y="2487613"/>
            <a:ext cx="5964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一个正数的相反数是一个</a:t>
            </a:r>
            <a:r>
              <a:rPr lang="zh-CN" altLang="en-US" sz="2800" b="1" u="sng" dirty="0">
                <a:latin typeface="+mn-lt"/>
                <a:ea typeface="楷体" panose="02010609060101010101" pitchFamily="49" charset="-122"/>
              </a:rPr>
              <a:t>　　　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.</a:t>
            </a: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01788" y="3144838"/>
            <a:ext cx="596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一个负数的相反数是一个</a:t>
            </a:r>
            <a:r>
              <a:rPr lang="zh-CN" altLang="en-US" sz="2800" b="1" u="sng" dirty="0">
                <a:latin typeface="+mn-lt"/>
                <a:ea typeface="楷体" panose="02010609060101010101" pitchFamily="49" charset="-122"/>
              </a:rPr>
              <a:t>　　　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.</a:t>
            </a: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681662" y="2401887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负数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719761" y="3077508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正数</a:t>
            </a:r>
          </a:p>
        </p:txBody>
      </p:sp>
      <p:pic>
        <p:nvPicPr>
          <p:cNvPr id="34824" name="图片 17" descr="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2103">
            <a:off x="6632352" y="1276349"/>
            <a:ext cx="13255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50494" y="1710035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0</a:t>
            </a:r>
          </a:p>
        </p:txBody>
      </p:sp>
      <p:grpSp>
        <p:nvGrpSpPr>
          <p:cNvPr id="34826" name="组合 2"/>
          <p:cNvGrpSpPr/>
          <p:nvPr/>
        </p:nvGrpSpPr>
        <p:grpSpPr bwMode="auto">
          <a:xfrm>
            <a:off x="-4762" y="-60325"/>
            <a:ext cx="2006600" cy="477838"/>
            <a:chOff x="153" y="40"/>
            <a:chExt cx="3160" cy="752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828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+mn-lt"/>
                  <a:cs typeface="Yuanti SC"/>
                </a:rPr>
                <a:t>巩固练习</a:t>
              </a:r>
            </a:p>
          </p:txBody>
        </p:sp>
        <p:sp>
          <p:nvSpPr>
            <p:cNvPr id="1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pic>
        <p:nvPicPr>
          <p:cNvPr id="14" name="Picture 20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34177" y="782638"/>
            <a:ext cx="564411" cy="568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1000125" y="1295401"/>
            <a:ext cx="8143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在数轴上，画出几组表示相反数的点，并观察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这两个点具有怎样的特征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9300" y="3636170"/>
            <a:ext cx="5108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位于原点两侧，且与原点的距离相等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10" name="组合 7172"/>
          <p:cNvGrpSpPr/>
          <p:nvPr/>
        </p:nvGrpSpPr>
        <p:grpSpPr bwMode="auto">
          <a:xfrm>
            <a:off x="2678112" y="2969420"/>
            <a:ext cx="4114800" cy="481012"/>
            <a:chOff x="0" y="0"/>
            <a:chExt cx="3456" cy="405"/>
          </a:xfrm>
        </p:grpSpPr>
        <p:sp>
          <p:nvSpPr>
            <p:cNvPr id="35867" name="Line 7"/>
            <p:cNvSpPr>
              <a:spLocks noChangeShapeType="1"/>
            </p:cNvSpPr>
            <p:nvPr/>
          </p:nvSpPr>
          <p:spPr bwMode="auto">
            <a:xfrm>
              <a:off x="0" y="96"/>
              <a:ext cx="34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8" name="Line 10"/>
            <p:cNvSpPr>
              <a:spLocks noChangeShapeType="1"/>
            </p:cNvSpPr>
            <p:nvPr/>
          </p:nvSpPr>
          <p:spPr bwMode="auto">
            <a:xfrm flipV="1">
              <a:off x="1824" y="0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Text Box 11"/>
            <p:cNvSpPr txBox="1">
              <a:spLocks noChangeArrowheads="1"/>
            </p:cNvSpPr>
            <p:nvPr/>
          </p:nvSpPr>
          <p:spPr bwMode="auto">
            <a:xfrm>
              <a:off x="1725" y="96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  <a:ea typeface="楷体_GB2312" pitchFamily="49" charset="-122"/>
                </a:rPr>
                <a:t>0</a:t>
              </a:r>
            </a:p>
          </p:txBody>
        </p:sp>
      </p:grp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3162300" y="302657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6315075" y="302657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6270625" y="3105945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5</a:t>
            </a: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3019425" y="3118645"/>
            <a:ext cx="822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–5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2" name="组合 9"/>
          <p:cNvGrpSpPr/>
          <p:nvPr/>
        </p:nvGrpSpPr>
        <p:grpSpPr bwMode="auto">
          <a:xfrm>
            <a:off x="4305300" y="2966245"/>
            <a:ext cx="1179512" cy="487362"/>
            <a:chOff x="6297" y="4948"/>
            <a:chExt cx="2475" cy="1027"/>
          </a:xfrm>
        </p:grpSpPr>
        <p:sp>
          <p:nvSpPr>
            <p:cNvPr id="35863" name="Line 10"/>
            <p:cNvSpPr>
              <a:spLocks noChangeShapeType="1"/>
            </p:cNvSpPr>
            <p:nvPr/>
          </p:nvSpPr>
          <p:spPr bwMode="auto">
            <a:xfrm flipV="1">
              <a:off x="6736" y="4948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4" name="Text Box 11"/>
            <p:cNvSpPr txBox="1">
              <a:spLocks noChangeArrowheads="1"/>
            </p:cNvSpPr>
            <p:nvPr/>
          </p:nvSpPr>
          <p:spPr bwMode="auto">
            <a:xfrm>
              <a:off x="6297" y="5170"/>
              <a:ext cx="908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 smtClean="0">
                  <a:latin typeface="Times New Roman" panose="02020603050405020304" pitchFamily="18" charset="0"/>
                  <a:ea typeface="楷体_GB2312" pitchFamily="49" charset="-122"/>
                </a:rPr>
                <a:t>–1</a:t>
              </a:r>
              <a:endParaRPr lang="en-US" altLang="zh-CN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5865" name="Line 10"/>
            <p:cNvSpPr>
              <a:spLocks noChangeShapeType="1"/>
            </p:cNvSpPr>
            <p:nvPr/>
          </p:nvSpPr>
          <p:spPr bwMode="auto">
            <a:xfrm flipV="1">
              <a:off x="8179" y="4959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6" name="Text Box 11"/>
            <p:cNvSpPr txBox="1">
              <a:spLocks noChangeArrowheads="1"/>
            </p:cNvSpPr>
            <p:nvPr/>
          </p:nvSpPr>
          <p:spPr bwMode="auto">
            <a:xfrm>
              <a:off x="7932" y="5200"/>
              <a:ext cx="84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</a:p>
          </p:txBody>
        </p:sp>
      </p:grpSp>
      <p:sp>
        <p:nvSpPr>
          <p:cNvPr id="2" name="Oval 9"/>
          <p:cNvSpPr>
            <a:spLocks noChangeArrowheads="1"/>
          </p:cNvSpPr>
          <p:nvPr/>
        </p:nvSpPr>
        <p:spPr bwMode="auto">
          <a:xfrm>
            <a:off x="5700712" y="3004345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3919537" y="300117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5651500" y="3085307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824287" y="3048795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–a</a:t>
            </a:r>
            <a:endParaRPr lang="en-US" altLang="zh-CN" b="1" i="1" dirty="0">
              <a:solidFill>
                <a:srgbClr val="0000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左大括号 6"/>
          <p:cNvSpPr/>
          <p:nvPr/>
        </p:nvSpPr>
        <p:spPr bwMode="auto">
          <a:xfrm rot="5400000">
            <a:off x="5222875" y="2439195"/>
            <a:ext cx="152400" cy="901700"/>
          </a:xfrm>
          <a:prstGeom prst="leftBrace">
            <a:avLst>
              <a:gd name="adj1" fmla="val 8026"/>
              <a:gd name="adj2" fmla="val 50000"/>
            </a:avLst>
          </a:prstGeom>
          <a:solidFill>
            <a:schemeClr val="accent1"/>
          </a:solidFill>
          <a:ln w="19050">
            <a:solidFill>
              <a:srgbClr val="0000FF">
                <a:alpha val="98822"/>
              </a:srgb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8" name="左大括号 7"/>
          <p:cNvSpPr/>
          <p:nvPr/>
        </p:nvSpPr>
        <p:spPr bwMode="auto">
          <a:xfrm rot="5400000">
            <a:off x="4321968" y="2443164"/>
            <a:ext cx="150813" cy="901700"/>
          </a:xfrm>
          <a:prstGeom prst="leftBrace">
            <a:avLst>
              <a:gd name="adj1" fmla="val 8110"/>
              <a:gd name="adj2" fmla="val 50000"/>
            </a:avLst>
          </a:prstGeom>
          <a:solidFill>
            <a:schemeClr val="accent1"/>
          </a:solidFill>
          <a:ln w="19050">
            <a:solidFill>
              <a:srgbClr val="0000FF">
                <a:alpha val="98822"/>
              </a:srgb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145087" y="300117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457700" y="2991645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35859" name="组合 2"/>
          <p:cNvGrpSpPr/>
          <p:nvPr/>
        </p:nvGrpSpPr>
        <p:grpSpPr bwMode="auto">
          <a:xfrm>
            <a:off x="12700" y="-58737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6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30" name="圆角矩形 31"/>
          <p:cNvSpPr>
            <a:spLocks noChangeArrowheads="1"/>
          </p:cNvSpPr>
          <p:nvPr/>
        </p:nvSpPr>
        <p:spPr bwMode="auto">
          <a:xfrm>
            <a:off x="-3175" y="671508"/>
            <a:ext cx="9147176" cy="53022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5400">
            <a:solidFill>
              <a:schemeClr val="bg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探究二   相反数的几何意义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68299" y="1390651"/>
            <a:ext cx="647701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ldLvl="0" animBg="1"/>
      <p:bldP spid="7178" grpId="0" bldLvl="0" animBg="1"/>
      <p:bldP spid="7179" grpId="0"/>
      <p:bldP spid="7180" grpId="0"/>
      <p:bldP spid="2" grpId="0" bldLvl="0" animBg="1"/>
      <p:bldP spid="4" grpId="0" bldLvl="0" animBg="1"/>
      <p:bldP spid="5" grpId="0"/>
      <p:bldP spid="6" grpId="0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/>
          <p:nvPr/>
        </p:nvSpPr>
        <p:spPr>
          <a:xfrm>
            <a:off x="762000" y="672469"/>
            <a:ext cx="8667750" cy="3600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数轴上到原点的距离相等的点所表示的数有什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      么特点？借助数轴填一填：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400" b="1" noProof="1">
                <a:latin typeface="+mn-lt"/>
                <a:ea typeface="楷体" panose="02010609060101010101" pitchFamily="49" charset="-122"/>
              </a:rPr>
              <a:t>1.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数轴上与原点距离是</a:t>
            </a:r>
            <a:r>
              <a:rPr lang="zh-CN" altLang="en-US" sz="2400" b="1" noProof="1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的点有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个，这些点表示的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   数是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400" b="1" noProof="1">
                <a:latin typeface="+mn-lt"/>
                <a:ea typeface="楷体" panose="02010609060101010101" pitchFamily="49" charset="-122"/>
              </a:rPr>
              <a:t>2.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与原点的距离是5的点有</a:t>
            </a:r>
            <a:r>
              <a:rPr lang="en-US" altLang="zh-CN" sz="2400" b="1" u="sng" noProof="1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个，这些点表示的数是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________.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7172"/>
          <p:cNvGrpSpPr/>
          <p:nvPr/>
        </p:nvGrpSpPr>
        <p:grpSpPr bwMode="auto">
          <a:xfrm>
            <a:off x="3163888" y="4111625"/>
            <a:ext cx="4210050" cy="574675"/>
            <a:chOff x="0" y="0"/>
            <a:chExt cx="3536" cy="483"/>
          </a:xfrm>
        </p:grpSpPr>
        <p:sp>
          <p:nvSpPr>
            <p:cNvPr id="36884" name="Line 7"/>
            <p:cNvSpPr>
              <a:spLocks noChangeShapeType="1"/>
            </p:cNvSpPr>
            <p:nvPr/>
          </p:nvSpPr>
          <p:spPr bwMode="auto">
            <a:xfrm>
              <a:off x="0" y="96"/>
              <a:ext cx="35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5" name="Line 10"/>
            <p:cNvSpPr>
              <a:spLocks noChangeShapeType="1"/>
            </p:cNvSpPr>
            <p:nvPr/>
          </p:nvSpPr>
          <p:spPr bwMode="auto">
            <a:xfrm flipV="1">
              <a:off x="1824" y="0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73" name="Text Box 11"/>
            <p:cNvSpPr txBox="1">
              <a:spLocks noChangeArrowheads="1"/>
            </p:cNvSpPr>
            <p:nvPr/>
          </p:nvSpPr>
          <p:spPr bwMode="auto">
            <a:xfrm>
              <a:off x="1680" y="96"/>
              <a:ext cx="336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latin typeface="+mn-lt"/>
                  <a:ea typeface="楷体_GB2312" pitchFamily="49" charset="-122"/>
                </a:rPr>
                <a:t>0</a:t>
              </a:r>
            </a:p>
          </p:txBody>
        </p:sp>
      </p:grp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4537076" y="4144963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楷体_GB2312" pitchFamily="49" charset="-122"/>
            </a:endParaRPr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5997576" y="4148138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楷体_GB2312" pitchFamily="49" charset="-122"/>
            </a:endParaRP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5884863" y="4262438"/>
            <a:ext cx="42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楷体_GB2312" pitchFamily="49" charset="-122"/>
              </a:rPr>
              <a:t>2</a:t>
            </a:r>
            <a:endParaRPr lang="zh-CN" altLang="en-US" sz="2400" b="1" dirty="0">
              <a:solidFill>
                <a:srgbClr val="0000CC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4343401" y="4262438"/>
            <a:ext cx="528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+mn-lt"/>
                <a:ea typeface="楷体_GB2312" pitchFamily="49" charset="-122"/>
              </a:rPr>
              <a:t>–2</a:t>
            </a:r>
            <a:endParaRPr lang="zh-CN" altLang="en-US" sz="2400" b="1" dirty="0">
              <a:solidFill>
                <a:srgbClr val="0000CC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7181" name="文本框 7180"/>
          <p:cNvSpPr txBox="1">
            <a:spLocks noChangeArrowheads="1"/>
          </p:cNvSpPr>
          <p:nvPr/>
        </p:nvSpPr>
        <p:spPr bwMode="auto">
          <a:xfrm>
            <a:off x="5029200" y="1834569"/>
            <a:ext cx="630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182" name="文本框 7181"/>
          <p:cNvSpPr txBox="1">
            <a:spLocks noChangeArrowheads="1"/>
          </p:cNvSpPr>
          <p:nvPr/>
        </p:nvSpPr>
        <p:spPr bwMode="auto">
          <a:xfrm>
            <a:off x="1991995" y="2401888"/>
            <a:ext cx="1303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–2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183" name="文本框 7182"/>
          <p:cNvSpPr txBox="1">
            <a:spLocks noChangeArrowheads="1"/>
          </p:cNvSpPr>
          <p:nvPr/>
        </p:nvSpPr>
        <p:spPr bwMode="auto">
          <a:xfrm>
            <a:off x="1279208" y="3541712"/>
            <a:ext cx="96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–5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184" name="文本框 7183"/>
          <p:cNvSpPr txBox="1">
            <a:spLocks noChangeArrowheads="1"/>
          </p:cNvSpPr>
          <p:nvPr/>
        </p:nvSpPr>
        <p:spPr bwMode="auto">
          <a:xfrm>
            <a:off x="4388247" y="3023284"/>
            <a:ext cx="519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2" name="Oval 9"/>
          <p:cNvSpPr>
            <a:spLocks noChangeArrowheads="1"/>
          </p:cNvSpPr>
          <p:nvPr/>
        </p:nvSpPr>
        <p:spPr bwMode="auto">
          <a:xfrm>
            <a:off x="6967538" y="4168775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楷体_GB2312" pitchFamily="49" charset="-122"/>
            </a:endParaRPr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3489326" y="4168775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ea typeface="楷体_GB2312" pitchFamily="49" charset="-122"/>
            </a:endParaRP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6881813" y="4262438"/>
            <a:ext cx="42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楷体_GB2312" pitchFamily="49" charset="-122"/>
              </a:rPr>
              <a:t>5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282951" y="4259263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+mn-lt"/>
                <a:ea typeface="楷体_GB2312" pitchFamily="49" charset="-122"/>
              </a:rPr>
              <a:t>–5</a:t>
            </a:r>
            <a:endParaRPr lang="zh-CN" altLang="en-US" sz="2400" b="1" dirty="0">
              <a:solidFill>
                <a:srgbClr val="0000CC"/>
              </a:solidFill>
              <a:latin typeface="+mn-lt"/>
              <a:ea typeface="楷体_GB2312" pitchFamily="49" charset="-122"/>
            </a:endParaRPr>
          </a:p>
        </p:txBody>
      </p:sp>
      <p:grpSp>
        <p:nvGrpSpPr>
          <p:cNvPr id="36880" name="组合 2"/>
          <p:cNvGrpSpPr/>
          <p:nvPr/>
        </p:nvGrpSpPr>
        <p:grpSpPr bwMode="auto">
          <a:xfrm>
            <a:off x="12700" y="-68262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82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63194" y="742951"/>
            <a:ext cx="647701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ldLvl="0" animBg="1"/>
      <p:bldP spid="7178" grpId="0" bldLvl="0" animBg="1"/>
      <p:bldP spid="7179" grpId="0"/>
      <p:bldP spid="7180" grpId="0"/>
      <p:bldP spid="7184" grpId="0" build="allAtOnce"/>
      <p:bldP spid="2" grpId="0" bldLvl="0" animBg="1"/>
      <p:bldP spid="3" grpId="0" bldLvl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63600" y="1352495"/>
            <a:ext cx="75958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互</a:t>
            </a:r>
            <a:r>
              <a:rPr lang="zh-CN" altLang="en-US" sz="2400" b="1" dirty="0">
                <a:latin typeface="宋体" panose="02010600030101010101" pitchFamily="2" charset="-122"/>
              </a:rPr>
              <a:t>为相反数的两个数分别位于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原点的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两侧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(</a:t>
            </a:r>
            <a:r>
              <a:rPr lang="en-US" altLang="zh-CN" sz="2400" b="1" dirty="0" smtClean="0">
                <a:latin typeface="+mn-lt"/>
              </a:rPr>
              <a:t>0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除外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)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；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互</a:t>
            </a:r>
            <a:r>
              <a:rPr lang="zh-CN" altLang="en-US" sz="2400" b="1" dirty="0">
                <a:latin typeface="宋体" panose="02010600030101010101" pitchFamily="2" charset="-122"/>
              </a:rPr>
              <a:t>为相反数的两个数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到原点的距离相等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7337211" y="2094274"/>
            <a:ext cx="1785834" cy="2153875"/>
            <a:chOff x="9868" y="4113"/>
            <a:chExt cx="2742" cy="1847"/>
          </a:xfrm>
        </p:grpSpPr>
        <p:sp>
          <p:nvSpPr>
            <p:cNvPr id="37901" name="爆炸形 1 1"/>
            <p:cNvSpPr>
              <a:spLocks noChangeArrowheads="1"/>
            </p:cNvSpPr>
            <p:nvPr/>
          </p:nvSpPr>
          <p:spPr bwMode="auto">
            <a:xfrm>
              <a:off x="9868" y="4113"/>
              <a:ext cx="2742" cy="144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CC0066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"/>
            </a:p>
          </p:txBody>
        </p:sp>
        <p:sp>
          <p:nvSpPr>
            <p:cNvPr id="37902" name="文本框 2"/>
            <p:cNvSpPr txBox="1">
              <a:spLocks noChangeArrowheads="1"/>
            </p:cNvSpPr>
            <p:nvPr/>
          </p:nvSpPr>
          <p:spPr bwMode="auto">
            <a:xfrm>
              <a:off x="10258" y="4543"/>
              <a:ext cx="220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几何意义</a:t>
              </a:r>
            </a:p>
          </p:txBody>
        </p:sp>
      </p:grpSp>
      <p:grpSp>
        <p:nvGrpSpPr>
          <p:cNvPr id="3" name="组合 5"/>
          <p:cNvGrpSpPr/>
          <p:nvPr/>
        </p:nvGrpSpPr>
        <p:grpSpPr bwMode="auto">
          <a:xfrm>
            <a:off x="4031038" y="1875749"/>
            <a:ext cx="3438435" cy="437050"/>
            <a:chOff x="3852" y="3448"/>
            <a:chExt cx="6031" cy="680"/>
          </a:xfrm>
        </p:grpSpPr>
        <p:cxnSp>
          <p:nvCxnSpPr>
            <p:cNvPr id="37899" name="直接箭头连接符 3"/>
            <p:cNvCxnSpPr>
              <a:cxnSpLocks noChangeShapeType="1"/>
            </p:cNvCxnSpPr>
            <p:nvPr/>
          </p:nvCxnSpPr>
          <p:spPr bwMode="auto">
            <a:xfrm>
              <a:off x="8398" y="4128"/>
              <a:ext cx="1485" cy="0"/>
            </a:xfrm>
            <a:prstGeom prst="straightConnector1">
              <a:avLst/>
            </a:prstGeom>
            <a:noFill/>
            <a:ln w="15875">
              <a:solidFill>
                <a:srgbClr val="CC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0" name="矩形 4"/>
            <p:cNvSpPr>
              <a:spLocks noChangeArrowheads="1"/>
            </p:cNvSpPr>
            <p:nvPr/>
          </p:nvSpPr>
          <p:spPr bwMode="auto">
            <a:xfrm>
              <a:off x="3852" y="3448"/>
              <a:ext cx="4546" cy="680"/>
            </a:xfrm>
            <a:prstGeom prst="rect">
              <a:avLst/>
            </a:prstGeom>
            <a:noFill/>
            <a:ln w="25400">
              <a:solidFill>
                <a:srgbClr val="CC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5361" name="文本框 8193"/>
          <p:cNvSpPr txBox="1">
            <a:spLocks noChangeArrowheads="1"/>
          </p:cNvSpPr>
          <p:nvPr/>
        </p:nvSpPr>
        <p:spPr bwMode="auto">
          <a:xfrm>
            <a:off x="863600" y="2572060"/>
            <a:ext cx="647361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一般</a:t>
            </a:r>
            <a:r>
              <a:rPr lang="zh-CN" altLang="en-US" sz="2400" b="1" dirty="0">
                <a:latin typeface="宋体" panose="02010600030101010101" pitchFamily="2" charset="-122"/>
              </a:rPr>
              <a:t>地，设</a:t>
            </a:r>
            <a:r>
              <a:rPr lang="en-US" altLang="zh-CN" sz="2400" b="1" i="1" dirty="0">
                <a:latin typeface="+mn-lt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</a:rPr>
              <a:t>是一个正数，数轴上与原点的距离是</a:t>
            </a:r>
            <a:r>
              <a:rPr lang="en-US" altLang="zh-CN" sz="2400" b="1" i="1" dirty="0">
                <a:latin typeface="+mn-lt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</a:rPr>
              <a:t>的点有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两</a:t>
            </a:r>
            <a:r>
              <a:rPr lang="zh-CN" altLang="en-US" sz="2400" b="1" dirty="0">
                <a:latin typeface="宋体" panose="02010600030101010101" pitchFamily="2" charset="-122"/>
              </a:rPr>
              <a:t>个，它们分别在原点的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两侧</a:t>
            </a:r>
            <a:r>
              <a:rPr lang="zh-CN" altLang="en-US" sz="2400" b="1" dirty="0">
                <a:latin typeface="宋体" panose="02010600030101010101" pitchFamily="2" charset="-122"/>
              </a:rPr>
              <a:t>，表示</a:t>
            </a:r>
            <a:r>
              <a:rPr lang="en-US" altLang="zh-CN" sz="2400" b="1" i="1" dirty="0">
                <a:latin typeface="+mn-lt"/>
                <a:cs typeface="EU-B1X"/>
              </a:rPr>
              <a:t>a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和</a:t>
            </a:r>
            <a:r>
              <a:rPr lang="en-US" altLang="zh-CN" sz="2400" b="1" i="1" dirty="0" smtClean="0">
                <a:latin typeface="+mn-lt"/>
              </a:rPr>
              <a:t>–</a:t>
            </a:r>
            <a:r>
              <a:rPr lang="en-US" altLang="zh-CN" sz="2400" b="1" i="1" dirty="0" smtClean="0">
                <a:latin typeface="+mn-lt"/>
                <a:cs typeface="EU-B1X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</a:rPr>
              <a:t>，这两点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关于原点对称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grpSp>
        <p:nvGrpSpPr>
          <p:cNvPr id="37895" name="组合 2"/>
          <p:cNvGrpSpPr/>
          <p:nvPr/>
        </p:nvGrpSpPr>
        <p:grpSpPr bwMode="auto">
          <a:xfrm>
            <a:off x="3175" y="-58737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897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43275" y="485775"/>
            <a:ext cx="2440363" cy="647699"/>
            <a:chOff x="3131762" y="248416"/>
            <a:chExt cx="2440363" cy="647699"/>
          </a:xfrm>
        </p:grpSpPr>
        <p:sp>
          <p:nvSpPr>
            <p:cNvPr id="16" name="圆角矩形 15"/>
            <p:cNvSpPr/>
            <p:nvPr/>
          </p:nvSpPr>
          <p:spPr>
            <a:xfrm>
              <a:off x="3343275" y="334907"/>
              <a:ext cx="2228850" cy="4747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归纳总结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3131762" y="248416"/>
              <a:ext cx="687763" cy="647699"/>
            </a:xfrm>
            <a:prstGeom prst="round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53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2"/>
          <p:cNvGrpSpPr/>
          <p:nvPr/>
        </p:nvGrpSpPr>
        <p:grpSpPr bwMode="auto">
          <a:xfrm>
            <a:off x="4763" y="-69850"/>
            <a:ext cx="2006600" cy="477838"/>
            <a:chOff x="153" y="40"/>
            <a:chExt cx="3160" cy="751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6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6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4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8916" name="组合 6"/>
          <p:cNvGrpSpPr/>
          <p:nvPr/>
        </p:nvGrpSpPr>
        <p:grpSpPr bwMode="auto">
          <a:xfrm>
            <a:off x="696912" y="620712"/>
            <a:ext cx="1858963" cy="490538"/>
            <a:chOff x="427462" y="558483"/>
            <a:chExt cx="1858351" cy="491808"/>
          </a:xfrm>
        </p:grpSpPr>
        <p:grpSp>
          <p:nvGrpSpPr>
            <p:cNvPr id="38918" name="组合 5"/>
            <p:cNvGrpSpPr/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177459" y="-557288"/>
                <a:ext cx="426897" cy="4265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507550" y="-557288"/>
                <a:ext cx="426897" cy="4265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37642" y="-557288"/>
                <a:ext cx="426897" cy="4265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167733" y="-557288"/>
                <a:ext cx="426897" cy="4265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567652" y="-557288"/>
                <a:ext cx="426897" cy="426552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8919" name="文本框 11"/>
            <p:cNvSpPr txBox="1">
              <a:spLocks noChangeArrowheads="1"/>
            </p:cNvSpPr>
            <p:nvPr/>
          </p:nvSpPr>
          <p:spPr bwMode="auto">
            <a:xfrm>
              <a:off x="427462" y="558483"/>
              <a:ext cx="1829953" cy="4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600" b="1" dirty="0">
                  <a:solidFill>
                    <a:schemeClr val="bg1"/>
                  </a:solidFill>
                </a:rPr>
                <a:t>素养考点 </a:t>
              </a:r>
              <a:r>
                <a:rPr lang="en-US" altLang="zh-CN" sz="2600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86032" name="文本框 1"/>
          <p:cNvSpPr txBox="1">
            <a:spLocks noChangeArrowheads="1"/>
          </p:cNvSpPr>
          <p:nvPr/>
        </p:nvSpPr>
        <p:spPr bwMode="auto">
          <a:xfrm>
            <a:off x="2625725" y="619125"/>
            <a:ext cx="354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相反数的意义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06413" y="866775"/>
                <a:ext cx="8389937" cy="2315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800" b="1" noProof="1">
                    <a:solidFill>
                      <a:srgbClr val="0000FF"/>
                    </a:solidFill>
                    <a:latin typeface="+mn-lt"/>
                    <a:ea typeface="黑体" panose="02010609060101010101" pitchFamily="49" charset="-122"/>
                  </a:rPr>
                  <a:t>例</a:t>
                </a:r>
                <a:r>
                  <a:rPr lang="en-US" altLang="zh-CN" sz="2800" b="1" noProof="1">
                    <a:solidFill>
                      <a:srgbClr val="0000FF"/>
                    </a:solidFill>
                    <a:latin typeface="+mn-lt"/>
                    <a:ea typeface="黑体" panose="02010609060101010101" pitchFamily="49" charset="-122"/>
                  </a:rPr>
                  <a:t>2</a:t>
                </a:r>
                <a:r>
                  <a:rPr lang="zh-CN" altLang="en-US" sz="2800" b="1" noProof="1">
                    <a:solidFill>
                      <a:srgbClr val="0000FF"/>
                    </a:solidFill>
                    <a:latin typeface="+mn-lt"/>
                    <a:ea typeface="黑体" panose="02010609060101010101" pitchFamily="49" charset="-122"/>
                  </a:rPr>
                  <a:t>  </a:t>
                </a:r>
                <a:r>
                  <a:rPr lang="zh-CN" altLang="en-US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分别写出</a:t>
                </a:r>
                <a:r>
                  <a:rPr lang="en-US" altLang="zh-CN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2,  </a:t>
                </a:r>
                <a:r>
                  <a:rPr lang="en-US" altLang="zh-CN" sz="2800" b="1" noProof="1" smtClean="0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 i="1" noProof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num>
                      <m:den>
                        <m:r>
                          <a:rPr lang="en-US" altLang="zh-CN" sz="2800" b="1" i="1" noProof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 , </a:t>
                </a:r>
                <a:r>
                  <a:rPr lang="en-US" altLang="zh-CN" sz="2800" b="1" noProof="1" smtClean="0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 i="1" noProof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noProof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  </a:t>
                </a:r>
                <a:r>
                  <a:rPr lang="en-US" altLang="zh-CN" sz="2800" b="1" noProof="1" smtClean="0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,–2.5</a:t>
                </a:r>
                <a:r>
                  <a:rPr lang="zh-CN" altLang="en-US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的相反数</a:t>
                </a:r>
                <a:r>
                  <a:rPr lang="en-US" altLang="zh-CN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,</a:t>
                </a:r>
                <a:r>
                  <a:rPr lang="zh-CN" altLang="en-US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并在数轴上标出各数及它们的相反数</a:t>
                </a:r>
                <a:r>
                  <a:rPr lang="en-US" altLang="zh-CN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,</a:t>
                </a:r>
                <a:r>
                  <a:rPr lang="zh-CN" altLang="en-US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说明各对数在数轴上的位置特点</a:t>
                </a:r>
                <a:r>
                  <a:rPr lang="en-US" altLang="zh-CN" sz="2800" b="1" noProof="1">
                    <a:solidFill>
                      <a:srgbClr val="000000"/>
                    </a:solidFill>
                    <a:latin typeface="+mn-lt"/>
                    <a:ea typeface="楷体" panose="02010609060101010101" pitchFamily="49" charset="-122"/>
                  </a:rPr>
                  <a:t>.</a:t>
                </a:r>
                <a:endParaRPr lang="en-US" altLang="zh-CN" sz="2800" b="1" noProof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3" y="866775"/>
                <a:ext cx="8389937" cy="2315442"/>
              </a:xfrm>
              <a:prstGeom prst="rect">
                <a:avLst/>
              </a:prstGeom>
              <a:blipFill rotWithShape="1">
                <a:blip r:embed="rId2"/>
                <a:stretch>
                  <a:fillRect l="-4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22299" y="3394942"/>
            <a:ext cx="815816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noProof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分析：</a:t>
            </a:r>
            <a:r>
              <a:rPr lang="zh-CN" altLang="en-US" sz="2400" b="1" noProof="1" smtClean="0">
                <a:ea typeface="楷体_GB2312" pitchFamily="49" charset="-122"/>
              </a:rPr>
              <a:t>在</a:t>
            </a:r>
            <a:r>
              <a:rPr lang="zh-CN" altLang="en-US" sz="2400" b="1" noProof="1">
                <a:ea typeface="楷体_GB2312" pitchFamily="49" charset="-122"/>
              </a:rPr>
              <a:t>所求数的前面添上</a:t>
            </a:r>
            <a:r>
              <a:rPr lang="zh-CN" altLang="en-US" sz="2400" b="1" noProof="1" smtClean="0">
                <a:solidFill>
                  <a:srgbClr val="FF0000"/>
                </a:solidFill>
                <a:ea typeface="楷体_GB2312" pitchFamily="49" charset="-122"/>
              </a:rPr>
              <a:t>“</a:t>
            </a:r>
            <a:r>
              <a:rPr lang="en-US" altLang="zh-CN" sz="2400" b="1" noProof="1" smtClean="0">
                <a:solidFill>
                  <a:srgbClr val="FF0000"/>
                </a:solidFill>
                <a:ea typeface="楷体_GB2312" pitchFamily="49" charset="-122"/>
              </a:rPr>
              <a:t>–</a:t>
            </a:r>
            <a:r>
              <a:rPr lang="zh-CN" altLang="en-US" sz="2400" b="1" noProof="1" smtClean="0">
                <a:solidFill>
                  <a:srgbClr val="FF0000"/>
                </a:solidFill>
                <a:ea typeface="楷体_GB2312" pitchFamily="49" charset="-122"/>
              </a:rPr>
              <a:t>”</a:t>
            </a:r>
            <a:r>
              <a:rPr lang="zh-CN" altLang="en-US" sz="2400" b="1" noProof="1">
                <a:solidFill>
                  <a:srgbClr val="FF0000"/>
                </a:solidFill>
                <a:ea typeface="楷体_GB2312" pitchFamily="49" charset="-122"/>
              </a:rPr>
              <a:t>号</a:t>
            </a:r>
            <a:r>
              <a:rPr lang="zh-CN" altLang="en-US" sz="2400" b="1" noProof="1">
                <a:ea typeface="楷体_GB2312" pitchFamily="49" charset="-122"/>
              </a:rPr>
              <a:t>，即得原数的</a:t>
            </a:r>
            <a:r>
              <a:rPr lang="zh-CN" altLang="en-US" sz="2400" b="1" noProof="1">
                <a:solidFill>
                  <a:srgbClr val="FF0000"/>
                </a:solidFill>
                <a:ea typeface="楷体_GB2312" pitchFamily="49" charset="-122"/>
              </a:rPr>
              <a:t>相反数</a:t>
            </a:r>
            <a:r>
              <a:rPr lang="en-US" altLang="zh-CN" sz="2400" b="1" noProof="1">
                <a:ea typeface="楷体_GB2312" pitchFamily="49" charset="-122"/>
              </a:rPr>
              <a:t>→</a:t>
            </a:r>
            <a:r>
              <a:rPr lang="zh-CN" altLang="en-US" sz="2400" b="1" noProof="1">
                <a:ea typeface="楷体_GB2312" pitchFamily="49" charset="-122"/>
              </a:rPr>
              <a:t>在数轴上表示出各数</a:t>
            </a:r>
            <a:r>
              <a:rPr lang="en-US" altLang="zh-CN" sz="2400" b="1" noProof="1">
                <a:ea typeface="楷体_GB2312" pitchFamily="49" charset="-122"/>
              </a:rPr>
              <a:t>→</a:t>
            </a:r>
            <a:r>
              <a:rPr lang="zh-CN" altLang="en-US" sz="2400" b="1" noProof="1">
                <a:ea typeface="楷体_GB2312" pitchFamily="49" charset="-122"/>
              </a:rPr>
              <a:t>观察各对数在数轴上的位置</a:t>
            </a:r>
            <a:r>
              <a:rPr lang="en-US" altLang="zh-CN" sz="2400" b="1" noProof="1">
                <a:ea typeface="楷体_GB2312" pitchFamily="49" charset="-122"/>
              </a:rPr>
              <a:t>→</a:t>
            </a:r>
            <a:r>
              <a:rPr lang="zh-CN" altLang="en-US" sz="2400" b="1" noProof="1" smtClean="0">
                <a:ea typeface="楷体_GB2312" pitchFamily="49" charset="-122"/>
              </a:rPr>
              <a:t>结论</a:t>
            </a:r>
            <a:r>
              <a:rPr lang="en-US" altLang="zh-CN" sz="2400" b="1" noProof="1" smtClean="0">
                <a:ea typeface="楷体_GB2312" pitchFamily="49" charset="-122"/>
              </a:rPr>
              <a:t>.</a:t>
            </a:r>
            <a:endParaRPr lang="zh-CN" altLang="en-US" sz="2400" b="1" noProof="1"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/>
          <p:nvPr/>
        </p:nvGrpSpPr>
        <p:grpSpPr bwMode="auto">
          <a:xfrm>
            <a:off x="4763" y="-69850"/>
            <a:ext cx="2006600" cy="477838"/>
            <a:chOff x="153" y="40"/>
            <a:chExt cx="3160" cy="751"/>
          </a:xfrm>
        </p:grpSpPr>
        <p:cxnSp>
          <p:nvCxnSpPr>
            <p:cNvPr id="9" name="直线连接符 20"/>
            <p:cNvCxnSpPr/>
            <p:nvPr/>
          </p:nvCxnSpPr>
          <p:spPr>
            <a:xfrm>
              <a:off x="153" y="776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2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4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" name="文本框 523265"/>
          <p:cNvSpPr txBox="1">
            <a:spLocks noChangeArrowheads="1"/>
          </p:cNvSpPr>
          <p:nvPr/>
        </p:nvSpPr>
        <p:spPr bwMode="auto">
          <a:xfrm>
            <a:off x="460058" y="521496"/>
            <a:ext cx="83200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解：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的相反数</a:t>
            </a:r>
            <a:r>
              <a:rPr lang="zh-CN" altLang="en-US" sz="2400" b="1" dirty="0" smtClean="0">
                <a:latin typeface="宋体" panose="02010600030101010101" pitchFamily="2" charset="-122"/>
                <a:cs typeface="楷体_GB231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–2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；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的相反数是 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；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的相反数是  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n-lt"/>
                <a:ea typeface="仿宋" panose="02010609060101010101" pitchFamily="49" charset="-122"/>
                <a:cs typeface="楷体_GB2312"/>
              </a:rPr>
              <a:t>–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2.5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的相反数是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2.5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把这些数及它们的相反数表示在数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轴上为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:</a:t>
            </a:r>
          </a:p>
        </p:txBody>
      </p:sp>
      <p:graphicFrame>
        <p:nvGraphicFramePr>
          <p:cNvPr id="14" name="对象 523267"/>
          <p:cNvGraphicFramePr/>
          <p:nvPr/>
        </p:nvGraphicFramePr>
        <p:xfrm>
          <a:off x="3692071" y="621508"/>
          <a:ext cx="3429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0" r:id="rId3" imgW="381000" imgH="622300" progId="Equation.DSMT4">
                  <p:embed/>
                </p:oleObj>
              </mc:Choice>
              <mc:Fallback>
                <p:oleObj r:id="rId3" imgW="381000" imgH="622300" progId="Equation.DSMT4">
                  <p:embed/>
                  <p:pic>
                    <p:nvPicPr>
                      <p:cNvPr id="0" name="图片 359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071" y="621508"/>
                        <a:ext cx="3429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523270"/>
          <p:cNvGraphicFramePr/>
          <p:nvPr/>
        </p:nvGraphicFramePr>
        <p:xfrm>
          <a:off x="5670823" y="521496"/>
          <a:ext cx="1841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name="Equation" r:id="rId5" imgW="4876800" imgH="14630400" progId="Equation.DSMT4">
                  <p:embed/>
                </p:oleObj>
              </mc:Choice>
              <mc:Fallback>
                <p:oleObj name="Equation" r:id="rId5" imgW="4876800" imgH="14630400" progId="Equation.DSMT4">
                  <p:embed/>
                  <p:pic>
                    <p:nvPicPr>
                      <p:cNvPr id="0" name="图片 359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823" y="521496"/>
                        <a:ext cx="1841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523271"/>
          <p:cNvGraphicFramePr/>
          <p:nvPr/>
        </p:nvGraphicFramePr>
        <p:xfrm>
          <a:off x="6205311" y="602458"/>
          <a:ext cx="3429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r:id="rId7" imgW="381000" imgH="622300" progId="Equation.DSMT4">
                  <p:embed/>
                </p:oleObj>
              </mc:Choice>
              <mc:Fallback>
                <p:oleObj r:id="rId7" imgW="381000" imgH="622300" progId="Equation.DSMT4">
                  <p:embed/>
                  <p:pic>
                    <p:nvPicPr>
                      <p:cNvPr id="0" name="图片 359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311" y="602458"/>
                        <a:ext cx="3429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523273"/>
          <p:cNvGraphicFramePr/>
          <p:nvPr/>
        </p:nvGraphicFramePr>
        <p:xfrm>
          <a:off x="8249150" y="612005"/>
          <a:ext cx="1841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name="Equation" r:id="rId9" imgW="4876800" imgH="14630400" progId="Equation.DSMT4">
                  <p:embed/>
                </p:oleObj>
              </mc:Choice>
              <mc:Fallback>
                <p:oleObj name="Equation" r:id="rId9" imgW="4876800" imgH="14630400" progId="Equation.DSMT4">
                  <p:embed/>
                  <p:pic>
                    <p:nvPicPr>
                      <p:cNvPr id="0" name="图片 359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150" y="612005"/>
                        <a:ext cx="1841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52327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1238" y="1861625"/>
            <a:ext cx="44084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525313"/>
          <p:cNvSpPr txBox="1">
            <a:spLocks noChangeArrowheads="1"/>
          </p:cNvSpPr>
          <p:nvPr/>
        </p:nvSpPr>
        <p:spPr bwMode="auto">
          <a:xfrm>
            <a:off x="460058" y="2870340"/>
            <a:ext cx="83200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cs typeface="楷体_GB2312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–2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,  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楷体_GB231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， 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楷体_GB231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,–2.5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楷体_GB231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2.5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  <a:cs typeface="楷体_GB231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各对数在数轴上分别位于原点两侧</a:t>
            </a:r>
            <a:r>
              <a:rPr lang="en-US" altLang="zh-CN" sz="2400" b="1" dirty="0">
                <a:latin typeface="宋体" panose="02010600030101010101" pitchFamily="2" charset="-122"/>
                <a:cs typeface="楷体_GB231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cs typeface="楷体_GB2312"/>
              </a:rPr>
              <a:t>且到原点的距离相等，即在数轴上表示每对数的点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楷体_GB2312"/>
              </a:rPr>
              <a:t>关于原点对称</a:t>
            </a:r>
            <a:r>
              <a:rPr lang="en-US" altLang="zh-CN" sz="2400" b="1" dirty="0">
                <a:latin typeface="宋体" panose="02010600030101010101" pitchFamily="2" charset="-122"/>
                <a:cs typeface="楷体_GB2312"/>
              </a:rPr>
              <a:t>.</a:t>
            </a:r>
          </a:p>
        </p:txBody>
      </p:sp>
      <p:graphicFrame>
        <p:nvGraphicFramePr>
          <p:cNvPr id="20" name="对象 525314"/>
          <p:cNvGraphicFramePr/>
          <p:nvPr/>
        </p:nvGraphicFramePr>
        <p:xfrm>
          <a:off x="2849563" y="2874963"/>
          <a:ext cx="3429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12" imgW="9144000" imgH="14630400" progId="Equation.DSMT4">
                  <p:embed/>
                </p:oleObj>
              </mc:Choice>
              <mc:Fallback>
                <p:oleObj name="Equation" r:id="rId12" imgW="9144000" imgH="14630400" progId="Equation.DSMT4">
                  <p:embed/>
                  <p:pic>
                    <p:nvPicPr>
                      <p:cNvPr id="0" name="图片 3597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874963"/>
                        <a:ext cx="3429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525315"/>
          <p:cNvGraphicFramePr/>
          <p:nvPr/>
        </p:nvGraphicFramePr>
        <p:xfrm>
          <a:off x="3629025" y="2874963"/>
          <a:ext cx="3444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5" name="Equation" r:id="rId14" imgW="9144000" imgH="14630400" progId="Equation.DSMT4">
                  <p:embed/>
                </p:oleObj>
              </mc:Choice>
              <mc:Fallback>
                <p:oleObj name="Equation" r:id="rId14" imgW="9144000" imgH="14630400" progId="Equation.DSMT4">
                  <p:embed/>
                  <p:pic>
                    <p:nvPicPr>
                      <p:cNvPr id="0" name="图片 3597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2874963"/>
                        <a:ext cx="3444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525316"/>
          <p:cNvGraphicFramePr/>
          <p:nvPr/>
        </p:nvGraphicFramePr>
        <p:xfrm>
          <a:off x="2265363" y="2874963"/>
          <a:ext cx="182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6" name="Equation" r:id="rId16" imgW="4876800" imgH="14630400" progId="Equation.DSMT4">
                  <p:embed/>
                </p:oleObj>
              </mc:Choice>
              <mc:Fallback>
                <p:oleObj name="Equation" r:id="rId16" imgW="4876800" imgH="14630400" progId="Equation.DSMT4">
                  <p:embed/>
                  <p:pic>
                    <p:nvPicPr>
                      <p:cNvPr id="0" name="图片 3597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2874963"/>
                        <a:ext cx="182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525320"/>
          <p:cNvGraphicFramePr/>
          <p:nvPr/>
        </p:nvGraphicFramePr>
        <p:xfrm>
          <a:off x="4435475" y="2874963"/>
          <a:ext cx="1841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7" name="Equation" r:id="rId18" imgW="4876800" imgH="14630400" progId="Equation.DSMT4">
                  <p:embed/>
                </p:oleObj>
              </mc:Choice>
              <mc:Fallback>
                <p:oleObj name="Equation" r:id="rId18" imgW="4876800" imgH="14630400" progId="Equation.DSMT4">
                  <p:embed/>
                  <p:pic>
                    <p:nvPicPr>
                      <p:cNvPr id="0" name="图片 35980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874963"/>
                        <a:ext cx="1841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"/>
          <p:cNvGrpSpPr/>
          <p:nvPr/>
        </p:nvGrpSpPr>
        <p:grpSpPr>
          <a:xfrm>
            <a:off x="387191" y="463497"/>
            <a:ext cx="7874794" cy="5148739"/>
            <a:chOff x="-3593057" y="1567519"/>
            <a:chExt cx="8776917" cy="5124845"/>
          </a:xfrm>
        </p:grpSpPr>
        <p:pic>
          <p:nvPicPr>
            <p:cNvPr id="13" name="一个圆顶角并剪去另一个顶角的矩形 1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-3593057" y="1567519"/>
              <a:ext cx="8776917" cy="5124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-2747302" y="1767880"/>
              <a:ext cx="3172819" cy="64406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9089" name="文本框 524289"/>
          <p:cNvSpPr txBox="1">
            <a:spLocks noChangeArrowheads="1"/>
          </p:cNvSpPr>
          <p:nvPr/>
        </p:nvSpPr>
        <p:spPr bwMode="auto">
          <a:xfrm>
            <a:off x="1008063" y="1153927"/>
            <a:ext cx="700246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     </a:t>
            </a:r>
            <a:r>
              <a:rPr lang="zh-CN" altLang="en-US" sz="2800" b="1" u="sng" dirty="0">
                <a:solidFill>
                  <a:srgbClr val="0000FF"/>
                </a:solidFill>
                <a:latin typeface="宋体" panose="02010600030101010101" pitchFamily="2" charset="-122"/>
              </a:rPr>
              <a:t>求相反数的方法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_GB2312" pitchFamily="49" charset="-122"/>
              </a:rPr>
              <a:t>1.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在原数的前面加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–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号后，再进行符号化简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复杂的数在求相反数前，可先进行符号化简，然后再变号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7" name="组合 2"/>
          <p:cNvGrpSpPr/>
          <p:nvPr/>
        </p:nvGrpSpPr>
        <p:grpSpPr bwMode="auto">
          <a:xfrm>
            <a:off x="4763" y="-69850"/>
            <a:ext cx="2006600" cy="477838"/>
            <a:chOff x="153" y="40"/>
            <a:chExt cx="3160" cy="751"/>
          </a:xfrm>
        </p:grpSpPr>
        <p:cxnSp>
          <p:nvCxnSpPr>
            <p:cNvPr id="8" name="直线连接符 20"/>
            <p:cNvCxnSpPr/>
            <p:nvPr/>
          </p:nvCxnSpPr>
          <p:spPr>
            <a:xfrm>
              <a:off x="153" y="776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1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4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组 1"/>
          <p:cNvGrpSpPr/>
          <p:nvPr/>
        </p:nvGrpSpPr>
        <p:grpSpPr>
          <a:xfrm>
            <a:off x="1136015" y="536707"/>
            <a:ext cx="2778760" cy="617220"/>
            <a:chOff x="7647436" y="3815009"/>
            <a:chExt cx="3013374" cy="601051"/>
          </a:xfrm>
        </p:grpSpPr>
        <p:sp>
          <p:nvSpPr>
            <p:cNvPr id="16" name="文本框 30"/>
            <p:cNvSpPr txBox="1"/>
            <p:nvPr/>
          </p:nvSpPr>
          <p:spPr>
            <a:xfrm>
              <a:off x="8700443" y="3891377"/>
              <a:ext cx="1960367" cy="448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b="1" dirty="0">
                  <a:solidFill>
                    <a:srgbClr val="1D41D5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方法总结</a:t>
              </a:r>
            </a:p>
          </p:txBody>
        </p:sp>
        <p:pic>
          <p:nvPicPr>
            <p:cNvPr id="17" name="图片 9" descr="book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7436" y="3815009"/>
              <a:ext cx="977957" cy="60105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文本框 533505"/>
          <p:cNvSpPr txBox="1">
            <a:spLocks noChangeArrowheads="1"/>
          </p:cNvSpPr>
          <p:nvPr/>
        </p:nvSpPr>
        <p:spPr bwMode="auto">
          <a:xfrm>
            <a:off x="804863" y="779463"/>
            <a:ext cx="76533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3.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=–a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，那么表示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的点在数轴上的位置是在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原点左侧           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B.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原点右侧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C.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原点上或原点右侧   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D.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原点上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3011" name="组合 2"/>
          <p:cNvGrpSpPr/>
          <p:nvPr/>
        </p:nvGrpSpPr>
        <p:grpSpPr bwMode="auto">
          <a:xfrm>
            <a:off x="4763" y="-60325"/>
            <a:ext cx="2006600" cy="477838"/>
            <a:chOff x="153" y="40"/>
            <a:chExt cx="3160" cy="752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15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sp>
          <p:nvSpPr>
            <p:cNvPr id="1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91142" name="文本框 1"/>
          <p:cNvSpPr txBox="1">
            <a:spLocks noChangeArrowheads="1"/>
          </p:cNvSpPr>
          <p:nvPr/>
        </p:nvSpPr>
        <p:spPr bwMode="auto">
          <a:xfrm>
            <a:off x="809520" y="3598069"/>
            <a:ext cx="80487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解析：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=–a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表示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与它的相反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数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–a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相等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因为只有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的相反数等于它本身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</a:p>
        </p:txBody>
      </p:sp>
      <p:sp>
        <p:nvSpPr>
          <p:cNvPr id="91143" name="文本框 2"/>
          <p:cNvSpPr txBox="1">
            <a:spLocks noChangeArrowheads="1"/>
          </p:cNvSpPr>
          <p:nvPr/>
        </p:nvSpPr>
        <p:spPr bwMode="auto">
          <a:xfrm>
            <a:off x="1535113" y="1594416"/>
            <a:ext cx="37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D</a:t>
            </a: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40452" y="903288"/>
            <a:ext cx="564411" cy="568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文本框 6151"/>
          <p:cNvSpPr txBox="1">
            <a:spLocks noChangeArrowheads="1"/>
          </p:cNvSpPr>
          <p:nvPr/>
        </p:nvSpPr>
        <p:spPr bwMode="auto">
          <a:xfrm>
            <a:off x="4127500" y="577632"/>
            <a:ext cx="2315898" cy="4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多重符号的化简</a:t>
            </a:r>
          </a:p>
        </p:txBody>
      </p:sp>
      <p:sp>
        <p:nvSpPr>
          <p:cNvPr id="16391" name="文本框 1"/>
          <p:cNvSpPr txBox="1"/>
          <p:nvPr/>
        </p:nvSpPr>
        <p:spPr>
          <a:xfrm>
            <a:off x="960438" y="1208088"/>
            <a:ext cx="41671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66700" algn="just" eaLnBrk="0" hangingPunct="0"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问题</a:t>
            </a:r>
            <a:r>
              <a:rPr lang="en-US" altLang="zh-CN" sz="2400" b="1" noProof="1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en-US" altLang="zh-CN" sz="2400" b="1" i="1" noProof="1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的相反数是什么？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51698" y="3314700"/>
            <a:ext cx="456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在这个数前加一个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–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号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．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960438" y="2595563"/>
            <a:ext cx="49387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66700" algn="just" eaLnBrk="0" hangingPunct="0"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问题</a:t>
            </a:r>
            <a:r>
              <a:rPr lang="en-US" altLang="zh-CN" sz="2400" b="1" noProof="1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如何求一个数的相反数？</a:t>
            </a:r>
          </a:p>
        </p:txBody>
      </p:sp>
      <p:sp>
        <p:nvSpPr>
          <p:cNvPr id="92167" name="文本框 3"/>
          <p:cNvSpPr txBox="1">
            <a:spLocks noChangeArrowheads="1"/>
          </p:cNvSpPr>
          <p:nvPr/>
        </p:nvSpPr>
        <p:spPr bwMode="auto">
          <a:xfrm>
            <a:off x="2011363" y="1754188"/>
            <a:ext cx="5982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的相反数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Arial" panose="020B0604020202020204" pitchFamily="34" charset="0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可表示任意有理数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4039" name="组合 2"/>
          <p:cNvGrpSpPr/>
          <p:nvPr/>
        </p:nvGrpSpPr>
        <p:grpSpPr bwMode="auto">
          <a:xfrm>
            <a:off x="12700" y="-68262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44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4040" name="组合 4"/>
          <p:cNvGrpSpPr/>
          <p:nvPr/>
        </p:nvGrpSpPr>
        <p:grpSpPr bwMode="auto">
          <a:xfrm>
            <a:off x="2215198" y="591295"/>
            <a:ext cx="1685925" cy="410360"/>
            <a:chOff x="3485" y="1168"/>
            <a:chExt cx="2655" cy="644"/>
          </a:xfrm>
        </p:grpSpPr>
        <p:sp>
          <p:nvSpPr>
            <p:cNvPr id="4" name="圆角矩形 3"/>
            <p:cNvSpPr/>
            <p:nvPr/>
          </p:nvSpPr>
          <p:spPr>
            <a:xfrm>
              <a:off x="3485" y="1168"/>
              <a:ext cx="2655" cy="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44042" name="矩形 1"/>
            <p:cNvSpPr>
              <a:spLocks noChangeArrowheads="1"/>
            </p:cNvSpPr>
            <p:nvPr/>
          </p:nvSpPr>
          <p:spPr bwMode="auto">
            <a:xfrm>
              <a:off x="3758" y="1203"/>
              <a:ext cx="2108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0542" y="1224100"/>
            <a:ext cx="359792" cy="4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962" y="2595563"/>
            <a:ext cx="359792" cy="4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21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77821" y="3507239"/>
            <a:ext cx="7297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–(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＋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–(–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7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–(–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9.8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61281" y="557848"/>
            <a:ext cx="72659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若把 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分别换成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＋5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时，这些数的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相反数怎样表示？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765424" y="1850510"/>
            <a:ext cx="4457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=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+5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–(+5)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–7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–(–7)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</a:p>
        </p:txBody>
      </p:sp>
      <p:grpSp>
        <p:nvGrpSpPr>
          <p:cNvPr id="45061" name="组合 2"/>
          <p:cNvGrpSpPr/>
          <p:nvPr/>
        </p:nvGrpSpPr>
        <p:grpSpPr bwMode="auto">
          <a:xfrm>
            <a:off x="0" y="-71437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66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09875" y="4075098"/>
            <a:ext cx="83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–1.1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54652" y="4091177"/>
            <a:ext cx="73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51625" y="4072127"/>
            <a:ext cx="106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9.8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7978" y="763647"/>
            <a:ext cx="359792" cy="4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99"/>
          <p:cNvSpPr txBox="1">
            <a:spLocks noChangeArrowheads="1"/>
          </p:cNvSpPr>
          <p:nvPr/>
        </p:nvSpPr>
        <p:spPr bwMode="auto">
          <a:xfrm>
            <a:off x="463550" y="547073"/>
            <a:ext cx="8294687" cy="249299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成语故事“南辕北辙”讲了一个人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如果点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表示魏国的位置，点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表示楚国的位置，假设楚国与魏国相距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30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，以魏国为原点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，我们规定向南为正方向，而此人从魏国出发向北到了点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也走了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30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，请同学们把这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个点在数轴上表示出来．</a:t>
            </a:r>
          </a:p>
        </p:txBody>
      </p:sp>
      <p:sp>
        <p:nvSpPr>
          <p:cNvPr id="5126" name="圆角矩形标注 4"/>
          <p:cNvSpPr>
            <a:spLocks noChangeArrowheads="1"/>
          </p:cNvSpPr>
          <p:nvPr/>
        </p:nvSpPr>
        <p:spPr bwMode="auto">
          <a:xfrm>
            <a:off x="4175125" y="2952925"/>
            <a:ext cx="1452562" cy="448294"/>
          </a:xfrm>
          <a:prstGeom prst="wedgeRoundRectCallout">
            <a:avLst>
              <a:gd name="adj1" fmla="val -50000"/>
              <a:gd name="adj2" fmla="val 32318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现在的位置</a:t>
            </a:r>
          </a:p>
        </p:txBody>
      </p:sp>
      <p:sp>
        <p:nvSpPr>
          <p:cNvPr id="5127" name="圆角矩形标注 5"/>
          <p:cNvSpPr>
            <a:spLocks noChangeArrowheads="1"/>
          </p:cNvSpPr>
          <p:nvPr/>
        </p:nvSpPr>
        <p:spPr bwMode="auto">
          <a:xfrm>
            <a:off x="5627687" y="3346177"/>
            <a:ext cx="755650" cy="377306"/>
          </a:xfrm>
          <a:prstGeom prst="wedgeRoundRectCallout">
            <a:avLst>
              <a:gd name="adj1" fmla="val -12810"/>
              <a:gd name="adj2" fmla="val 2289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latin typeface="宋体" panose="02010600030101010101" pitchFamily="2" charset="-122"/>
              </a:rPr>
              <a:t>魏国</a:t>
            </a:r>
          </a:p>
        </p:txBody>
      </p:sp>
      <p:sp>
        <p:nvSpPr>
          <p:cNvPr id="5128" name="圆角矩形标注 6"/>
          <p:cNvSpPr>
            <a:spLocks noChangeArrowheads="1"/>
          </p:cNvSpPr>
          <p:nvPr/>
        </p:nvSpPr>
        <p:spPr bwMode="auto">
          <a:xfrm>
            <a:off x="7029450" y="3374751"/>
            <a:ext cx="985837" cy="348731"/>
          </a:xfrm>
          <a:prstGeom prst="wedgeRoundRectCallout">
            <a:avLst>
              <a:gd name="adj1" fmla="val 162"/>
              <a:gd name="adj2" fmla="val 2240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latin typeface="宋体" panose="02010600030101010101" pitchFamily="2" charset="-122"/>
              </a:rPr>
              <a:t>楚国</a:t>
            </a:r>
          </a:p>
        </p:txBody>
      </p:sp>
      <p:sp>
        <p:nvSpPr>
          <p:cNvPr id="5129" name="文本框 7"/>
          <p:cNvSpPr txBox="1">
            <a:spLocks noChangeArrowheads="1"/>
          </p:cNvSpPr>
          <p:nvPr/>
        </p:nvSpPr>
        <p:spPr bwMode="auto">
          <a:xfrm>
            <a:off x="5834062" y="3987007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5130" name="文本框 8"/>
          <p:cNvSpPr txBox="1">
            <a:spLocks noChangeArrowheads="1"/>
          </p:cNvSpPr>
          <p:nvPr/>
        </p:nvSpPr>
        <p:spPr bwMode="auto">
          <a:xfrm>
            <a:off x="4171950" y="4009232"/>
            <a:ext cx="109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</a:p>
        </p:txBody>
      </p:sp>
      <p:sp>
        <p:nvSpPr>
          <p:cNvPr id="5131" name="文本框 9"/>
          <p:cNvSpPr txBox="1">
            <a:spLocks noChangeArrowheads="1"/>
          </p:cNvSpPr>
          <p:nvPr/>
        </p:nvSpPr>
        <p:spPr bwMode="auto">
          <a:xfrm>
            <a:off x="7521575" y="401558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</a:p>
        </p:txBody>
      </p:sp>
      <p:grpSp>
        <p:nvGrpSpPr>
          <p:cNvPr id="72714" name="组合 21509"/>
          <p:cNvGrpSpPr/>
          <p:nvPr/>
        </p:nvGrpSpPr>
        <p:grpSpPr bwMode="auto">
          <a:xfrm>
            <a:off x="3714750" y="4144169"/>
            <a:ext cx="4300537" cy="573088"/>
            <a:chOff x="1649" y="1161"/>
            <a:chExt cx="3613" cy="481"/>
          </a:xfrm>
        </p:grpSpPr>
        <p:sp>
          <p:nvSpPr>
            <p:cNvPr id="26640" name="直接连接符 21510"/>
            <p:cNvSpPr>
              <a:spLocks noChangeShapeType="1"/>
            </p:cNvSpPr>
            <p:nvPr/>
          </p:nvSpPr>
          <p:spPr bwMode="auto">
            <a:xfrm flipV="1">
              <a:off x="1649" y="1310"/>
              <a:ext cx="3613" cy="4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直接连接符 21511"/>
            <p:cNvSpPr>
              <a:spLocks noChangeShapeType="1"/>
            </p:cNvSpPr>
            <p:nvPr/>
          </p:nvSpPr>
          <p:spPr bwMode="auto">
            <a:xfrm>
              <a:off x="2980" y="1183"/>
              <a:ext cx="4" cy="14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直接连接符 21512"/>
            <p:cNvSpPr>
              <a:spLocks noChangeShapeType="1"/>
            </p:cNvSpPr>
            <p:nvPr/>
          </p:nvSpPr>
          <p:spPr bwMode="auto">
            <a:xfrm>
              <a:off x="2042" y="1174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直接连接符 21513"/>
            <p:cNvSpPr>
              <a:spLocks noChangeShapeType="1"/>
            </p:cNvSpPr>
            <p:nvPr/>
          </p:nvSpPr>
          <p:spPr bwMode="auto">
            <a:xfrm>
              <a:off x="2483" y="1170"/>
              <a:ext cx="4" cy="14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直接连接符 21514"/>
            <p:cNvSpPr>
              <a:spLocks noChangeShapeType="1"/>
            </p:cNvSpPr>
            <p:nvPr/>
          </p:nvSpPr>
          <p:spPr bwMode="auto">
            <a:xfrm>
              <a:off x="3888" y="1174"/>
              <a:ext cx="4" cy="14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直接连接符 21515"/>
            <p:cNvSpPr>
              <a:spLocks noChangeShapeType="1"/>
            </p:cNvSpPr>
            <p:nvPr/>
          </p:nvSpPr>
          <p:spPr bwMode="auto">
            <a:xfrm>
              <a:off x="3438" y="1183"/>
              <a:ext cx="4" cy="14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直接连接符 21516"/>
            <p:cNvSpPr>
              <a:spLocks noChangeShapeType="1"/>
            </p:cNvSpPr>
            <p:nvPr/>
          </p:nvSpPr>
          <p:spPr bwMode="auto">
            <a:xfrm>
              <a:off x="4342" y="1170"/>
              <a:ext cx="4" cy="14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直接连接符 21517"/>
            <p:cNvSpPr>
              <a:spLocks noChangeShapeType="1"/>
            </p:cNvSpPr>
            <p:nvPr/>
          </p:nvSpPr>
          <p:spPr bwMode="auto">
            <a:xfrm>
              <a:off x="4817" y="1161"/>
              <a:ext cx="4" cy="14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文本框 21519"/>
            <p:cNvSpPr txBox="1">
              <a:spLocks noChangeArrowheads="1"/>
            </p:cNvSpPr>
            <p:nvPr/>
          </p:nvSpPr>
          <p:spPr bwMode="auto">
            <a:xfrm>
              <a:off x="1835" y="1359"/>
              <a:ext cx="337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zh-CN" sz="2100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–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30</a:t>
              </a:r>
              <a:r>
                <a:rPr lang="en-US" altLang="zh-CN" sz="2100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   –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20</a:t>
              </a:r>
              <a:r>
                <a:rPr lang="en-US" altLang="zh-CN" sz="2100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   –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r>
                <a:rPr lang="en-US" altLang="zh-CN" sz="2100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     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lang="en-US" altLang="zh-CN" sz="2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 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10</a:t>
              </a:r>
              <a:r>
                <a:rPr lang="en-US" altLang="zh-CN" sz="2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20</a:t>
              </a:r>
              <a:r>
                <a:rPr lang="en-US" altLang="zh-CN" sz="2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30</a:t>
              </a:r>
              <a:r>
                <a:rPr lang="en-US" altLang="zh-CN" sz="2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6649" name="直接连接符 21511"/>
            <p:cNvSpPr>
              <a:spLocks noChangeShapeType="1"/>
            </p:cNvSpPr>
            <p:nvPr/>
          </p:nvSpPr>
          <p:spPr bwMode="auto">
            <a:xfrm>
              <a:off x="2974" y="1183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直接连接符 21513"/>
            <p:cNvSpPr>
              <a:spLocks noChangeShapeType="1"/>
            </p:cNvSpPr>
            <p:nvPr/>
          </p:nvSpPr>
          <p:spPr bwMode="auto">
            <a:xfrm>
              <a:off x="2477" y="1170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直接连接符 21514"/>
            <p:cNvSpPr>
              <a:spLocks noChangeShapeType="1"/>
            </p:cNvSpPr>
            <p:nvPr/>
          </p:nvSpPr>
          <p:spPr bwMode="auto">
            <a:xfrm>
              <a:off x="3882" y="1174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直接连接符 21515"/>
            <p:cNvSpPr>
              <a:spLocks noChangeShapeType="1"/>
            </p:cNvSpPr>
            <p:nvPr/>
          </p:nvSpPr>
          <p:spPr bwMode="auto">
            <a:xfrm>
              <a:off x="3432" y="1183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直接连接符 21516"/>
            <p:cNvSpPr>
              <a:spLocks noChangeShapeType="1"/>
            </p:cNvSpPr>
            <p:nvPr/>
          </p:nvSpPr>
          <p:spPr bwMode="auto">
            <a:xfrm>
              <a:off x="4336" y="1170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直接连接符 21517"/>
            <p:cNvSpPr>
              <a:spLocks noChangeShapeType="1"/>
            </p:cNvSpPr>
            <p:nvPr/>
          </p:nvSpPr>
          <p:spPr bwMode="auto">
            <a:xfrm>
              <a:off x="4811" y="1161"/>
              <a:ext cx="4" cy="14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6" name="组合 1"/>
          <p:cNvGrpSpPr/>
          <p:nvPr/>
        </p:nvGrpSpPr>
        <p:grpSpPr bwMode="auto">
          <a:xfrm>
            <a:off x="9525" y="-13166"/>
            <a:ext cx="2006600" cy="493713"/>
            <a:chOff x="100" y="40"/>
            <a:chExt cx="3160" cy="778"/>
          </a:xfrm>
        </p:grpSpPr>
        <p:cxnSp>
          <p:nvCxnSpPr>
            <p:cNvPr id="11" name="直线连接符 10"/>
            <p:cNvCxnSpPr/>
            <p:nvPr/>
          </p:nvCxnSpPr>
          <p:spPr>
            <a:xfrm>
              <a:off x="100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8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90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导入新知</a:t>
              </a:r>
            </a:p>
          </p:txBody>
        </p:sp>
        <p:sp>
          <p:nvSpPr>
            <p:cNvPr id="18" name="Freeform 74"/>
            <p:cNvSpPr>
              <a:spLocks noChangeAspect="1" noEditPoints="1"/>
            </p:cNvSpPr>
            <p:nvPr/>
          </p:nvSpPr>
          <p:spPr bwMode="auto">
            <a:xfrm>
              <a:off x="248" y="158"/>
              <a:ext cx="567" cy="503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2825" y="3074988"/>
            <a:ext cx="2405566" cy="16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/>
      <p:bldP spid="5130" grpId="0"/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同侧角的矩形 1"/>
          <p:cNvSpPr/>
          <p:nvPr/>
        </p:nvSpPr>
        <p:spPr>
          <a:xfrm>
            <a:off x="663950" y="850900"/>
            <a:ext cx="8010525" cy="1530350"/>
          </a:xfrm>
          <a:prstGeom prst="snip2SameRect">
            <a:avLst/>
          </a:prstGeom>
          <a:grpFill/>
          <a:ln>
            <a:solidFill>
              <a:srgbClr val="009999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82" name="文本框 16385"/>
          <p:cNvSpPr txBox="1">
            <a:spLocks noChangeArrowheads="1"/>
          </p:cNvSpPr>
          <p:nvPr/>
        </p:nvSpPr>
        <p:spPr bwMode="auto">
          <a:xfrm>
            <a:off x="1210944" y="2622551"/>
            <a:ext cx="7192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思考：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如果在一个数前面加上“＋”号所得到的结果是什么呢？</a:t>
            </a:r>
          </a:p>
        </p:txBody>
      </p:sp>
      <p:sp>
        <p:nvSpPr>
          <p:cNvPr id="46084" name="文本框 16385"/>
          <p:cNvSpPr txBox="1">
            <a:spLocks noChangeArrowheads="1"/>
          </p:cNvSpPr>
          <p:nvPr/>
        </p:nvSpPr>
        <p:spPr bwMode="auto">
          <a:xfrm>
            <a:off x="1021138" y="1474788"/>
            <a:ext cx="7296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在一个数前面加上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–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号表示求这个数的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相反数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46085" name="组合 2"/>
          <p:cNvGrpSpPr/>
          <p:nvPr/>
        </p:nvGrpSpPr>
        <p:grpSpPr bwMode="auto">
          <a:xfrm>
            <a:off x="3175" y="-68262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87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43275" y="485775"/>
            <a:ext cx="2440363" cy="647699"/>
            <a:chOff x="3131762" y="248416"/>
            <a:chExt cx="2440363" cy="647699"/>
          </a:xfrm>
        </p:grpSpPr>
        <p:sp>
          <p:nvSpPr>
            <p:cNvPr id="10" name="圆角矩形 9"/>
            <p:cNvSpPr/>
            <p:nvPr/>
          </p:nvSpPr>
          <p:spPr>
            <a:xfrm>
              <a:off x="3343275" y="334907"/>
              <a:ext cx="2228850" cy="4747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归纳总结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3131762" y="248416"/>
              <a:ext cx="687763" cy="647699"/>
            </a:xfrm>
            <a:prstGeom prst="roundRect">
              <a:avLst/>
            </a:prstGeom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26413" y="2733676"/>
            <a:ext cx="647701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082" grpId="0"/>
      <p:bldP spid="460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738188" y="1306513"/>
            <a:ext cx="6624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化简下列各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读后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(1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)–(+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10)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            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)+(–0.15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               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(3)+(+3)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(4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)–(–12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)              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(5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)+[–(–1.1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)]              (6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)–[+(–7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)]</a:t>
            </a:r>
            <a:endParaRPr lang="en-US" altLang="zh-CN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4210" name="文本框 1"/>
          <p:cNvSpPr txBox="1">
            <a:spLocks noChangeArrowheads="1"/>
          </p:cNvSpPr>
          <p:nvPr/>
        </p:nvSpPr>
        <p:spPr bwMode="auto">
          <a:xfrm>
            <a:off x="539750" y="1308101"/>
            <a:ext cx="91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例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endParaRPr lang="en-US" altLang="en-US" sz="2400" b="1" dirty="0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68863" y="3854450"/>
            <a:ext cx="3778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(6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)–[+(–7)]=–(–7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)=7.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6638925" y="873730"/>
            <a:ext cx="2505075" cy="1217613"/>
          </a:xfrm>
          <a:prstGeom prst="cloudCallout">
            <a:avLst>
              <a:gd name="adj1" fmla="val -138568"/>
              <a:gd name="adj2" fmla="val 95711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zh-CN" altLang="en-US" sz="21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由内向外依次去</a:t>
            </a:r>
            <a:r>
              <a:rPr lang="zh-CN" altLang="en-US" sz="2100" noProof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括号</a:t>
            </a:r>
            <a:r>
              <a:rPr lang="en-US" altLang="zh-CN" sz="2100" noProof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.</a:t>
            </a:r>
            <a:endParaRPr lang="zh-CN" altLang="en-US" sz="21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72332" y="2921000"/>
            <a:ext cx="26068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(1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)–(+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10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)=–10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zh-CN" altLang="en-US" sz="2100" b="1" dirty="0">
              <a:latin typeface="+mn-l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68863" y="2872998"/>
            <a:ext cx="24689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)+(–0.15)=–0.15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zh-CN" altLang="en-US" sz="2100" b="1" dirty="0">
              <a:latin typeface="+mn-lt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73188" y="3417888"/>
            <a:ext cx="16811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(3)+(+3)=3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zh-CN" altLang="en-US" sz="2100" b="1" dirty="0">
              <a:latin typeface="+mn-lt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868863" y="3335338"/>
            <a:ext cx="18726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(4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)–(–12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)=12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zh-CN" altLang="en-US" b="1" dirty="0">
              <a:latin typeface="+mn-lt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47775" y="3848100"/>
            <a:ext cx="34339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(5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)+[–(–1.1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)]=+(+1.1)=1.1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  <a:endParaRPr lang="zh-CN" altLang="en-US" b="1" dirty="0">
              <a:latin typeface="+mn-lt"/>
            </a:endParaRPr>
          </a:p>
        </p:txBody>
      </p:sp>
      <p:grpSp>
        <p:nvGrpSpPr>
          <p:cNvPr id="47116" name="组合 2"/>
          <p:cNvGrpSpPr/>
          <p:nvPr/>
        </p:nvGrpSpPr>
        <p:grpSpPr bwMode="auto">
          <a:xfrm>
            <a:off x="-4762" y="-60325"/>
            <a:ext cx="2006600" cy="477838"/>
            <a:chOff x="153" y="40"/>
            <a:chExt cx="3160" cy="751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6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29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4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7117" name="组合 6"/>
          <p:cNvGrpSpPr/>
          <p:nvPr/>
        </p:nvGrpSpPr>
        <p:grpSpPr bwMode="auto">
          <a:xfrm>
            <a:off x="696913" y="574675"/>
            <a:ext cx="1858962" cy="492125"/>
            <a:chOff x="427462" y="558483"/>
            <a:chExt cx="1858351" cy="491808"/>
          </a:xfrm>
        </p:grpSpPr>
        <p:grpSp>
          <p:nvGrpSpPr>
            <p:cNvPr id="47121" name="组合 5"/>
            <p:cNvGrpSpPr/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177459" y="-557395"/>
                <a:ext cx="426897" cy="42676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507551" y="-557395"/>
                <a:ext cx="426897" cy="42676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37642" y="-557395"/>
                <a:ext cx="426897" cy="42676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167734" y="-557395"/>
                <a:ext cx="426897" cy="42676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567652" y="-557395"/>
                <a:ext cx="426897" cy="426762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122" name="文本框 11"/>
            <p:cNvSpPr txBox="1">
              <a:spLocks noChangeArrowheads="1"/>
            </p:cNvSpPr>
            <p:nvPr/>
          </p:nvSpPr>
          <p:spPr bwMode="auto">
            <a:xfrm>
              <a:off x="427462" y="558483"/>
              <a:ext cx="1829953" cy="4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600" b="1" dirty="0">
                  <a:solidFill>
                    <a:schemeClr val="bg1"/>
                  </a:solidFill>
                </a:rPr>
                <a:t>素养考点 </a:t>
              </a:r>
              <a:r>
                <a:rPr lang="en-US" altLang="zh-CN" sz="2600" b="1" dirty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7120" name="文本框 6151"/>
          <p:cNvSpPr txBox="1">
            <a:spLocks noChangeArrowheads="1"/>
          </p:cNvSpPr>
          <p:nvPr/>
        </p:nvSpPr>
        <p:spPr bwMode="auto">
          <a:xfrm>
            <a:off x="2723314" y="586582"/>
            <a:ext cx="2936875" cy="4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多重符号的化简问题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2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4"/>
          <p:cNvGrpSpPr/>
          <p:nvPr/>
        </p:nvGrpSpPr>
        <p:grpSpPr>
          <a:xfrm>
            <a:off x="387191" y="463497"/>
            <a:ext cx="7874794" cy="5148739"/>
            <a:chOff x="-3593057" y="1567519"/>
            <a:chExt cx="8776917" cy="5124845"/>
          </a:xfrm>
        </p:grpSpPr>
        <p:pic>
          <p:nvPicPr>
            <p:cNvPr id="14" name="一个圆顶角并剪去另一个顶角的矩形 1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-3593057" y="1567519"/>
              <a:ext cx="8776917" cy="5124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-2747302" y="1767880"/>
              <a:ext cx="3172819" cy="64406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234" name="文本框 109571"/>
          <p:cNvSpPr txBox="1">
            <a:spLocks noChangeArrowheads="1"/>
          </p:cNvSpPr>
          <p:nvPr/>
        </p:nvSpPr>
        <p:spPr bwMode="auto">
          <a:xfrm>
            <a:off x="1187134" y="1330907"/>
            <a:ext cx="64614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“一查二定”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+mn-lt"/>
              </a:rPr>
              <a:t>1.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式子</a:t>
            </a:r>
            <a:r>
              <a:rPr lang="zh-CN" altLang="en-US" sz="2400" b="1" dirty="0">
                <a:latin typeface="宋体" panose="02010600030101010101" pitchFamily="2" charset="-122"/>
              </a:rPr>
              <a:t>中含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偶数个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–”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号</a:t>
            </a:r>
            <a:r>
              <a:rPr lang="zh-CN" altLang="en-US" sz="2400" b="1" dirty="0">
                <a:latin typeface="宋体" panose="02010600030101010101" pitchFamily="2" charset="-122"/>
              </a:rPr>
              <a:t>时，结果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正</a:t>
            </a:r>
            <a:r>
              <a:rPr lang="zh-CN" altLang="en-US" sz="2400" b="1" dirty="0">
                <a:latin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</a:rPr>
              <a:t>含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</a:rPr>
              <a:t>奇数个</a:t>
            </a:r>
            <a:r>
              <a:rPr lang="zh-CN" altLang="en-US" sz="2400" b="1" dirty="0" smtClean="0">
                <a:solidFill>
                  <a:srgbClr val="00B0F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2400" b="1" dirty="0" smtClean="0">
                <a:solidFill>
                  <a:srgbClr val="00B0F0"/>
                </a:solidFill>
                <a:latin typeface="宋体" panose="02010600030101010101" pitchFamily="2" charset="-122"/>
              </a:rPr>
              <a:t>–</a:t>
            </a:r>
            <a:r>
              <a:rPr lang="zh-CN" altLang="en-US" sz="2400" b="1" dirty="0" smtClean="0">
                <a:solidFill>
                  <a:srgbClr val="00B0F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</a:rPr>
              <a:t>号</a:t>
            </a:r>
            <a:r>
              <a:rPr lang="zh-CN" altLang="en-US" sz="2400" b="1" dirty="0">
                <a:latin typeface="宋体" panose="02010600030101010101" pitchFamily="2" charset="-122"/>
              </a:rPr>
              <a:t>时，结果为</a:t>
            </a:r>
            <a:r>
              <a:rPr lang="zh-CN" altLang="en-US" sz="2400" b="1" dirty="0" smtClean="0">
                <a:solidFill>
                  <a:srgbClr val="00B0F0"/>
                </a:solidFill>
                <a:latin typeface="宋体" panose="02010600030101010101" pitchFamily="2" charset="-122"/>
              </a:rPr>
              <a:t>负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.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凡是</a:t>
            </a:r>
            <a:r>
              <a:rPr lang="zh-CN" altLang="en-US" sz="2400" b="1" dirty="0">
                <a:latin typeface="宋体" panose="02010600030101010101" pitchFamily="2" charset="-122"/>
              </a:rPr>
              <a:t>“</a:t>
            </a:r>
            <a:r>
              <a:rPr lang="en-US" altLang="zh-CN" sz="2400" b="1" dirty="0">
                <a:latin typeface="宋体" panose="02010600030101010101" pitchFamily="2" charset="-122"/>
              </a:rPr>
              <a:t>+”</a:t>
            </a:r>
            <a:r>
              <a:rPr lang="zh-CN" altLang="en-US" sz="2400" b="1" dirty="0">
                <a:latin typeface="宋体" panose="02010600030101010101" pitchFamily="2" charset="-122"/>
              </a:rPr>
              <a:t>都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去掉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.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grpSp>
        <p:nvGrpSpPr>
          <p:cNvPr id="8" name="组合 2"/>
          <p:cNvGrpSpPr/>
          <p:nvPr/>
        </p:nvGrpSpPr>
        <p:grpSpPr bwMode="auto">
          <a:xfrm>
            <a:off x="-4762" y="-60325"/>
            <a:ext cx="2006600" cy="477838"/>
            <a:chOff x="153" y="40"/>
            <a:chExt cx="3160" cy="751"/>
          </a:xfrm>
        </p:grpSpPr>
        <p:cxnSp>
          <p:nvCxnSpPr>
            <p:cNvPr id="9" name="直线连接符 20"/>
            <p:cNvCxnSpPr/>
            <p:nvPr/>
          </p:nvCxnSpPr>
          <p:spPr>
            <a:xfrm>
              <a:off x="153" y="776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1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4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7" name="组 1"/>
          <p:cNvGrpSpPr/>
          <p:nvPr/>
        </p:nvGrpSpPr>
        <p:grpSpPr>
          <a:xfrm>
            <a:off x="1136015" y="536707"/>
            <a:ext cx="2778760" cy="617220"/>
            <a:chOff x="7647436" y="3815009"/>
            <a:chExt cx="3013374" cy="601051"/>
          </a:xfrm>
        </p:grpSpPr>
        <p:sp>
          <p:nvSpPr>
            <p:cNvPr id="18" name="文本框 30"/>
            <p:cNvSpPr txBox="1"/>
            <p:nvPr/>
          </p:nvSpPr>
          <p:spPr>
            <a:xfrm>
              <a:off x="8700443" y="3891377"/>
              <a:ext cx="1960367" cy="4495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b="1" dirty="0">
                  <a:solidFill>
                    <a:srgbClr val="1D41D5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方法技巧</a:t>
              </a:r>
            </a:p>
          </p:txBody>
        </p:sp>
        <p:pic>
          <p:nvPicPr>
            <p:cNvPr id="19" name="图片 9" descr="book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7436" y="3815009"/>
              <a:ext cx="977957" cy="60105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50533" y="181924"/>
            <a:ext cx="845534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6700" algn="just"/>
            <a:endParaRPr lang="en-US" altLang="zh-CN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algn="just"/>
            <a:endParaRPr lang="en-US" altLang="zh-CN" sz="2400" b="1" dirty="0">
              <a:solidFill>
                <a:srgbClr val="26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algn="just"/>
            <a:endParaRPr lang="en-US" altLang="zh-CN" sz="2400" b="1" dirty="0">
              <a:solidFill>
                <a:srgbClr val="26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algn="just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(1)       是____的相反数，</a:t>
            </a:r>
          </a:p>
          <a:p>
            <a:pPr indent="266700" algn="just"/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(2)        是_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___的相反数，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=______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</a:p>
          <a:p>
            <a:pPr indent="266700" algn="just" eaLnBrk="0" hangingPunct="0"/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(3)         是_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的相反数，    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algn="just"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indent="266700"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(4)         是_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____的相反数，              ．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3560763" y="2811463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49159" name="组合 2"/>
          <p:cNvGrpSpPr/>
          <p:nvPr/>
        </p:nvGrpSpPr>
        <p:grpSpPr bwMode="auto">
          <a:xfrm>
            <a:off x="-4762" y="-60325"/>
            <a:ext cx="2006600" cy="477838"/>
            <a:chOff x="153" y="40"/>
            <a:chExt cx="3160" cy="752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68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sp>
          <p:nvSpPr>
            <p:cNvPr id="6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5538" y="677863"/>
            <a:ext cx="1462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</a:t>
            </a: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15990" y="677863"/>
            <a:ext cx="564411" cy="568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对象 15363"/>
          <p:cNvGraphicFramePr>
            <a:graphicFrameLocks noChangeAspect="1"/>
          </p:cNvGraphicFramePr>
          <p:nvPr/>
        </p:nvGraphicFramePr>
        <p:xfrm>
          <a:off x="1644650" y="1352550"/>
          <a:ext cx="9175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5" r:id="rId4" imgW="421640" imgH="217170" progId="Equation.3">
                  <p:embed/>
                </p:oleObj>
              </mc:Choice>
              <mc:Fallback>
                <p:oleObj r:id="rId4" imgW="421640" imgH="217170" progId="Equation.3">
                  <p:embed/>
                  <p:pic>
                    <p:nvPicPr>
                      <p:cNvPr id="0" name="图片 38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352550"/>
                        <a:ext cx="9175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15364"/>
          <p:cNvGraphicFramePr>
            <a:graphicFrameLocks noChangeAspect="1"/>
          </p:cNvGraphicFramePr>
          <p:nvPr/>
        </p:nvGraphicFramePr>
        <p:xfrm>
          <a:off x="5010150" y="1201738"/>
          <a:ext cx="29130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6" name="Equation" r:id="rId6" imgW="25298400" imgH="6096000" progId="Equation.DSMT4">
                  <p:embed/>
                </p:oleObj>
              </mc:Choice>
              <mc:Fallback>
                <p:oleObj name="Equation" r:id="rId6" imgW="25298400" imgH="6096000" progId="Equation.DSMT4">
                  <p:embed/>
                  <p:pic>
                    <p:nvPicPr>
                      <p:cNvPr id="0" name="图片 38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1201738"/>
                        <a:ext cx="29130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15365"/>
          <p:cNvGraphicFramePr>
            <a:graphicFrameLocks noChangeAspect="1"/>
          </p:cNvGraphicFramePr>
          <p:nvPr/>
        </p:nvGraphicFramePr>
        <p:xfrm>
          <a:off x="1680368" y="2811463"/>
          <a:ext cx="11684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7" r:id="rId8" imgW="509270" imgH="216535" progId="Equation.3">
                  <p:embed/>
                </p:oleObj>
              </mc:Choice>
              <mc:Fallback>
                <p:oleObj r:id="rId8" imgW="509270" imgH="216535" progId="Equation.3">
                  <p:embed/>
                  <p:pic>
                    <p:nvPicPr>
                      <p:cNvPr id="0" name="图片 38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368" y="2811463"/>
                        <a:ext cx="11684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15366"/>
          <p:cNvGraphicFramePr>
            <a:graphicFrameLocks noChangeAspect="1"/>
          </p:cNvGraphicFramePr>
          <p:nvPr/>
        </p:nvGraphicFramePr>
        <p:xfrm>
          <a:off x="5869781" y="2811463"/>
          <a:ext cx="22320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8" r:id="rId10" imgW="1082040" imgH="216535" progId="Equation.3">
                  <p:embed/>
                </p:oleObj>
              </mc:Choice>
              <mc:Fallback>
                <p:oleObj r:id="rId10" imgW="1082040" imgH="216535" progId="Equation.3">
                  <p:embed/>
                  <p:pic>
                    <p:nvPicPr>
                      <p:cNvPr id="0" name="图片 38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781" y="2811463"/>
                        <a:ext cx="22320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15367"/>
          <p:cNvGraphicFramePr>
            <a:graphicFrameLocks noChangeAspect="1"/>
          </p:cNvGraphicFramePr>
          <p:nvPr/>
        </p:nvGraphicFramePr>
        <p:xfrm>
          <a:off x="1770856" y="3554413"/>
          <a:ext cx="1077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" r:id="rId12" imgW="547370" imgH="216535" progId="Equation.3">
                  <p:embed/>
                </p:oleObj>
              </mc:Choice>
              <mc:Fallback>
                <p:oleObj r:id="rId12" imgW="547370" imgH="216535" progId="Equation.3">
                  <p:embed/>
                  <p:pic>
                    <p:nvPicPr>
                      <p:cNvPr id="0" name="图片 38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856" y="3554413"/>
                        <a:ext cx="1077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15368"/>
          <p:cNvGraphicFramePr>
            <a:graphicFrameLocks noChangeAspect="1"/>
          </p:cNvGraphicFramePr>
          <p:nvPr/>
        </p:nvGraphicFramePr>
        <p:xfrm>
          <a:off x="5775325" y="3468688"/>
          <a:ext cx="24288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0" r:id="rId14" imgW="1120140" imgH="216535" progId="Equation.3">
                  <p:embed/>
                </p:oleObj>
              </mc:Choice>
              <mc:Fallback>
                <p:oleObj r:id="rId14" imgW="1120140" imgH="216535" progId="Equation.3">
                  <p:embed/>
                  <p:pic>
                    <p:nvPicPr>
                      <p:cNvPr id="0" name="图片 38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468688"/>
                        <a:ext cx="24288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284538" y="1749425"/>
          <a:ext cx="5524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" r:id="rId16" imgW="242570" imgH="395605" progId="Equation.DSMT4">
                  <p:embed/>
                </p:oleObj>
              </mc:Choice>
              <mc:Fallback>
                <p:oleObj r:id="rId16" imgW="242570" imgH="395605" progId="Equation.DSMT4">
                  <p:embed/>
                  <p:pic>
                    <p:nvPicPr>
                      <p:cNvPr id="0" name="图片 38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1749425"/>
                        <a:ext cx="5524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7134225" y="1719667"/>
          <a:ext cx="558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" r:id="rId18" imgW="242570" imgH="395605" progId="Equation.DSMT4">
                  <p:embed/>
                </p:oleObj>
              </mc:Choice>
              <mc:Fallback>
                <p:oleObj r:id="rId18" imgW="242570" imgH="395605" progId="Equation.DSMT4">
                  <p:embed/>
                  <p:pic>
                    <p:nvPicPr>
                      <p:cNvPr id="0" name="图片 38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1719667"/>
                        <a:ext cx="558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3431381" y="2811463"/>
          <a:ext cx="6969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" r:id="rId20" imgW="306705" imgH="178435" progId="Equation.DSMT4">
                  <p:embed/>
                </p:oleObj>
              </mc:Choice>
              <mc:Fallback>
                <p:oleObj r:id="rId20" imgW="306705" imgH="178435" progId="Equation.DSMT4">
                  <p:embed/>
                  <p:pic>
                    <p:nvPicPr>
                      <p:cNvPr id="0" name="图片 38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381" y="2811463"/>
                        <a:ext cx="6969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7286625" y="2811463"/>
          <a:ext cx="5508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" r:id="rId22" imgW="230505" imgH="179070" progId="Equation.DSMT4">
                  <p:embed/>
                </p:oleObj>
              </mc:Choice>
              <mc:Fallback>
                <p:oleObj r:id="rId22" imgW="230505" imgH="179070" progId="Equation.DSMT4">
                  <p:embed/>
                  <p:pic>
                    <p:nvPicPr>
                      <p:cNvPr id="0" name="图片 38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2811463"/>
                        <a:ext cx="5508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3431381" y="3500438"/>
          <a:ext cx="744537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5" r:id="rId24" imgW="356870" imgH="178435" progId="Equation.DSMT4">
                  <p:embed/>
                </p:oleObj>
              </mc:Choice>
              <mc:Fallback>
                <p:oleObj r:id="rId24" imgW="356870" imgH="178435" progId="Equation.DSMT4">
                  <p:embed/>
                  <p:pic>
                    <p:nvPicPr>
                      <p:cNvPr id="0" name="图片 38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381" y="3500438"/>
                        <a:ext cx="744537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7351713" y="3500438"/>
          <a:ext cx="542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6" r:id="rId26" imgW="255905" imgH="178435" progId="Equation.DSMT4">
                  <p:embed/>
                </p:oleObj>
              </mc:Choice>
              <mc:Fallback>
                <p:oleObj r:id="rId26" imgW="255905" imgH="178435" progId="Equation.DSMT4">
                  <p:embed/>
                  <p:pic>
                    <p:nvPicPr>
                      <p:cNvPr id="0" name="图片 38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3500438"/>
                        <a:ext cx="5429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48768" y="1246188"/>
            <a:ext cx="5826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761163" y="1139825"/>
            <a:ext cx="5886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–4</a:t>
            </a:r>
            <a:endParaRPr lang="en-US" altLang="zh-CN" sz="2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7" name="对象 15378"/>
          <p:cNvGraphicFramePr>
            <a:graphicFrameLocks noChangeAspect="1"/>
          </p:cNvGraphicFramePr>
          <p:nvPr/>
        </p:nvGraphicFramePr>
        <p:xfrm>
          <a:off x="5440363" y="1876035"/>
          <a:ext cx="11684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7" r:id="rId28" imgW="460375" imgH="396240" progId="Equation.3">
                  <p:embed/>
                </p:oleObj>
              </mc:Choice>
              <mc:Fallback>
                <p:oleObj r:id="rId28" imgW="460375" imgH="396240" progId="Equation.3">
                  <p:embed/>
                  <p:pic>
                    <p:nvPicPr>
                      <p:cNvPr id="0" name="图片 38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1876035"/>
                        <a:ext cx="11684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15379"/>
          <p:cNvGraphicFramePr>
            <a:graphicFrameLocks noChangeAspect="1"/>
          </p:cNvGraphicFramePr>
          <p:nvPr/>
        </p:nvGraphicFramePr>
        <p:xfrm>
          <a:off x="1646238" y="1887941"/>
          <a:ext cx="11334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8" r:id="rId30" imgW="460375" imgH="396240" progId="Equation.3">
                  <p:embed/>
                </p:oleObj>
              </mc:Choice>
              <mc:Fallback>
                <p:oleObj r:id="rId30" imgW="460375" imgH="396240" progId="Equation.3">
                  <p:embed/>
                  <p:pic>
                    <p:nvPicPr>
                      <p:cNvPr id="0" name="图片 38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887941"/>
                        <a:ext cx="11334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3"/>
          <p:cNvGrpSpPr/>
          <p:nvPr/>
        </p:nvGrpSpPr>
        <p:grpSpPr bwMode="auto">
          <a:xfrm>
            <a:off x="3473450" y="547688"/>
            <a:ext cx="1879600" cy="476250"/>
            <a:chOff x="497257" y="753279"/>
            <a:chExt cx="1881032" cy="477054"/>
          </a:xfrm>
        </p:grpSpPr>
        <p:grpSp>
          <p:nvGrpSpPr>
            <p:cNvPr id="50192" name="组合 2"/>
            <p:cNvGrpSpPr/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9" name="缺角矩形 18"/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0" name="缺角矩形 19"/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" name="缺角矩形 20"/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" name="缺角矩形 1"/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50193" name="矩形 1"/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500" b="1">
                  <a:solidFill>
                    <a:schemeClr val="bg1"/>
                  </a:solidFill>
                </a:rPr>
                <a:t>连接中考</a:t>
              </a:r>
            </a:p>
          </p:txBody>
        </p:sp>
      </p:grpSp>
      <p:grpSp>
        <p:nvGrpSpPr>
          <p:cNvPr id="50180" name="组合 5"/>
          <p:cNvGrpSpPr/>
          <p:nvPr/>
        </p:nvGrpSpPr>
        <p:grpSpPr bwMode="auto">
          <a:xfrm>
            <a:off x="-3175" y="-9525"/>
            <a:ext cx="2006600" cy="477838"/>
            <a:chOff x="248" y="110"/>
            <a:chExt cx="3160" cy="752"/>
          </a:xfrm>
        </p:grpSpPr>
        <p:sp>
          <p:nvSpPr>
            <p:cNvPr id="50188" name="文本框 15"/>
            <p:cNvSpPr txBox="1">
              <a:spLocks noChangeArrowheads="1"/>
            </p:cNvSpPr>
            <p:nvPr/>
          </p:nvSpPr>
          <p:spPr bwMode="auto">
            <a:xfrm>
              <a:off x="882" y="110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50189" name="组合 2"/>
            <p:cNvGrpSpPr/>
            <p:nvPr/>
          </p:nvGrpSpPr>
          <p:grpSpPr bwMode="auto">
            <a:xfrm>
              <a:off x="248" y="187"/>
              <a:ext cx="3160" cy="590"/>
              <a:chOff x="248" y="187"/>
              <a:chExt cx="3160" cy="590"/>
            </a:xfrm>
          </p:grpSpPr>
          <p:cxnSp>
            <p:nvCxnSpPr>
              <p:cNvPr id="15" name="直线连接符 14"/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74"/>
              <p:cNvSpPr>
                <a:spLocks noChangeAspect="1" noEditPoints="1"/>
              </p:cNvSpPr>
              <p:nvPr/>
            </p:nvSpPr>
            <p:spPr bwMode="auto">
              <a:xfrm>
                <a:off x="293" y="187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5" name="云形标注 4"/>
          <p:cNvSpPr/>
          <p:nvPr/>
        </p:nvSpPr>
        <p:spPr>
          <a:xfrm>
            <a:off x="5556250" y="2730500"/>
            <a:ext cx="2028825" cy="1354138"/>
          </a:xfrm>
          <a:prstGeom prst="cloudCallou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黑体" panose="02010609060101010101" pitchFamily="49" charset="-122"/>
            </a:endParaRPr>
          </a:p>
        </p:txBody>
      </p:sp>
      <p:sp>
        <p:nvSpPr>
          <p:cNvPr id="98322" name="TextBox 2"/>
          <p:cNvSpPr txBox="1">
            <a:spLocks noChangeArrowheads="1"/>
          </p:cNvSpPr>
          <p:nvPr/>
        </p:nvSpPr>
        <p:spPr bwMode="auto">
          <a:xfrm>
            <a:off x="292100" y="2863850"/>
            <a:ext cx="8223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ctr" hangingPunct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2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</a:rPr>
              <a:t>2018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•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邵阳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r>
              <a:rPr lang="zh-CN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在数轴上的位置如图所示，则点</a:t>
            </a:r>
            <a:r>
              <a:rPr lang="zh-CN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表示的数的相反数是</a:t>
            </a:r>
            <a:r>
              <a:rPr lang="zh-CN" altLang="zh-C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 　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</a:p>
        </p:txBody>
      </p:sp>
      <p:pic>
        <p:nvPicPr>
          <p:cNvPr id="50185" name="图片 -2147482548"/>
          <p:cNvPicPr>
            <a:picLocks noRot="1"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04506" y="3691316"/>
            <a:ext cx="3889747" cy="5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89699" y="1361274"/>
            <a:ext cx="379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+mn-lt"/>
              </a:rPr>
              <a:t>C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89224" y="3569892"/>
            <a:ext cx="907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–2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747713" y="1182571"/>
                <a:ext cx="8223250" cy="1478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ctr" hangingPunct="0"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1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.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(</a:t>
                </a:r>
                <a:r>
                  <a:rPr lang="zh-CN" altLang="zh-CN" sz="2400" b="1" dirty="0" smtClean="0">
                    <a:latin typeface="+mn-lt"/>
                    <a:ea typeface="楷体" panose="02010609060101010101" pitchFamily="49" charset="-122"/>
                  </a:rPr>
                  <a:t>2018</a:t>
                </a: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•</a:t>
                </a:r>
                <a:r>
                  <a:rPr lang="zh-CN" altLang="zh-CN" sz="2400" b="1" dirty="0" smtClean="0">
                    <a:latin typeface="+mn-lt"/>
                    <a:ea typeface="楷体" panose="02010609060101010101" pitchFamily="49" charset="-122"/>
                  </a:rPr>
                  <a:t>连云港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)–</a:t>
                </a:r>
                <a:r>
                  <a:rPr lang="zh-CN" altLang="zh-CN" sz="2400" b="1" dirty="0" smtClean="0">
                    <a:latin typeface="+mn-lt"/>
                    <a:ea typeface="楷体" panose="02010609060101010101" pitchFamily="49" charset="-122"/>
                  </a:rPr>
                  <a:t>8</a:t>
                </a: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的相反数</a:t>
                </a:r>
                <a:r>
                  <a:rPr lang="zh-CN" altLang="zh-CN" sz="2400" b="1" dirty="0" smtClean="0">
                    <a:latin typeface="+mn-lt"/>
                    <a:ea typeface="楷体" panose="02010609060101010101" pitchFamily="49" charset="-122"/>
                  </a:rPr>
                  <a:t>是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(</a:t>
                </a: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　　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)</a:t>
                </a:r>
                <a:endParaRPr lang="zh-CN" altLang="zh-CN" sz="2400" b="1" dirty="0">
                  <a:latin typeface="+mn-lt"/>
                  <a:ea typeface="楷体" panose="02010609060101010101" pitchFamily="49" charset="-122"/>
                </a:endParaRPr>
              </a:p>
              <a:p>
                <a:pPr eaLnBrk="0" fontAlgn="ctr" hangingPunct="0">
                  <a:lnSpc>
                    <a:spcPct val="150000"/>
                  </a:lnSpc>
                </a:pP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A</a:t>
                </a:r>
                <a:r>
                  <a:rPr lang="zh-CN" altLang="zh-CN" sz="2400" b="1" dirty="0" smtClean="0">
                    <a:latin typeface="+mn-lt"/>
                    <a:ea typeface="楷体" panose="02010609060101010101" pitchFamily="49" charset="-122"/>
                  </a:rPr>
                  <a:t>．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–</a:t>
                </a:r>
                <a:r>
                  <a:rPr lang="zh-CN" altLang="zh-CN" sz="2400" b="1" dirty="0" smtClean="0">
                    <a:latin typeface="+mn-lt"/>
                    <a:ea typeface="楷体" panose="02010609060101010101" pitchFamily="49" charset="-122"/>
                  </a:rPr>
                  <a:t>8</a:t>
                </a: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	B</a:t>
                </a:r>
                <a:r>
                  <a:rPr lang="en-US" altLang="zh-CN" sz="2400" b="1" dirty="0">
                    <a:latin typeface="+mn-lt"/>
                    <a:ea typeface="楷体" panose="02010609060101010101" pitchFamily="49" charset="-122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	</a:t>
                </a:r>
                <a:r>
                  <a:rPr lang="en-US" altLang="zh-CN" sz="2400" b="1" dirty="0">
                    <a:latin typeface="+mn-lt"/>
                    <a:ea typeface="楷体" panose="02010609060101010101" pitchFamily="49" charset="-122"/>
                  </a:rPr>
                  <a:t>          </a:t>
                </a: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C．8	</a:t>
                </a:r>
                <a:r>
                  <a:rPr lang="en-US" altLang="zh-CN" sz="2400" b="1" dirty="0">
                    <a:latin typeface="+mn-lt"/>
                    <a:ea typeface="楷体" panose="02010609060101010101" pitchFamily="49" charset="-122"/>
                  </a:rPr>
                  <a:t>      </a:t>
                </a:r>
                <a:r>
                  <a:rPr lang="zh-CN" altLang="zh-CN" sz="2400" b="1" dirty="0">
                    <a:latin typeface="+mn-lt"/>
                    <a:ea typeface="楷体" panose="02010609060101010101" pitchFamily="49" charset="-122"/>
                  </a:rPr>
                  <a:t>D．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2400" b="1" dirty="0">
                  <a:latin typeface="+mn-lt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13" y="1182571"/>
                <a:ext cx="8223250" cy="1478866"/>
              </a:xfrm>
              <a:prstGeom prst="rect">
                <a:avLst/>
              </a:prstGeom>
              <a:blipFill rotWithShape="1">
                <a:blip r:embed="rId3"/>
                <a:stretch>
                  <a:fillRect l="-4" t="-14" r="4" b="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ChangeArrowheads="1"/>
          </p:cNvSpPr>
          <p:nvPr/>
        </p:nvSpPr>
        <p:spPr bwMode="auto">
          <a:xfrm>
            <a:off x="2957513" y="2428875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8306" name="Rectangle 33"/>
          <p:cNvSpPr>
            <a:spLocks noChangeArrowheads="1"/>
          </p:cNvSpPr>
          <p:nvPr/>
        </p:nvSpPr>
        <p:spPr bwMode="auto">
          <a:xfrm>
            <a:off x="357505" y="1011238"/>
            <a:ext cx="83388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–1.6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是____的相反数，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____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的相反数是0.3．</a:t>
            </a:r>
          </a:p>
          <a:p>
            <a:pPr algn="just" eaLnBrk="0" hangingPunct="0">
              <a:defRPr/>
            </a:pP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下列几对数中互为相反数的一对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为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      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．</a:t>
            </a:r>
            <a:endParaRPr lang="en-US" altLang="zh-CN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       A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+(–8)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和 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–(+8)</a:t>
            </a:r>
            <a:endParaRPr lang="en-US" altLang="zh-CN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      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–(+8)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+(–8)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         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       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C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–(–8)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–(+8)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defRPr/>
            </a:pP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5的相反数是____；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的相反数是___；</a:t>
            </a:r>
          </a:p>
        </p:txBody>
      </p:sp>
      <p:sp>
        <p:nvSpPr>
          <p:cNvPr id="17419" name="文本框 17418"/>
          <p:cNvSpPr txBox="1">
            <a:spLocks noChangeArrowheads="1"/>
          </p:cNvSpPr>
          <p:nvPr/>
        </p:nvSpPr>
        <p:spPr bwMode="auto">
          <a:xfrm>
            <a:off x="1933847" y="1011238"/>
            <a:ext cx="9636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1.6</a:t>
            </a:r>
          </a:p>
        </p:txBody>
      </p:sp>
      <p:sp>
        <p:nvSpPr>
          <p:cNvPr id="17420" name="文本框 17419"/>
          <p:cNvSpPr txBox="1">
            <a:spLocks noChangeArrowheads="1"/>
          </p:cNvSpPr>
          <p:nvPr/>
        </p:nvSpPr>
        <p:spPr bwMode="auto">
          <a:xfrm>
            <a:off x="5435601" y="4229100"/>
            <a:ext cx="55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–a</a:t>
            </a:r>
            <a:endParaRPr lang="en-US" altLang="zh-CN" sz="2400" b="1" i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421" name="文本框 17420"/>
          <p:cNvSpPr txBox="1">
            <a:spLocks noChangeArrowheads="1"/>
          </p:cNvSpPr>
          <p:nvPr/>
        </p:nvSpPr>
        <p:spPr bwMode="auto">
          <a:xfrm>
            <a:off x="2951957" y="4229100"/>
            <a:ext cx="55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–5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422" name="文本框 17421"/>
          <p:cNvSpPr txBox="1">
            <a:spLocks noChangeArrowheads="1"/>
          </p:cNvSpPr>
          <p:nvPr/>
        </p:nvSpPr>
        <p:spPr bwMode="auto">
          <a:xfrm>
            <a:off x="5844658" y="1861085"/>
            <a:ext cx="75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17423" name="文本框 17422"/>
          <p:cNvSpPr txBox="1">
            <a:spLocks noChangeArrowheads="1"/>
          </p:cNvSpPr>
          <p:nvPr/>
        </p:nvSpPr>
        <p:spPr bwMode="auto">
          <a:xfrm>
            <a:off x="4149725" y="1011238"/>
            <a:ext cx="962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–0.3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51209" name="组合 2"/>
          <p:cNvGrpSpPr/>
          <p:nvPr/>
        </p:nvGrpSpPr>
        <p:grpSpPr bwMode="auto">
          <a:xfrm>
            <a:off x="-22225" y="-57273"/>
            <a:ext cx="2006600" cy="476925"/>
            <a:chOff x="263" y="185"/>
            <a:chExt cx="3160" cy="753"/>
          </a:xfrm>
        </p:grpSpPr>
        <p:sp>
          <p:nvSpPr>
            <p:cNvPr id="51218" name="文本框 20"/>
            <p:cNvSpPr txBox="1">
              <a:spLocks noChangeArrowheads="1"/>
            </p:cNvSpPr>
            <p:nvPr/>
          </p:nvSpPr>
          <p:spPr bwMode="auto">
            <a:xfrm>
              <a:off x="831" y="185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51219" name="组合 1"/>
            <p:cNvGrpSpPr/>
            <p:nvPr/>
          </p:nvGrpSpPr>
          <p:grpSpPr bwMode="auto">
            <a:xfrm>
              <a:off x="263" y="328"/>
              <a:ext cx="3160" cy="559"/>
              <a:chOff x="248" y="219"/>
              <a:chExt cx="3160" cy="559"/>
            </a:xfrm>
          </p:grpSpPr>
          <p:cxnSp>
            <p:nvCxnSpPr>
              <p:cNvPr id="20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4"/>
              <p:cNvSpPr>
                <a:spLocks noChangeAspect="1" noEditPoints="1"/>
              </p:cNvSpPr>
              <p:nvPr/>
            </p:nvSpPr>
            <p:spPr bwMode="auto">
              <a:xfrm>
                <a:off x="278" y="21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51210" name="组合 1"/>
          <p:cNvGrpSpPr/>
          <p:nvPr/>
        </p:nvGrpSpPr>
        <p:grpSpPr bwMode="auto">
          <a:xfrm>
            <a:off x="2820988" y="404813"/>
            <a:ext cx="2479675" cy="493712"/>
            <a:chOff x="5083" y="1100"/>
            <a:chExt cx="3905" cy="778"/>
          </a:xfrm>
        </p:grpSpPr>
        <p:grpSp>
          <p:nvGrpSpPr>
            <p:cNvPr id="51211" name="组合 1"/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6" name="缺角矩形 25"/>
              <p:cNvSpPr/>
              <p:nvPr/>
            </p:nvSpPr>
            <p:spPr>
              <a:xfrm rot="3000000">
                <a:off x="4021444" y="597404"/>
                <a:ext cx="419465" cy="41887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缺角矩形 26"/>
              <p:cNvSpPr/>
              <p:nvPr/>
            </p:nvSpPr>
            <p:spPr>
              <a:xfrm rot="3000000">
                <a:off x="4478797" y="597405"/>
                <a:ext cx="419465" cy="418870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8" name="缺角矩形 27"/>
              <p:cNvSpPr/>
              <p:nvPr/>
            </p:nvSpPr>
            <p:spPr>
              <a:xfrm rot="3000000">
                <a:off x="4936152" y="597404"/>
                <a:ext cx="419465" cy="418871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9" name="缺角矩形 28"/>
              <p:cNvSpPr/>
              <p:nvPr/>
            </p:nvSpPr>
            <p:spPr>
              <a:xfrm rot="3000000">
                <a:off x="3564090" y="597405"/>
                <a:ext cx="419465" cy="41887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30" name="缺角矩形 29"/>
              <p:cNvSpPr/>
              <p:nvPr/>
            </p:nvSpPr>
            <p:spPr>
              <a:xfrm rot="3000000">
                <a:off x="5393505" y="597405"/>
                <a:ext cx="419465" cy="418870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51212" name="TextBox 15"/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0" grpId="0"/>
      <p:bldP spid="17422" grpId="0"/>
      <p:bldP spid="174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33" name="组合 6"/>
          <p:cNvGrpSpPr/>
          <p:nvPr/>
        </p:nvGrpSpPr>
        <p:grpSpPr bwMode="auto">
          <a:xfrm>
            <a:off x="2986088" y="442913"/>
            <a:ext cx="2479675" cy="500062"/>
            <a:chOff x="5060" y="904"/>
            <a:chExt cx="3905" cy="787"/>
          </a:xfrm>
        </p:grpSpPr>
        <p:grpSp>
          <p:nvGrpSpPr>
            <p:cNvPr id="52235" name="组合 21"/>
            <p:cNvGrpSpPr>
              <a:grpSpLocks noChangeAspect="1"/>
            </p:cNvGrpSpPr>
            <p:nvPr/>
          </p:nvGrpSpPr>
          <p:grpSpPr bwMode="auto">
            <a:xfrm>
              <a:off x="5115" y="984"/>
              <a:ext cx="3797" cy="707"/>
              <a:chOff x="3564387" y="597378"/>
              <a:chExt cx="2247990" cy="419195"/>
            </a:xfrm>
          </p:grpSpPr>
          <p:sp>
            <p:nvSpPr>
              <p:cNvPr id="23" name="缺角矩形 22"/>
              <p:cNvSpPr/>
              <p:nvPr/>
            </p:nvSpPr>
            <p:spPr>
              <a:xfrm rot="3000000">
                <a:off x="4021564" y="597524"/>
                <a:ext cx="419225" cy="41887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4" name="缺角矩形 23"/>
              <p:cNvSpPr/>
              <p:nvPr/>
            </p:nvSpPr>
            <p:spPr>
              <a:xfrm rot="3000000">
                <a:off x="4478917" y="597525"/>
                <a:ext cx="419225" cy="418870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5" name="缺角矩形 24"/>
              <p:cNvSpPr/>
              <p:nvPr/>
            </p:nvSpPr>
            <p:spPr>
              <a:xfrm rot="3000000">
                <a:off x="4936272" y="597524"/>
                <a:ext cx="419225" cy="418871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缺角矩形 25"/>
              <p:cNvSpPr/>
              <p:nvPr/>
            </p:nvSpPr>
            <p:spPr>
              <a:xfrm rot="3000000">
                <a:off x="3564210" y="597525"/>
                <a:ext cx="419225" cy="41887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缺角矩形 26"/>
              <p:cNvSpPr/>
              <p:nvPr/>
            </p:nvSpPr>
            <p:spPr>
              <a:xfrm rot="3000000">
                <a:off x="5393625" y="597525"/>
                <a:ext cx="419225" cy="418870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52236" name="TextBox 15"/>
            <p:cNvSpPr txBox="1">
              <a:spLocks noChangeArrowheads="1"/>
            </p:cNvSpPr>
            <p:nvPr/>
          </p:nvSpPr>
          <p:spPr bwMode="auto">
            <a:xfrm>
              <a:off x="5060" y="904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500" b="1" dirty="0">
                  <a:solidFill>
                    <a:schemeClr val="bg1"/>
                  </a:solidFill>
                </a:rPr>
                <a:t>能力提升题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"/>
          <p:cNvGrpSpPr/>
          <p:nvPr/>
        </p:nvGrpSpPr>
        <p:grpSpPr bwMode="auto">
          <a:xfrm>
            <a:off x="-22225" y="-57273"/>
            <a:ext cx="2006600" cy="476925"/>
            <a:chOff x="263" y="185"/>
            <a:chExt cx="3160" cy="753"/>
          </a:xfrm>
        </p:grpSpPr>
        <p:sp>
          <p:nvSpPr>
            <p:cNvPr id="29" name="文本框 20"/>
            <p:cNvSpPr txBox="1">
              <a:spLocks noChangeArrowheads="1"/>
            </p:cNvSpPr>
            <p:nvPr/>
          </p:nvSpPr>
          <p:spPr bwMode="auto">
            <a:xfrm>
              <a:off x="831" y="185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30" name="组合 1"/>
            <p:cNvGrpSpPr/>
            <p:nvPr/>
          </p:nvGrpSpPr>
          <p:grpSpPr bwMode="auto">
            <a:xfrm>
              <a:off x="263" y="328"/>
              <a:ext cx="3160" cy="559"/>
              <a:chOff x="248" y="219"/>
              <a:chExt cx="3160" cy="559"/>
            </a:xfrm>
          </p:grpSpPr>
          <p:cxnSp>
            <p:nvCxnSpPr>
              <p:cNvPr id="31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 74"/>
              <p:cNvSpPr>
                <a:spLocks noChangeAspect="1" noEditPoints="1"/>
              </p:cNvSpPr>
              <p:nvPr/>
            </p:nvSpPr>
            <p:spPr bwMode="auto">
              <a:xfrm>
                <a:off x="278" y="21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33" name="文本框 18433"/>
          <p:cNvSpPr txBox="1">
            <a:spLocks noChangeArrowheads="1"/>
          </p:cNvSpPr>
          <p:nvPr/>
        </p:nvSpPr>
        <p:spPr bwMode="auto">
          <a:xfrm>
            <a:off x="981075" y="1019175"/>
            <a:ext cx="75914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若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= –13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则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=____;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若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= –6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，则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=___ 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．</a:t>
            </a:r>
          </a:p>
          <a:p>
            <a:pPr algn="just" eaLnBrk="0" hangingPunct="0">
              <a:lnSpc>
                <a:spcPct val="150000"/>
              </a:lnSpc>
            </a:pP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若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是负数，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则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是_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__数；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若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是负数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则 　           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    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   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是__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_数．</a:t>
            </a:r>
            <a:endParaRPr lang="en-US" altLang="zh-CN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400" b="1" dirty="0">
              <a:latin typeface="+mn-lt"/>
              <a:ea typeface="楷体" panose="02010609060101010101" pitchFamily="49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的相反数是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_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__，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的相反数是___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         </a:t>
            </a:r>
          </a:p>
          <a:p>
            <a:pPr eaLnBrk="0" hangingPunct="0">
              <a:lnSpc>
                <a:spcPct val="150000"/>
              </a:lnSpc>
            </a:pP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graphicFrame>
        <p:nvGraphicFramePr>
          <p:cNvPr id="34" name="对象 18434"/>
          <p:cNvGraphicFramePr>
            <a:graphicFrameLocks noChangeAspect="1"/>
          </p:cNvGraphicFramePr>
          <p:nvPr/>
        </p:nvGraphicFramePr>
        <p:xfrm>
          <a:off x="1446530" y="3795713"/>
          <a:ext cx="358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r:id="rId3" imgW="153035" imgH="396240" progId="Equation.3">
                  <p:embed/>
                </p:oleObj>
              </mc:Choice>
              <mc:Fallback>
                <p:oleObj r:id="rId3" imgW="153035" imgH="396240" progId="Equation.3">
                  <p:embed/>
                  <p:pic>
                    <p:nvPicPr>
                      <p:cNvPr id="0" name="图片 38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530" y="3795713"/>
                        <a:ext cx="3587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3484562" y="3705870"/>
          <a:ext cx="3778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r:id="rId5" imgW="255270" imgH="395605" progId="Equation.DSMT4">
                  <p:embed/>
                </p:oleObj>
              </mc:Choice>
              <mc:Fallback>
                <p:oleObj r:id="rId5" imgW="255270" imgH="395605" progId="Equation.DSMT4">
                  <p:embed/>
                  <p:pic>
                    <p:nvPicPr>
                      <p:cNvPr id="0" name="图片 38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2" y="3705870"/>
                        <a:ext cx="3778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18436"/>
          <p:cNvSpPr txBox="1">
            <a:spLocks noChangeArrowheads="1"/>
          </p:cNvSpPr>
          <p:nvPr/>
        </p:nvSpPr>
        <p:spPr bwMode="auto">
          <a:xfrm>
            <a:off x="3825081" y="1093788"/>
            <a:ext cx="75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13</a:t>
            </a:r>
          </a:p>
        </p:txBody>
      </p:sp>
      <p:sp>
        <p:nvSpPr>
          <p:cNvPr id="37" name="文本框 18437"/>
          <p:cNvSpPr txBox="1">
            <a:spLocks noChangeArrowheads="1"/>
          </p:cNvSpPr>
          <p:nvPr/>
        </p:nvSpPr>
        <p:spPr bwMode="auto">
          <a:xfrm>
            <a:off x="6668294" y="1093788"/>
            <a:ext cx="433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38" name="文本框 18438"/>
          <p:cNvSpPr txBox="1">
            <a:spLocks noChangeArrowheads="1"/>
          </p:cNvSpPr>
          <p:nvPr/>
        </p:nvSpPr>
        <p:spPr bwMode="auto">
          <a:xfrm>
            <a:off x="4202906" y="2190750"/>
            <a:ext cx="70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正</a:t>
            </a:r>
          </a:p>
        </p:txBody>
      </p:sp>
      <p:sp>
        <p:nvSpPr>
          <p:cNvPr id="39" name="文本框 18439"/>
          <p:cNvSpPr txBox="1">
            <a:spLocks noChangeArrowheads="1"/>
          </p:cNvSpPr>
          <p:nvPr/>
        </p:nvSpPr>
        <p:spPr bwMode="auto">
          <a:xfrm>
            <a:off x="6289675" y="3817938"/>
            <a:ext cx="757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</a:p>
        </p:txBody>
      </p:sp>
      <p:sp>
        <p:nvSpPr>
          <p:cNvPr id="40" name="文本框 18440"/>
          <p:cNvSpPr txBox="1">
            <a:spLocks noChangeArrowheads="1"/>
          </p:cNvSpPr>
          <p:nvPr/>
        </p:nvSpPr>
        <p:spPr bwMode="auto">
          <a:xfrm>
            <a:off x="1805305" y="2751783"/>
            <a:ext cx="54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正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1"/>
          <p:cNvSpPr txBox="1">
            <a:spLocks noChangeArrowheads="1"/>
          </p:cNvSpPr>
          <p:nvPr/>
        </p:nvSpPr>
        <p:spPr bwMode="auto">
          <a:xfrm>
            <a:off x="950119" y="1287462"/>
            <a:ext cx="7700962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400" b="1" dirty="0" smtClean="0">
                <a:latin typeface="+mn-lt"/>
              </a:rPr>
              <a:t>(1)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en-US" altLang="zh-CN" sz="2400" b="1" i="1" dirty="0">
                <a:latin typeface="+mn-lt"/>
              </a:rPr>
              <a:t>a</a:t>
            </a:r>
            <a:r>
              <a:rPr lang="en-US" altLang="zh-CN" sz="2400" dirty="0">
                <a:latin typeface="+mn-lt"/>
              </a:rPr>
              <a:t>=</a:t>
            </a:r>
            <a:r>
              <a:rPr lang="en-US" altLang="zh-CN" sz="2400" b="1" dirty="0">
                <a:latin typeface="+mn-lt"/>
              </a:rPr>
              <a:t>3.2</a:t>
            </a:r>
            <a:r>
              <a:rPr lang="zh-CN" altLang="en-US" sz="2400" dirty="0">
                <a:latin typeface="+mn-lt"/>
              </a:rPr>
              <a:t>，</a:t>
            </a:r>
            <a:r>
              <a:rPr lang="zh-CN" altLang="en-US" sz="2400" dirty="0" smtClean="0">
                <a:latin typeface="+mn-lt"/>
                <a:ea typeface="黑体" panose="02010609060101010101" pitchFamily="49" charset="-122"/>
              </a:rPr>
              <a:t>则</a:t>
            </a:r>
            <a:r>
              <a:rPr lang="en-US" altLang="zh-CN" sz="2400" i="1" dirty="0" smtClean="0">
                <a:latin typeface="+mn-lt"/>
              </a:rPr>
              <a:t>–</a:t>
            </a:r>
            <a:r>
              <a:rPr lang="en-US" altLang="zh-CN" sz="2400" b="1" i="1" dirty="0" smtClean="0">
                <a:latin typeface="+mn-lt"/>
              </a:rPr>
              <a:t>a</a:t>
            </a:r>
            <a:r>
              <a:rPr lang="en-US" altLang="zh-CN" sz="2400" dirty="0">
                <a:latin typeface="+mn-lt"/>
              </a:rPr>
              <a:t>=</a:t>
            </a:r>
            <a:r>
              <a:rPr lang="en-US" altLang="zh-CN" sz="3000" u="sng" dirty="0">
                <a:latin typeface="+mn-lt"/>
              </a:rPr>
              <a:t>       </a:t>
            </a:r>
            <a:r>
              <a:rPr lang="en-US" altLang="zh-CN" sz="3000" u="sng" dirty="0" smtClean="0">
                <a:latin typeface="+mn-lt"/>
              </a:rPr>
              <a:t> </a:t>
            </a:r>
            <a:r>
              <a:rPr lang="zh-CN" altLang="en-US" sz="2800" dirty="0" smtClean="0">
                <a:latin typeface="+mn-lt"/>
              </a:rPr>
              <a:t>；</a:t>
            </a:r>
            <a:r>
              <a:rPr lang="en-US" altLang="zh-CN" sz="3000" dirty="0" smtClean="0">
                <a:latin typeface="+mn-lt"/>
              </a:rPr>
              <a:t>  </a:t>
            </a:r>
            <a:endParaRPr lang="en-US" altLang="zh-CN" sz="3000" dirty="0">
              <a:latin typeface="+mn-lt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3000" b="1" dirty="0">
                <a:latin typeface="+mn-lt"/>
              </a:rPr>
              <a:t>  </a:t>
            </a:r>
            <a:r>
              <a:rPr lang="en-US" altLang="zh-CN" sz="2400" b="1" dirty="0" smtClean="0">
                <a:latin typeface="+mn-lt"/>
              </a:rPr>
              <a:t>(2)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en-US" altLang="zh-CN" sz="2400" i="1" dirty="0" smtClean="0">
                <a:latin typeface="+mn-lt"/>
              </a:rPr>
              <a:t>–</a:t>
            </a:r>
            <a:r>
              <a:rPr lang="en-US" altLang="zh-CN" sz="2400" b="1" i="1" dirty="0" smtClean="0">
                <a:latin typeface="+mn-lt"/>
              </a:rPr>
              <a:t>a</a:t>
            </a:r>
            <a:r>
              <a:rPr lang="en-US" altLang="zh-CN" sz="2400" dirty="0">
                <a:latin typeface="+mn-lt"/>
              </a:rPr>
              <a:t>= </a:t>
            </a:r>
            <a:r>
              <a:rPr lang="en-US" altLang="zh-CN" sz="2400" b="1" dirty="0">
                <a:latin typeface="+mn-lt"/>
              </a:rPr>
              <a:t>2</a:t>
            </a:r>
            <a:r>
              <a:rPr lang="en-US" altLang="zh-CN" sz="2400" dirty="0">
                <a:latin typeface="+mn-lt"/>
              </a:rPr>
              <a:t>,</a:t>
            </a:r>
            <a:r>
              <a:rPr lang="zh-CN" altLang="en-US" sz="2400" dirty="0">
                <a:latin typeface="+mn-lt"/>
                <a:ea typeface="黑体" panose="02010609060101010101" pitchFamily="49" charset="-122"/>
              </a:rPr>
              <a:t>则</a:t>
            </a:r>
            <a:r>
              <a:rPr lang="en-US" altLang="zh-CN" sz="2400" b="1" i="1" dirty="0">
                <a:latin typeface="+mn-lt"/>
              </a:rPr>
              <a:t>a</a:t>
            </a:r>
            <a:r>
              <a:rPr lang="en-US" altLang="zh-CN" sz="2400" dirty="0">
                <a:latin typeface="+mn-lt"/>
              </a:rPr>
              <a:t>=</a:t>
            </a:r>
            <a:r>
              <a:rPr lang="en-US" altLang="zh-CN" sz="3000" u="sng" dirty="0">
                <a:latin typeface="+mn-lt"/>
              </a:rPr>
              <a:t>       </a:t>
            </a:r>
            <a:r>
              <a:rPr lang="zh-CN" altLang="en-US" sz="3000" dirty="0" smtClean="0">
                <a:latin typeface="+mn-lt"/>
              </a:rPr>
              <a:t>；</a:t>
            </a:r>
            <a:endParaRPr lang="en-US" altLang="zh-CN" sz="3000" dirty="0" smtClean="0">
              <a:latin typeface="+mn-lt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/>
              </a:rPr>
              <a:t> 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/>
              </a:rPr>
              <a:t>(3)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en-US" altLang="zh-CN" sz="2400" dirty="0" smtClean="0">
                <a:latin typeface="+mn-lt"/>
              </a:rPr>
              <a:t>–(–</a:t>
            </a:r>
            <a:r>
              <a:rPr lang="en-US" altLang="zh-CN" sz="2400" b="1" i="1" dirty="0" smtClean="0">
                <a:latin typeface="+mn-lt"/>
              </a:rPr>
              <a:t>a</a:t>
            </a:r>
            <a:r>
              <a:rPr lang="en-US" altLang="zh-CN" sz="2400" dirty="0" smtClean="0">
                <a:latin typeface="+mn-lt"/>
              </a:rPr>
              <a:t>)=</a:t>
            </a:r>
            <a:r>
              <a:rPr lang="en-US" altLang="zh-CN" sz="2400" b="1" dirty="0">
                <a:latin typeface="+mn-lt"/>
              </a:rPr>
              <a:t>3</a:t>
            </a:r>
            <a:r>
              <a:rPr lang="zh-CN" altLang="en-US" sz="2400" dirty="0">
                <a:latin typeface="+mn-lt"/>
              </a:rPr>
              <a:t>，</a:t>
            </a:r>
            <a:r>
              <a:rPr lang="zh-CN" altLang="en-US" sz="2400" dirty="0" smtClean="0">
                <a:latin typeface="+mn-lt"/>
                <a:ea typeface="黑体" panose="02010609060101010101" pitchFamily="49" charset="-122"/>
              </a:rPr>
              <a:t>则</a:t>
            </a:r>
            <a:r>
              <a:rPr lang="en-US" altLang="zh-CN" sz="2400" dirty="0" smtClean="0">
                <a:latin typeface="+mn-lt"/>
              </a:rPr>
              <a:t>–</a:t>
            </a:r>
            <a:r>
              <a:rPr lang="en-US" altLang="zh-CN" sz="2400" b="1" i="1" dirty="0" smtClean="0">
                <a:latin typeface="+mn-lt"/>
              </a:rPr>
              <a:t>a</a:t>
            </a:r>
            <a:r>
              <a:rPr lang="en-US" altLang="zh-CN" sz="2400" dirty="0">
                <a:latin typeface="+mn-lt"/>
              </a:rPr>
              <a:t>=</a:t>
            </a:r>
            <a:r>
              <a:rPr lang="en-US" altLang="zh-CN" sz="3000" u="sng" dirty="0">
                <a:latin typeface="+mn-lt"/>
              </a:rPr>
              <a:t>         </a:t>
            </a:r>
            <a:r>
              <a:rPr lang="zh-CN" altLang="en-US" sz="3000" dirty="0" smtClean="0">
                <a:latin typeface="+mn-lt"/>
              </a:rPr>
              <a:t>；</a:t>
            </a:r>
            <a:endParaRPr lang="en-US" altLang="zh-CN" sz="3000" dirty="0">
              <a:latin typeface="+mn-lt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3000" dirty="0">
                <a:latin typeface="+mn-lt"/>
              </a:rPr>
              <a:t> 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/>
              </a:rPr>
              <a:t>(4)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altLang="zh-CN" sz="2400" dirty="0" smtClean="0">
                <a:latin typeface="+mn-lt"/>
              </a:rPr>
              <a:t>–(</a:t>
            </a:r>
            <a:r>
              <a:rPr lang="en-US" altLang="zh-CN" sz="2400" b="1" i="1" dirty="0" smtClean="0">
                <a:latin typeface="+mn-lt"/>
              </a:rPr>
              <a:t>a–b</a:t>
            </a:r>
            <a:r>
              <a:rPr lang="en-US" altLang="zh-CN" sz="2400" dirty="0" smtClean="0">
                <a:latin typeface="+mn-lt"/>
              </a:rPr>
              <a:t>)=</a:t>
            </a:r>
            <a:r>
              <a:rPr lang="en-US" altLang="zh-CN" sz="3000" u="sng" dirty="0" smtClean="0">
                <a:latin typeface="+mn-lt"/>
              </a:rPr>
              <a:t>          </a:t>
            </a:r>
            <a:r>
              <a:rPr lang="en-US" altLang="zh-CN" sz="3000" dirty="0">
                <a:latin typeface="+mn-lt"/>
              </a:rPr>
              <a:t>.</a:t>
            </a:r>
            <a:endParaRPr lang="en-US" altLang="zh-CN" sz="3000" i="1" dirty="0">
              <a:latin typeface="+mn-lt"/>
            </a:endParaRPr>
          </a:p>
          <a:p>
            <a:pPr>
              <a:defRPr/>
            </a:pPr>
            <a:r>
              <a:rPr lang="en-US" altLang="zh-CN" sz="3000" dirty="0">
                <a:latin typeface="Times New Roman" panose="02020603050405020304" pitchFamily="18" charset="0"/>
              </a:rPr>
              <a:t> </a:t>
            </a:r>
            <a:endParaRPr lang="en-US" altLang="zh-CN" sz="3000" i="1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zh-CN" altLang="en-US" sz="100" dirty="0">
              <a:latin typeface="Times New Roman" panose="02020603050405020304" pitchFamily="18" charset="0"/>
            </a:endParaRPr>
          </a:p>
        </p:txBody>
      </p:sp>
      <p:sp>
        <p:nvSpPr>
          <p:cNvPr id="18437" name="文本框 18436"/>
          <p:cNvSpPr txBox="1">
            <a:spLocks noChangeArrowheads="1"/>
          </p:cNvSpPr>
          <p:nvPr/>
        </p:nvSpPr>
        <p:spPr bwMode="auto">
          <a:xfrm>
            <a:off x="3318431" y="2111374"/>
            <a:ext cx="7572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–2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48405" y="1493855"/>
            <a:ext cx="7556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–3.2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13518" y="2730499"/>
            <a:ext cx="757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–3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67330" y="3349625"/>
            <a:ext cx="75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EU-B1X"/>
                <a:cs typeface="EU-B1X"/>
              </a:rPr>
              <a:t>b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EU-B1X"/>
                <a:cs typeface="EU-B1X"/>
              </a:rPr>
              <a:t>a</a:t>
            </a:r>
            <a:endParaRPr lang="en-US" altLang="zh-CN" sz="2400" b="1" i="1" dirty="0">
              <a:solidFill>
                <a:srgbClr val="FF0000"/>
              </a:solidFill>
              <a:latin typeface="+mn-lt"/>
              <a:ea typeface="EU-B1X"/>
              <a:cs typeface="EU-B1X"/>
            </a:endParaRPr>
          </a:p>
        </p:txBody>
      </p:sp>
      <p:grpSp>
        <p:nvGrpSpPr>
          <p:cNvPr id="12" name="组合 2"/>
          <p:cNvGrpSpPr/>
          <p:nvPr/>
        </p:nvGrpSpPr>
        <p:grpSpPr bwMode="auto">
          <a:xfrm>
            <a:off x="-22225" y="-57273"/>
            <a:ext cx="2006600" cy="476925"/>
            <a:chOff x="263" y="185"/>
            <a:chExt cx="3160" cy="753"/>
          </a:xfrm>
        </p:grpSpPr>
        <p:sp>
          <p:nvSpPr>
            <p:cNvPr id="13" name="文本框 20"/>
            <p:cNvSpPr txBox="1">
              <a:spLocks noChangeArrowheads="1"/>
            </p:cNvSpPr>
            <p:nvPr/>
          </p:nvSpPr>
          <p:spPr bwMode="auto">
            <a:xfrm>
              <a:off x="831" y="185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14" name="组合 1"/>
            <p:cNvGrpSpPr/>
            <p:nvPr/>
          </p:nvGrpSpPr>
          <p:grpSpPr bwMode="auto">
            <a:xfrm>
              <a:off x="263" y="328"/>
              <a:ext cx="3160" cy="559"/>
              <a:chOff x="248" y="219"/>
              <a:chExt cx="3160" cy="559"/>
            </a:xfrm>
          </p:grpSpPr>
          <p:cxnSp>
            <p:nvCxnSpPr>
              <p:cNvPr id="15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74"/>
              <p:cNvSpPr>
                <a:spLocks noChangeAspect="1" noEditPoints="1"/>
              </p:cNvSpPr>
              <p:nvPr/>
            </p:nvSpPr>
            <p:spPr bwMode="auto">
              <a:xfrm>
                <a:off x="278" y="21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7" name="组合 6"/>
          <p:cNvGrpSpPr/>
          <p:nvPr/>
        </p:nvGrpSpPr>
        <p:grpSpPr bwMode="auto">
          <a:xfrm>
            <a:off x="2946956" y="670069"/>
            <a:ext cx="2479675" cy="500062"/>
            <a:chOff x="5060" y="904"/>
            <a:chExt cx="3905" cy="787"/>
          </a:xfrm>
        </p:grpSpPr>
        <p:grpSp>
          <p:nvGrpSpPr>
            <p:cNvPr id="18" name="组合 21"/>
            <p:cNvGrpSpPr>
              <a:grpSpLocks noChangeAspect="1"/>
            </p:cNvGrpSpPr>
            <p:nvPr/>
          </p:nvGrpSpPr>
          <p:grpSpPr bwMode="auto">
            <a:xfrm>
              <a:off x="5115" y="984"/>
              <a:ext cx="3797" cy="707"/>
              <a:chOff x="3564387" y="597378"/>
              <a:chExt cx="2247990" cy="419195"/>
            </a:xfrm>
          </p:grpSpPr>
          <p:sp>
            <p:nvSpPr>
              <p:cNvPr id="21" name="缺角矩形 20"/>
              <p:cNvSpPr/>
              <p:nvPr/>
            </p:nvSpPr>
            <p:spPr>
              <a:xfrm rot="3000000">
                <a:off x="4021564" y="597524"/>
                <a:ext cx="419225" cy="41887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3" name="缺角矩形 22"/>
              <p:cNvSpPr/>
              <p:nvPr/>
            </p:nvSpPr>
            <p:spPr>
              <a:xfrm rot="3000000">
                <a:off x="4478917" y="597525"/>
                <a:ext cx="419225" cy="418870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4" name="缺角矩形 23"/>
              <p:cNvSpPr/>
              <p:nvPr/>
            </p:nvSpPr>
            <p:spPr>
              <a:xfrm rot="3000000">
                <a:off x="4936272" y="597524"/>
                <a:ext cx="419225" cy="418871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5" name="缺角矩形 24"/>
              <p:cNvSpPr/>
              <p:nvPr/>
            </p:nvSpPr>
            <p:spPr>
              <a:xfrm rot="3000000">
                <a:off x="3564210" y="597525"/>
                <a:ext cx="419225" cy="41887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缺角矩形 25"/>
              <p:cNvSpPr/>
              <p:nvPr/>
            </p:nvSpPr>
            <p:spPr>
              <a:xfrm rot="3000000">
                <a:off x="5393625" y="597525"/>
                <a:ext cx="419225" cy="418870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5060" y="904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500" b="1" dirty="0">
                  <a:solidFill>
                    <a:schemeClr val="bg1"/>
                  </a:solidFill>
                </a:rPr>
                <a:t>能力提升题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5"/>
          <p:cNvSpPr txBox="1">
            <a:spLocks noChangeArrowheads="1"/>
          </p:cNvSpPr>
          <p:nvPr/>
        </p:nvSpPr>
        <p:spPr bwMode="auto">
          <a:xfrm>
            <a:off x="1512887" y="1178223"/>
            <a:ext cx="605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若2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  <a:cs typeface="EU-B1X"/>
              </a:rPr>
              <a:t>x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+1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的相反数，求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  <a:cs typeface="EU-B1X"/>
              </a:rPr>
              <a:t>x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的值.</a:t>
            </a:r>
            <a:endParaRPr lang="zh-CN" altLang="en-US" sz="2800" b="1" dirty="0">
              <a:solidFill>
                <a:srgbClr val="ECEC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49" y="1735138"/>
            <a:ext cx="5946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解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由相反数的意义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，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得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                                2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cs typeface="EU-B1X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+1=9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                                    2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cs typeface="EU-B1X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=8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                                     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cs typeface="EU-B1X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=4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762000" y="3303588"/>
            <a:ext cx="697071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 noProof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拓展思考：</a:t>
            </a:r>
            <a:r>
              <a:rPr lang="zh-CN" altLang="en-US" sz="2400" b="1" noProof="1">
                <a:latin typeface="+mn-lt"/>
                <a:ea typeface="楷体" panose="02010609060101010101" pitchFamily="49" charset="-122"/>
              </a:rPr>
              <a:t>已知两个有理数</a:t>
            </a:r>
            <a:r>
              <a:rPr lang="en-US" altLang="en-US" sz="2400" b="1" i="1" noProof="1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en-US" sz="2400" b="1" noProof="1">
                <a:latin typeface="+mn-lt"/>
                <a:ea typeface="楷体" panose="02010609060101010101" pitchFamily="49" charset="-122"/>
              </a:rPr>
              <a:t>、</a:t>
            </a:r>
            <a:r>
              <a:rPr lang="en-US" altLang="en-US" sz="2400" b="1" i="1" noProof="1">
                <a:latin typeface="+mn-lt"/>
                <a:ea typeface="楷体" panose="02010609060101010101" pitchFamily="49" charset="-122"/>
              </a:rPr>
              <a:t>y</a:t>
            </a:r>
            <a:r>
              <a:rPr lang="zh-CN" altLang="en-US" sz="2400" b="1" noProof="1">
                <a:latin typeface="+mn-lt"/>
                <a:ea typeface="楷体" panose="02010609060101010101" pitchFamily="49" charset="-122"/>
              </a:rPr>
              <a:t>，且</a:t>
            </a:r>
            <a:r>
              <a:rPr lang="en-US" altLang="en-US" sz="2400" b="1" i="1" noProof="1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en-US" sz="2400" b="1" noProof="1"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en-US" sz="2400" b="1" i="1" noProof="1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en-US" sz="2400" b="1" noProof="1">
                <a:latin typeface="+mn-lt"/>
                <a:ea typeface="楷体" panose="02010609060101010101" pitchFamily="49" charset="-122"/>
              </a:rPr>
              <a:t>=0, </a:t>
            </a:r>
            <a:r>
              <a:rPr lang="zh-CN" altLang="en-US" sz="2400" b="1" noProof="1">
                <a:latin typeface="+mn-lt"/>
                <a:ea typeface="楷体" panose="02010609060101010101" pitchFamily="49" charset="-122"/>
              </a:rPr>
              <a:t>那么这两个有理数有什么关系？</a:t>
            </a:r>
          </a:p>
        </p:txBody>
      </p:sp>
      <p:grpSp>
        <p:nvGrpSpPr>
          <p:cNvPr id="54277" name="组合 2"/>
          <p:cNvGrpSpPr/>
          <p:nvPr/>
        </p:nvGrpSpPr>
        <p:grpSpPr bwMode="auto">
          <a:xfrm>
            <a:off x="6350" y="-47748"/>
            <a:ext cx="2006600" cy="476925"/>
            <a:chOff x="263" y="185"/>
            <a:chExt cx="3160" cy="753"/>
          </a:xfrm>
        </p:grpSpPr>
        <p:sp>
          <p:nvSpPr>
            <p:cNvPr id="54287" name="文本框 20"/>
            <p:cNvSpPr txBox="1">
              <a:spLocks noChangeArrowheads="1"/>
            </p:cNvSpPr>
            <p:nvPr/>
          </p:nvSpPr>
          <p:spPr bwMode="auto">
            <a:xfrm>
              <a:off x="831" y="185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+mn-lt"/>
                  <a:cs typeface="Yuanti SC"/>
                </a:rPr>
                <a:t>课堂检测</a:t>
              </a:r>
            </a:p>
          </p:txBody>
        </p:sp>
        <p:grpSp>
          <p:nvGrpSpPr>
            <p:cNvPr id="54288" name="组合 1"/>
            <p:cNvGrpSpPr/>
            <p:nvPr/>
          </p:nvGrpSpPr>
          <p:grpSpPr bwMode="auto">
            <a:xfrm>
              <a:off x="263" y="267"/>
              <a:ext cx="3160" cy="620"/>
              <a:chOff x="248" y="158"/>
              <a:chExt cx="3160" cy="620"/>
            </a:xfrm>
          </p:grpSpPr>
          <p:cxnSp>
            <p:nvCxnSpPr>
              <p:cNvPr id="20" name="直线连接符 19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4"/>
              <p:cNvSpPr>
                <a:spLocks noChangeAspect="1" noEditPoints="1"/>
              </p:cNvSpPr>
              <p:nvPr/>
            </p:nvSpPr>
            <p:spPr bwMode="auto">
              <a:xfrm>
                <a:off x="248" y="159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54278" name="组合 2"/>
          <p:cNvGrpSpPr/>
          <p:nvPr/>
        </p:nvGrpSpPr>
        <p:grpSpPr bwMode="auto">
          <a:xfrm>
            <a:off x="2992754" y="517177"/>
            <a:ext cx="2478088" cy="476582"/>
            <a:chOff x="5063" y="982"/>
            <a:chExt cx="3905" cy="751"/>
          </a:xfrm>
        </p:grpSpPr>
        <p:grpSp>
          <p:nvGrpSpPr>
            <p:cNvPr id="54280" name="组合 6"/>
            <p:cNvGrpSpPr>
              <a:grpSpLocks noChangeAspect="1"/>
            </p:cNvGrpSpPr>
            <p:nvPr/>
          </p:nvGrpSpPr>
          <p:grpSpPr bwMode="auto">
            <a:xfrm>
              <a:off x="5115" y="985"/>
              <a:ext cx="3798" cy="708"/>
              <a:chOff x="3564387" y="597378"/>
              <a:chExt cx="2247990" cy="419195"/>
            </a:xfrm>
          </p:grpSpPr>
          <p:sp>
            <p:nvSpPr>
              <p:cNvPr id="8" name="缺角矩形 7"/>
              <p:cNvSpPr/>
              <p:nvPr/>
            </p:nvSpPr>
            <p:spPr>
              <a:xfrm rot="3000000">
                <a:off x="4021866" y="597476"/>
                <a:ext cx="419165" cy="419028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9" name="缺角矩形 8"/>
              <p:cNvSpPr/>
              <p:nvPr/>
            </p:nvSpPr>
            <p:spPr>
              <a:xfrm rot="3000000">
                <a:off x="4479393" y="597475"/>
                <a:ext cx="419165" cy="419029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缺角矩形 9"/>
              <p:cNvSpPr/>
              <p:nvPr/>
            </p:nvSpPr>
            <p:spPr>
              <a:xfrm rot="3000000">
                <a:off x="4936918" y="597476"/>
                <a:ext cx="419165" cy="419028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缺角矩形 10"/>
              <p:cNvSpPr/>
              <p:nvPr/>
            </p:nvSpPr>
            <p:spPr>
              <a:xfrm rot="3000000">
                <a:off x="3564340" y="597475"/>
                <a:ext cx="419165" cy="419029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缺角矩形 11"/>
              <p:cNvSpPr/>
              <p:nvPr/>
            </p:nvSpPr>
            <p:spPr>
              <a:xfrm rot="3000000">
                <a:off x="5393705" y="598216"/>
                <a:ext cx="419165" cy="417548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54281" name="TextBox 15"/>
            <p:cNvSpPr txBox="1">
              <a:spLocks noChangeArrowheads="1"/>
            </p:cNvSpPr>
            <p:nvPr/>
          </p:nvSpPr>
          <p:spPr bwMode="auto">
            <a:xfrm>
              <a:off x="5063" y="982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500" b="1" dirty="0">
                  <a:solidFill>
                    <a:schemeClr val="bg1"/>
                  </a:solidFill>
                  <a:latin typeface="+mn-lt"/>
                </a:rPr>
                <a:t>拓广探索题</a:t>
              </a:r>
              <a:endParaRPr lang="en-US" altLang="zh-CN" sz="25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33939" y="4430050"/>
            <a:ext cx="3879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这两个有理数互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为相反数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462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形标注 16"/>
          <p:cNvSpPr/>
          <p:nvPr/>
        </p:nvSpPr>
        <p:spPr>
          <a:xfrm flipH="1">
            <a:off x="3442494" y="3040063"/>
            <a:ext cx="1465066" cy="569912"/>
          </a:xfrm>
          <a:prstGeom prst="wedgeEllipseCallout">
            <a:avLst>
              <a:gd name="adj1" fmla="val 34771"/>
              <a:gd name="adj2" fmla="val -2037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 dirty="0"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77850" y="531812"/>
            <a:ext cx="52911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通过本课时的学习，需要我们掌握：</a:t>
            </a:r>
            <a:endParaRPr lang="zh-CN" altLang="zh-CN" sz="24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4738587" y="3425857"/>
            <a:ext cx="32797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400" b="1" i="1" noProof="1" smtClean="0">
                <a:latin typeface="+mn-lt"/>
                <a:sym typeface="+mn-ea"/>
              </a:rPr>
              <a:t>–a</a:t>
            </a:r>
            <a:r>
              <a:rPr lang="zh-CN" altLang="en-US" sz="2400" b="1" noProof="1">
                <a:latin typeface="宋体" panose="02010600030101010101" pitchFamily="2" charset="-122"/>
                <a:sym typeface="+mn-ea"/>
              </a:rPr>
              <a:t>表示</a:t>
            </a:r>
            <a:r>
              <a:rPr lang="en-US" altLang="zh-CN" sz="2400" b="1" i="1" noProof="1">
                <a:latin typeface="+mn-lt"/>
                <a:sym typeface="+mn-ea"/>
              </a:rPr>
              <a:t>a</a:t>
            </a:r>
            <a:r>
              <a:rPr lang="zh-CN" altLang="en-US" sz="2400" b="1" noProof="1">
                <a:latin typeface="宋体" panose="02010600030101010101" pitchFamily="2" charset="-122"/>
                <a:sym typeface="+mn-ea"/>
              </a:rPr>
              <a:t>的相反数.</a:t>
            </a:r>
            <a:endParaRPr lang="zh-CN" altLang="zh-CN" sz="24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2430337" y="1281270"/>
            <a:ext cx="11837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概念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219565" y="3425859"/>
            <a:ext cx="16053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字母表示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305300" y="1177567"/>
            <a:ext cx="4300435" cy="707886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 b="1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只有</a:t>
            </a:r>
            <a:r>
              <a:rPr lang="zh-CN" altLang="en-US" sz="2000" b="1" noProof="1">
                <a:latin typeface="宋体" panose="02010600030101010101" pitchFamily="2" charset="-122"/>
                <a:sym typeface="+mn-ea"/>
              </a:rPr>
              <a:t>符号不同的两个数叫做互为相反数；特别地，</a:t>
            </a:r>
            <a:r>
              <a:rPr lang="zh-CN" altLang="zh-CN" sz="2000" b="1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0</a:t>
            </a:r>
            <a:r>
              <a:rPr lang="zh-CN" altLang="en-US" sz="2000" b="1" noProof="1">
                <a:latin typeface="宋体" panose="02010600030101010101" pitchFamily="2" charset="-122"/>
                <a:sym typeface="+mn-ea"/>
              </a:rPr>
              <a:t>的相反数是</a:t>
            </a:r>
            <a:r>
              <a:rPr lang="zh-CN" altLang="zh-CN" sz="2000" b="1" noProof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0.</a:t>
            </a:r>
            <a:endParaRPr lang="zh-CN" altLang="zh-CN" sz="20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3420164" y="3054055"/>
            <a:ext cx="1576387" cy="50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在数轴上</a:t>
            </a: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608802" y="2133757"/>
            <a:ext cx="1285875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相反数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 rot="1785870">
            <a:off x="3140066" y="1100353"/>
            <a:ext cx="1267569" cy="11988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0" rev="1800000"/>
            </a:camera>
            <a:lightRig rig="threePt" dir="t"/>
          </a:scene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代数意义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几何意义</a:t>
            </a:r>
          </a:p>
        </p:txBody>
      </p:sp>
      <p:sp>
        <p:nvSpPr>
          <p:cNvPr id="14" name="右箭头 13"/>
          <p:cNvSpPr/>
          <p:nvPr/>
        </p:nvSpPr>
        <p:spPr>
          <a:xfrm rot="1805017">
            <a:off x="3203379" y="1624250"/>
            <a:ext cx="882392" cy="232460"/>
          </a:xfrm>
          <a:prstGeom prst="rightArrow">
            <a:avLst/>
          </a:prstGeom>
          <a:scene3d>
            <a:camera prst="orthographicFront">
              <a:rot lat="60000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 dirty="0">
              <a:ea typeface="黑体" panose="02010609060101010101" pitchFamily="49" charset="-122"/>
            </a:endParaRPr>
          </a:p>
        </p:txBody>
      </p:sp>
      <p:grpSp>
        <p:nvGrpSpPr>
          <p:cNvPr id="55311" name="组合 1"/>
          <p:cNvGrpSpPr/>
          <p:nvPr/>
        </p:nvGrpSpPr>
        <p:grpSpPr bwMode="auto">
          <a:xfrm>
            <a:off x="6350" y="-60325"/>
            <a:ext cx="2006600" cy="477838"/>
            <a:chOff x="227" y="33"/>
            <a:chExt cx="3160" cy="752"/>
          </a:xfrm>
        </p:grpSpPr>
        <p:cxnSp>
          <p:nvCxnSpPr>
            <p:cNvPr id="3" name="直线连接符 16"/>
            <p:cNvCxnSpPr/>
            <p:nvPr/>
          </p:nvCxnSpPr>
          <p:spPr>
            <a:xfrm>
              <a:off x="227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14" name="文本框 17"/>
            <p:cNvSpPr txBox="1">
              <a:spLocks noChangeArrowheads="1"/>
            </p:cNvSpPr>
            <p:nvPr/>
          </p:nvSpPr>
          <p:spPr bwMode="auto">
            <a:xfrm>
              <a:off x="1010" y="33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课堂小结</a:t>
              </a:r>
            </a:p>
          </p:txBody>
        </p:sp>
        <p:sp>
          <p:nvSpPr>
            <p:cNvPr id="4" name="Freeform 74"/>
            <p:cNvSpPr>
              <a:spLocks noChangeAspect="1" noEditPoints="1"/>
            </p:cNvSpPr>
            <p:nvPr/>
          </p:nvSpPr>
          <p:spPr bwMode="auto">
            <a:xfrm>
              <a:off x="342" y="158"/>
              <a:ext cx="568" cy="502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04466" name="文本框 14"/>
          <p:cNvSpPr txBox="1">
            <a:spLocks noChangeArrowheads="1"/>
          </p:cNvSpPr>
          <p:nvPr/>
        </p:nvSpPr>
        <p:spPr bwMode="auto">
          <a:xfrm>
            <a:off x="4295775" y="1916823"/>
            <a:ext cx="4309960" cy="707886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在数轴上在原点两侧，到原点距离相等的点表示的两个，互为相反数</a:t>
            </a:r>
            <a:r>
              <a:rPr lang="en-US" altLang="zh-CN" sz="2000" b="1" dirty="0"/>
              <a:t>.</a:t>
            </a:r>
            <a:endParaRPr lang="zh-CN" altLang="en-US" sz="2000" b="1" dirty="0"/>
          </a:p>
        </p:txBody>
      </p:sp>
      <p:sp>
        <p:nvSpPr>
          <p:cNvPr id="15" name="左中括号 14"/>
          <p:cNvSpPr/>
          <p:nvPr/>
        </p:nvSpPr>
        <p:spPr>
          <a:xfrm>
            <a:off x="1836102" y="1604436"/>
            <a:ext cx="468948" cy="2005539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724275" y="3701385"/>
            <a:ext cx="769902" cy="95277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6" grpId="0"/>
      <p:bldP spid="7" grpId="0"/>
      <p:bldP spid="8" grpId="0"/>
      <p:bldP spid="9" grpId="0" animBg="1"/>
      <p:bldP spid="11" grpId="0"/>
      <p:bldP spid="104466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 txBox="1"/>
          <p:nvPr/>
        </p:nvSpPr>
        <p:spPr bwMode="auto">
          <a:xfrm>
            <a:off x="1004888" y="1782761"/>
            <a:ext cx="7297736" cy="1341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r>
              <a:rPr lang="en-US" altLang="zh-CN" noProof="1">
                <a:sym typeface="+mn-ea"/>
              </a:rPr>
              <a:t>2. </a:t>
            </a:r>
            <a:r>
              <a:rPr lang="zh-CN" alt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sym typeface="+mn-ea"/>
              </a:rPr>
              <a:t>会求一个数的相反数，理解互为相反数的两个数在数轴上的</a:t>
            </a:r>
            <a:r>
              <a:rPr lang="zh-CN" altLang="en-US" noProof="1">
                <a:latin typeface="楷体" panose="02010609060101010101" pitchFamily="49" charset="-122"/>
                <a:sym typeface="+mn-ea"/>
              </a:rPr>
              <a:t>位置关系</a:t>
            </a:r>
            <a:r>
              <a:rPr lang="en-US" altLang="zh-CN" noProof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sym typeface="+mn-ea"/>
              </a:rPr>
              <a:t>.</a:t>
            </a:r>
            <a:endParaRPr lang="zh-CN" altLang="zh-CN" noProof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sym typeface="+mn-ea"/>
            </a:endParaRPr>
          </a:p>
        </p:txBody>
      </p:sp>
      <p:sp>
        <p:nvSpPr>
          <p:cNvPr id="33796" name="矩形 11"/>
          <p:cNvSpPr>
            <a:spLocks noChangeArrowheads="1"/>
          </p:cNvSpPr>
          <p:nvPr/>
        </p:nvSpPr>
        <p:spPr bwMode="auto">
          <a:xfrm>
            <a:off x="822325" y="3368675"/>
            <a:ext cx="7154863" cy="1303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相反数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的概念，理解它所包含的两种含义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88" y="-31750"/>
            <a:ext cx="2017712" cy="477838"/>
            <a:chOff x="1588" y="-31750"/>
            <a:chExt cx="2017712" cy="477838"/>
          </a:xfrm>
        </p:grpSpPr>
        <p:cxnSp>
          <p:nvCxnSpPr>
            <p:cNvPr id="15" name="直线连接符 14"/>
            <p:cNvCxnSpPr/>
            <p:nvPr/>
          </p:nvCxnSpPr>
          <p:spPr>
            <a:xfrm>
              <a:off x="1588" y="406400"/>
              <a:ext cx="20066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53" name="文本框 18"/>
            <p:cNvSpPr txBox="1">
              <a:spLocks noChangeArrowheads="1"/>
            </p:cNvSpPr>
            <p:nvPr/>
          </p:nvSpPr>
          <p:spPr bwMode="auto">
            <a:xfrm>
              <a:off x="552450" y="-31750"/>
              <a:ext cx="146685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素养目标</a:t>
              </a:r>
            </a:p>
          </p:txBody>
        </p:sp>
        <p:sp>
          <p:nvSpPr>
            <p:cNvPr id="17" name="Freeform 74"/>
            <p:cNvSpPr>
              <a:spLocks noChangeAspect="1" noEditPoints="1"/>
            </p:cNvSpPr>
            <p:nvPr/>
          </p:nvSpPr>
          <p:spPr bwMode="auto">
            <a:xfrm>
              <a:off x="157163" y="42863"/>
              <a:ext cx="360362" cy="319087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" name="内容占位符 2"/>
          <p:cNvSpPr txBox="1"/>
          <p:nvPr/>
        </p:nvSpPr>
        <p:spPr bwMode="auto">
          <a:xfrm>
            <a:off x="1603653" y="816019"/>
            <a:ext cx="6972300" cy="6794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marR="0" lvl="0" indent="0" defTabSz="914400" eaLnBrk="0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楷体" panose="02010609060101010101" pitchFamily="49" charset="-122"/>
              </a:defRPr>
            </a:lvl1pPr>
            <a:lvl2pPr marL="742950" lvl="1" indent="-28575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800" b="0" i="0" u="none" baseline="0">
                <a:latin typeface="+mn-lt"/>
                <a:ea typeface="+mn-ea"/>
              </a:defRPr>
            </a:lvl2pPr>
            <a:lvl3pPr marL="1143000" lvl="2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•"/>
              <a:defRPr sz="2400" b="0" i="0" u="none" baseline="0">
                <a:latin typeface="+mn-lt"/>
                <a:ea typeface="+mn-ea"/>
              </a:defRPr>
            </a:lvl3pPr>
            <a:lvl4pPr marL="1600200" lvl="3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–"/>
              <a:defRPr sz="2000" b="0" i="0" u="none" baseline="0">
                <a:latin typeface="+mn-lt"/>
                <a:ea typeface="+mn-ea"/>
              </a:defRPr>
            </a:lvl4pPr>
            <a:lvl5pPr marL="2057400" lvl="4" indent="-228600" defTabSz="914400" eaLnBrk="1" latinLnBrk="0" hangingPunct="1">
              <a:lnSpc>
                <a:spcPct val="100000"/>
              </a:lnSpc>
              <a:spcBef>
                <a:spcPct val="20000"/>
              </a:spcBef>
              <a:buChar char="»"/>
              <a:defRPr sz="2000" b="0" i="0" u="none" baseline="0">
                <a:latin typeface="+mn-lt"/>
                <a:ea typeface="+mn-ea"/>
              </a:defRPr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noProof="1">
                <a:sym typeface="+mn-ea"/>
              </a:rPr>
              <a:t>3.</a:t>
            </a:r>
            <a:r>
              <a:rPr lang="zh-CN" alt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sym typeface="+mn-ea"/>
              </a:rPr>
              <a:t>理解和掌握</a:t>
            </a:r>
            <a:r>
              <a:rPr lang="zh-CN" altLang="en-US" noProof="1">
                <a:latin typeface="楷体" panose="02010609060101010101" pitchFamily="49" charset="-122"/>
                <a:sym typeface="+mn-ea"/>
              </a:rPr>
              <a:t>双重符号</a:t>
            </a:r>
            <a:r>
              <a:rPr lang="zh-CN" alt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sym typeface="+mn-ea"/>
              </a:rPr>
              <a:t>的</a:t>
            </a:r>
            <a:r>
              <a:rPr lang="zh-CN" altLang="en-US" noProof="1">
                <a:latin typeface="楷体" panose="02010609060101010101" pitchFamily="49" charset="-122"/>
                <a:sym typeface="+mn-ea"/>
              </a:rPr>
              <a:t>化简规律</a:t>
            </a:r>
            <a:r>
              <a:rPr lang="en-US" altLang="zh-CN" noProof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sym typeface="+mn-ea"/>
              </a:rPr>
              <a:t>.</a:t>
            </a:r>
            <a:endParaRPr lang="zh-CN" altLang="zh-CN" noProof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22325" y="638175"/>
            <a:ext cx="7998190" cy="4133850"/>
            <a:chOff x="-38068" y="83625"/>
            <a:chExt cx="7997700" cy="4134363"/>
          </a:xfrm>
        </p:grpSpPr>
        <p:grpSp>
          <p:nvGrpSpPr>
            <p:cNvPr id="27657" name="组合 14"/>
            <p:cNvGrpSpPr/>
            <p:nvPr/>
          </p:nvGrpSpPr>
          <p:grpSpPr bwMode="auto">
            <a:xfrm>
              <a:off x="-38068" y="467651"/>
              <a:ext cx="7997700" cy="3750337"/>
              <a:chOff x="224" y="-229"/>
              <a:chExt cx="14210" cy="7771"/>
            </a:xfrm>
          </p:grpSpPr>
          <p:sp>
            <p:nvSpPr>
              <p:cNvPr id="19" name="直接箭头连接符 18"/>
              <p:cNvSpPr/>
              <p:nvPr/>
            </p:nvSpPr>
            <p:spPr>
              <a:xfrm flipV="1">
                <a:off x="224" y="7447"/>
                <a:ext cx="13042" cy="95"/>
              </a:xfrm>
              <a:prstGeom prst="straightConnector1">
                <a:avLst/>
              </a:prstGeom>
              <a:ln w="508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肘形连接符 19"/>
              <p:cNvSpPr/>
              <p:nvPr/>
            </p:nvSpPr>
            <p:spPr>
              <a:xfrm rot="5400000" flipH="1" flipV="1">
                <a:off x="11862" y="1909"/>
                <a:ext cx="4709" cy="434"/>
              </a:xfrm>
              <a:prstGeom prst="bentConnector3">
                <a:avLst>
                  <a:gd name="adj1" fmla="val 70246"/>
                </a:avLst>
              </a:prstGeom>
              <a:ln w="57150">
                <a:solidFill>
                  <a:srgbClr val="1F497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4" name="直接连接符 13"/>
            <p:cNvCxnSpPr/>
            <p:nvPr/>
          </p:nvCxnSpPr>
          <p:spPr bwMode="auto">
            <a:xfrm flipV="1">
              <a:off x="7302083" y="2700150"/>
              <a:ext cx="173" cy="1482910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auto">
            <a:xfrm>
              <a:off x="7273509" y="2720790"/>
              <a:ext cx="441298" cy="0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7959351" y="83625"/>
              <a:ext cx="0" cy="1009775"/>
            </a:xfrm>
            <a:prstGeom prst="straightConnector1">
              <a:avLst/>
            </a:prstGeom>
            <a:ln w="57150">
              <a:solidFill>
                <a:srgbClr val="1F497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3796" grpId="0" animBg="1"/>
      <p:bldP spid="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793750"/>
            <a:ext cx="6235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2387600" y="1581150"/>
            <a:ext cx="4797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从课后习题中选取；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完成练习册本课时的</a:t>
            </a:r>
            <a:r>
              <a:rPr lang="zh-CN" altLang="en-US" sz="2800" b="1" dirty="0" smtClean="0">
                <a:solidFill>
                  <a:srgbClr val="000000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习题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-30398"/>
            <a:ext cx="2006600" cy="477838"/>
            <a:chOff x="0" y="-30398"/>
            <a:chExt cx="2006600" cy="477838"/>
          </a:xfrm>
        </p:grpSpPr>
        <p:sp>
          <p:nvSpPr>
            <p:cNvPr id="56324" name="文本框 7"/>
            <p:cNvSpPr txBox="1">
              <a:spLocks noChangeArrowheads="1"/>
            </p:cNvSpPr>
            <p:nvPr/>
          </p:nvSpPr>
          <p:spPr bwMode="auto">
            <a:xfrm>
              <a:off x="421005" y="-30398"/>
              <a:ext cx="146685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课后作业</a:t>
              </a:r>
            </a:p>
          </p:txBody>
        </p:sp>
        <p:grpSp>
          <p:nvGrpSpPr>
            <p:cNvPr id="56325" name="组合 1"/>
            <p:cNvGrpSpPr/>
            <p:nvPr/>
          </p:nvGrpSpPr>
          <p:grpSpPr bwMode="auto">
            <a:xfrm>
              <a:off x="0" y="48946"/>
              <a:ext cx="2006600" cy="398463"/>
              <a:chOff x="248" y="150"/>
              <a:chExt cx="3160" cy="628"/>
            </a:xfrm>
          </p:grpSpPr>
          <p:cxnSp>
            <p:nvCxnSpPr>
              <p:cNvPr id="7" name="直线连接符 6"/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74"/>
              <p:cNvSpPr>
                <a:spLocks noChangeAspect="1" noEditPoints="1"/>
              </p:cNvSpPr>
              <p:nvPr/>
            </p:nvSpPr>
            <p:spPr bwMode="auto">
              <a:xfrm>
                <a:off x="343" y="150"/>
                <a:ext cx="568" cy="503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矩形 5160"/>
          <p:cNvSpPr>
            <a:spLocks noChangeArrowheads="1"/>
          </p:cNvSpPr>
          <p:nvPr/>
        </p:nvSpPr>
        <p:spPr bwMode="auto">
          <a:xfrm>
            <a:off x="1214120" y="1030288"/>
            <a:ext cx="6062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两位同学背靠背</a:t>
            </a:r>
            <a:r>
              <a:rPr lang="zh-CN" altLang="en-US" sz="2400" b="1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规定向前为正</a:t>
            </a:r>
            <a:r>
              <a:rPr lang="zh-CN" altLang="en-US" sz="2400" b="1" noProof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</p:txBody>
      </p:sp>
      <p:sp>
        <p:nvSpPr>
          <p:cNvPr id="10" name="内容占位符 5121"/>
          <p:cNvSpPr>
            <a:spLocks noGrp="1" noChangeArrowheads="1"/>
          </p:cNvSpPr>
          <p:nvPr/>
        </p:nvSpPr>
        <p:spPr bwMode="auto">
          <a:xfrm>
            <a:off x="2411413" y="1654175"/>
            <a:ext cx="63230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110000"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一人向前走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步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记作</a:t>
            </a:r>
            <a:r>
              <a:rPr lang="zh-CN" altLang="en-US" sz="2400" b="1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</a:p>
          <a:p>
            <a:pPr algn="just" fontAlgn="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110000"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一人向后走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步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记作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. </a:t>
            </a:r>
            <a:r>
              <a:rPr lang="en-US" altLang="zh-CN" sz="2800" b="1" u="sng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endParaRPr lang="en-US" altLang="zh-CN" sz="2000" b="1" u="sng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6149" y="3127375"/>
            <a:ext cx="6071940" cy="4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文本框 5150"/>
          <p:cNvSpPr txBox="1">
            <a:spLocks noChangeArrowheads="1"/>
          </p:cNvSpPr>
          <p:nvPr/>
        </p:nvSpPr>
        <p:spPr bwMode="auto">
          <a:xfrm>
            <a:off x="1871663" y="3708400"/>
            <a:ext cx="6275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对照数轴,说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+3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两数的相同点和不同点.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681" name="组合 2"/>
          <p:cNvGrpSpPr/>
          <p:nvPr/>
        </p:nvGrpSpPr>
        <p:grpSpPr bwMode="auto">
          <a:xfrm>
            <a:off x="6350" y="-53975"/>
            <a:ext cx="2006600" cy="477838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91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8689" name="文本框 6151"/>
          <p:cNvSpPr txBox="1">
            <a:spLocks noChangeArrowheads="1"/>
          </p:cNvSpPr>
          <p:nvPr/>
        </p:nvSpPr>
        <p:spPr bwMode="auto">
          <a:xfrm>
            <a:off x="4833938" y="527842"/>
            <a:ext cx="1101984" cy="46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相反数</a:t>
            </a:r>
          </a:p>
        </p:txBody>
      </p:sp>
      <p:grpSp>
        <p:nvGrpSpPr>
          <p:cNvPr id="28683" name="组合 4"/>
          <p:cNvGrpSpPr/>
          <p:nvPr/>
        </p:nvGrpSpPr>
        <p:grpSpPr bwMode="auto">
          <a:xfrm>
            <a:off x="2976562" y="571500"/>
            <a:ext cx="1685925" cy="409791"/>
            <a:chOff x="3485" y="1168"/>
            <a:chExt cx="2654" cy="644"/>
          </a:xfrm>
        </p:grpSpPr>
        <p:sp>
          <p:nvSpPr>
            <p:cNvPr id="2" name="圆角矩形 1"/>
            <p:cNvSpPr/>
            <p:nvPr/>
          </p:nvSpPr>
          <p:spPr>
            <a:xfrm>
              <a:off x="3485" y="1168"/>
              <a:ext cx="2654" cy="62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8687" name="矩形 1"/>
            <p:cNvSpPr>
              <a:spLocks noChangeArrowheads="1"/>
            </p:cNvSpPr>
            <p:nvPr/>
          </p:nvSpPr>
          <p:spPr bwMode="auto">
            <a:xfrm>
              <a:off x="3759" y="1203"/>
              <a:ext cx="2108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984875" y="1568795"/>
            <a:ext cx="798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116637" y="2241918"/>
            <a:ext cx="534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–3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75664" y="1568795"/>
            <a:ext cx="1137286" cy="1977567"/>
          </a:xfrm>
          <a:prstGeom prst="rect">
            <a:avLst/>
          </a:prstGeom>
          <a:scene3d>
            <a:camera prst="orthographicFront">
              <a:rot lat="0" lon="17999983" rev="0"/>
            </a:camera>
            <a:lightRig rig="threePt" dir="t"/>
          </a:scene3d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886" y="1512912"/>
            <a:ext cx="870268" cy="20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383632" y="1741392"/>
            <a:ext cx="4181475" cy="2370736"/>
            <a:chOff x="2383632" y="1741392"/>
            <a:chExt cx="4181475" cy="2370736"/>
          </a:xfrm>
        </p:grpSpPr>
        <p:sp>
          <p:nvSpPr>
            <p:cNvPr id="7" name="圆角矩形标注 6"/>
            <p:cNvSpPr/>
            <p:nvPr/>
          </p:nvSpPr>
          <p:spPr>
            <a:xfrm>
              <a:off x="2383632" y="1741392"/>
              <a:ext cx="4181475" cy="2370736"/>
            </a:xfrm>
            <a:prstGeom prst="wedgeRoundRectCallout">
              <a:avLst>
                <a:gd name="adj1" fmla="val 89645"/>
                <a:gd name="adj2" fmla="val 64911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5160" name="文本框 5159"/>
            <p:cNvSpPr txBox="1">
              <a:spLocks noChangeArrowheads="1"/>
            </p:cNvSpPr>
            <p:nvPr/>
          </p:nvSpPr>
          <p:spPr bwMode="auto">
            <a:xfrm>
              <a:off x="2515524" y="2326596"/>
              <a:ext cx="335187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你还能说出具备这些特征的成对的数吗？</a:t>
              </a: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151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/>
          <p:nvPr/>
        </p:nvSpPr>
        <p:spPr>
          <a:xfrm>
            <a:off x="352425" y="1325563"/>
            <a:ext cx="8877300" cy="31947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活动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观察下列一组数＋1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，＋2.5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2.5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，＋4</a:t>
            </a:r>
            <a:endParaRPr lang="en-US" altLang="zh-CN" sz="2400" b="1" dirty="0"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，并把它们在数轴上表示出来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思考：</a:t>
            </a:r>
          </a:p>
          <a:p>
            <a:pPr>
              <a:lnSpc>
                <a:spcPct val="140000"/>
              </a:lnSpc>
              <a:defRPr/>
            </a:pPr>
            <a:r>
              <a:rPr lang="zh-CN" altLang="zh-CN" sz="2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          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上述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各对数之间有什么特点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</a:rPr>
              <a:t>？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600" dirty="0">
                <a:latin typeface="+mn-lt"/>
              </a:rPr>
              <a:t>                           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请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写出一组具有上述特点的数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.</a:t>
            </a:r>
            <a:endParaRPr lang="zh-CN" altLang="zh-CN" sz="1600" b="1" dirty="0"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1600" dirty="0">
                <a:latin typeface="+mn-lt"/>
              </a:rPr>
              <a:t>                           </a:t>
            </a:r>
            <a:r>
              <a:rPr lang="zh-CN" altLang="en-US" sz="2400" b="1" dirty="0" smtClean="0"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表示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各对数的点在数轴上有什么位置关系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6802" name="圆角矩形 31"/>
          <p:cNvSpPr>
            <a:spLocks noChangeArrowheads="1"/>
          </p:cNvSpPr>
          <p:nvPr/>
        </p:nvSpPr>
        <p:spPr bwMode="auto">
          <a:xfrm>
            <a:off x="-3175" y="671508"/>
            <a:ext cx="9147176" cy="53022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5400">
            <a:solidFill>
              <a:schemeClr val="bg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探究一  相反数的概念</a:t>
            </a:r>
          </a:p>
        </p:txBody>
      </p:sp>
      <p:grpSp>
        <p:nvGrpSpPr>
          <p:cNvPr id="29700" name="组合 2"/>
          <p:cNvGrpSpPr/>
          <p:nvPr/>
        </p:nvGrpSpPr>
        <p:grpSpPr bwMode="auto">
          <a:xfrm>
            <a:off x="-3175" y="-63500"/>
            <a:ext cx="2006600" cy="477838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02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52425" y="1325563"/>
            <a:ext cx="616637" cy="6262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352425" y="2314576"/>
            <a:ext cx="647701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2686050" y="2733675"/>
            <a:ext cx="4408488" cy="736600"/>
            <a:chOff x="7178" y="1027"/>
            <a:chExt cx="9257" cy="1547"/>
          </a:xfrm>
        </p:grpSpPr>
        <p:sp>
          <p:nvSpPr>
            <p:cNvPr id="30742" name="矩形 3"/>
            <p:cNvSpPr>
              <a:spLocks noChangeArrowheads="1"/>
            </p:cNvSpPr>
            <p:nvPr/>
          </p:nvSpPr>
          <p:spPr bwMode="auto">
            <a:xfrm>
              <a:off x="14393" y="1028"/>
              <a:ext cx="2042" cy="154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"/>
            </a:p>
          </p:txBody>
        </p:sp>
        <p:sp>
          <p:nvSpPr>
            <p:cNvPr id="30743" name="矩形 2"/>
            <p:cNvSpPr>
              <a:spLocks noChangeArrowheads="1"/>
            </p:cNvSpPr>
            <p:nvPr/>
          </p:nvSpPr>
          <p:spPr bwMode="auto">
            <a:xfrm>
              <a:off x="7178" y="1027"/>
              <a:ext cx="2042" cy="154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"/>
            </a:p>
          </p:txBody>
        </p:sp>
      </p:grpSp>
      <p:sp>
        <p:nvSpPr>
          <p:cNvPr id="7180" name="Text Box 9"/>
          <p:cNvSpPr txBox="1"/>
          <p:nvPr/>
        </p:nvSpPr>
        <p:spPr>
          <a:xfrm>
            <a:off x="1066852" y="592138"/>
            <a:ext cx="7496123" cy="10525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活动</a:t>
            </a:r>
            <a:r>
              <a:rPr lang="en-US" altLang="zh-CN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：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请观察下面这两个数，它们有什么异同点？你还能</a:t>
            </a:r>
            <a:r>
              <a:rPr lang="zh-CN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列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举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两个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这样的数吗？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153" name="Object 10"/>
          <p:cNvGraphicFramePr/>
          <p:nvPr/>
        </p:nvGraphicFramePr>
        <p:xfrm>
          <a:off x="2054225" y="2636838"/>
          <a:ext cx="16446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r:id="rId3" imgW="342900" imgH="177165" progId="Equation.3">
                  <p:embed/>
                </p:oleObj>
              </mc:Choice>
              <mc:Fallback>
                <p:oleObj r:id="rId3" imgW="342900" imgH="177165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2636838"/>
                        <a:ext cx="16446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1"/>
          <p:cNvGraphicFramePr/>
          <p:nvPr/>
        </p:nvGraphicFramePr>
        <p:xfrm>
          <a:off x="5535613" y="2690813"/>
          <a:ext cx="16541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5" imgW="342900" imgH="177165" progId="Equation.DSMT4">
                  <p:embed/>
                </p:oleObj>
              </mc:Choice>
              <mc:Fallback>
                <p:oleObj name="Equation" r:id="rId5" imgW="342900" imgH="177165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2690813"/>
                        <a:ext cx="16541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/>
          <p:nvPr/>
        </p:nvGrpSpPr>
        <p:grpSpPr bwMode="auto">
          <a:xfrm>
            <a:off x="3136900" y="3460750"/>
            <a:ext cx="3429000" cy="787400"/>
            <a:chOff x="1536" y="2691"/>
            <a:chExt cx="2880" cy="864"/>
          </a:xfrm>
        </p:grpSpPr>
        <p:sp>
          <p:nvSpPr>
            <p:cNvPr id="30739" name="Line 13"/>
            <p:cNvSpPr>
              <a:spLocks noChangeShapeType="1"/>
            </p:cNvSpPr>
            <p:nvPr/>
          </p:nvSpPr>
          <p:spPr bwMode="auto">
            <a:xfrm>
              <a:off x="1536" y="2691"/>
              <a:ext cx="0" cy="86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Line 14"/>
            <p:cNvSpPr>
              <a:spLocks noChangeShapeType="1"/>
            </p:cNvSpPr>
            <p:nvPr/>
          </p:nvSpPr>
          <p:spPr bwMode="auto">
            <a:xfrm>
              <a:off x="1536" y="3552"/>
              <a:ext cx="28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Line 15"/>
            <p:cNvSpPr>
              <a:spLocks noChangeShapeType="1"/>
            </p:cNvSpPr>
            <p:nvPr/>
          </p:nvSpPr>
          <p:spPr bwMode="auto">
            <a:xfrm>
              <a:off x="4416" y="2691"/>
              <a:ext cx="0" cy="86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4252913" y="381793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数字相同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33813" y="2032000"/>
            <a:ext cx="1293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符号不同</a:t>
            </a:r>
          </a:p>
        </p:txBody>
      </p:sp>
      <p:sp>
        <p:nvSpPr>
          <p:cNvPr id="97304" name="Oval 24"/>
          <p:cNvSpPr>
            <a:spLocks noChangeArrowheads="1"/>
          </p:cNvSpPr>
          <p:nvPr/>
        </p:nvSpPr>
        <p:spPr bwMode="auto">
          <a:xfrm>
            <a:off x="2047875" y="2844800"/>
            <a:ext cx="638175" cy="5619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97305" name="Oval 25"/>
          <p:cNvSpPr>
            <a:spLocks noChangeArrowheads="1"/>
          </p:cNvSpPr>
          <p:nvPr/>
        </p:nvSpPr>
        <p:spPr bwMode="auto">
          <a:xfrm>
            <a:off x="5582070" y="2868213"/>
            <a:ext cx="540000" cy="468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grpSp>
        <p:nvGrpSpPr>
          <p:cNvPr id="4" name="Group 16"/>
          <p:cNvGrpSpPr/>
          <p:nvPr/>
        </p:nvGrpSpPr>
        <p:grpSpPr bwMode="auto">
          <a:xfrm>
            <a:off x="2362200" y="1978025"/>
            <a:ext cx="3486150" cy="914400"/>
            <a:chOff x="816" y="1488"/>
            <a:chExt cx="2928" cy="768"/>
          </a:xfrm>
        </p:grpSpPr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>
              <a:off x="816" y="1488"/>
              <a:ext cx="29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19"/>
            <p:cNvSpPr>
              <a:spLocks noChangeShapeType="1"/>
            </p:cNvSpPr>
            <p:nvPr/>
          </p:nvSpPr>
          <p:spPr bwMode="auto">
            <a:xfrm>
              <a:off x="3744" y="1488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2" name="组合 2"/>
          <p:cNvGrpSpPr/>
          <p:nvPr/>
        </p:nvGrpSpPr>
        <p:grpSpPr bwMode="auto">
          <a:xfrm>
            <a:off x="3175" y="-68262"/>
            <a:ext cx="2006600" cy="477837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4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450215" y="554437"/>
            <a:ext cx="616637" cy="6262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0" grpId="0"/>
      <p:bldP spid="97301" grpId="0"/>
      <p:bldP spid="97304" grpId="0" bldLvl="0" animBg="1"/>
      <p:bldP spid="9730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21"/>
          <p:cNvSpPr>
            <a:spLocks noChangeShapeType="1"/>
          </p:cNvSpPr>
          <p:nvPr/>
        </p:nvSpPr>
        <p:spPr bwMode="auto">
          <a:xfrm>
            <a:off x="1143000" y="5143500"/>
            <a:ext cx="36449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66006" y="1519922"/>
            <a:ext cx="744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定义：</a:t>
            </a:r>
            <a:r>
              <a:rPr lang="zh-CN" altLang="en-US" sz="2400" b="1" dirty="0">
                <a:latin typeface="宋体" panose="02010600030101010101" pitchFamily="2" charset="-122"/>
              </a:rPr>
              <a:t>只有符号不同的两个数叫做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互为相反数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8196" name="Text Box 21"/>
          <p:cNvSpPr txBox="1">
            <a:spLocks noChangeArrowheads="1"/>
          </p:cNvSpPr>
          <p:nvPr/>
        </p:nvSpPr>
        <p:spPr bwMode="auto">
          <a:xfrm>
            <a:off x="1025525" y="2615088"/>
            <a:ext cx="4303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2. </a:t>
            </a:r>
            <a:r>
              <a:rPr lang="zh-CN" altLang="en-US" sz="2400" b="1" dirty="0">
                <a:latin typeface="宋体" panose="02010600030101010101" pitchFamily="2" charset="-122"/>
              </a:rPr>
              <a:t>一般地，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sym typeface="宋体" panose="02010600030101010101" pitchFamily="2" charset="-122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sym typeface="宋体" panose="02010600030101010101" pitchFamily="2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sym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互为相反数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5851524" y="2504650"/>
            <a:ext cx="2397125" cy="1646449"/>
            <a:chOff x="9868" y="4113"/>
            <a:chExt cx="2742" cy="1440"/>
          </a:xfrm>
        </p:grpSpPr>
        <p:sp>
          <p:nvSpPr>
            <p:cNvPr id="31758" name="爆炸形 1 1"/>
            <p:cNvSpPr>
              <a:spLocks noChangeArrowheads="1"/>
            </p:cNvSpPr>
            <p:nvPr/>
          </p:nvSpPr>
          <p:spPr bwMode="auto">
            <a:xfrm>
              <a:off x="9868" y="4113"/>
              <a:ext cx="2742" cy="144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CC0066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"/>
            </a:p>
          </p:txBody>
        </p:sp>
        <p:sp>
          <p:nvSpPr>
            <p:cNvPr id="31759" name="文本框 2"/>
            <p:cNvSpPr txBox="1">
              <a:spLocks noChangeArrowheads="1"/>
            </p:cNvSpPr>
            <p:nvPr/>
          </p:nvSpPr>
          <p:spPr bwMode="auto">
            <a:xfrm>
              <a:off x="10258" y="4543"/>
              <a:ext cx="22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代数意义</a:t>
              </a:r>
            </a:p>
          </p:txBody>
        </p:sp>
      </p:grpSp>
      <p:grpSp>
        <p:nvGrpSpPr>
          <p:cNvPr id="3" name="组合 5"/>
          <p:cNvGrpSpPr/>
          <p:nvPr/>
        </p:nvGrpSpPr>
        <p:grpSpPr bwMode="auto">
          <a:xfrm>
            <a:off x="2910246" y="1645330"/>
            <a:ext cx="3054667" cy="1088560"/>
            <a:chOff x="4025" y="2826"/>
            <a:chExt cx="6417" cy="2293"/>
          </a:xfrm>
        </p:grpSpPr>
        <p:cxnSp>
          <p:nvCxnSpPr>
            <p:cNvPr id="31756" name="直接箭头连接符 3"/>
            <p:cNvCxnSpPr>
              <a:cxnSpLocks noChangeShapeType="1"/>
            </p:cNvCxnSpPr>
            <p:nvPr/>
          </p:nvCxnSpPr>
          <p:spPr bwMode="auto">
            <a:xfrm>
              <a:off x="6695" y="3794"/>
              <a:ext cx="3747" cy="1325"/>
            </a:xfrm>
            <a:prstGeom prst="straightConnector1">
              <a:avLst/>
            </a:prstGeom>
            <a:noFill/>
            <a:ln w="15875">
              <a:solidFill>
                <a:srgbClr val="CC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7" name="矩形 4"/>
            <p:cNvSpPr>
              <a:spLocks noChangeArrowheads="1"/>
            </p:cNvSpPr>
            <p:nvPr/>
          </p:nvSpPr>
          <p:spPr bwMode="auto">
            <a:xfrm>
              <a:off x="4025" y="2826"/>
              <a:ext cx="2670" cy="968"/>
            </a:xfrm>
            <a:prstGeom prst="rect">
              <a:avLst/>
            </a:prstGeom>
            <a:noFill/>
            <a:ln w="25400">
              <a:solidFill>
                <a:srgbClr val="CC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0"/>
            </a:p>
          </p:txBody>
        </p:sp>
      </p:grpSp>
      <p:grpSp>
        <p:nvGrpSpPr>
          <p:cNvPr id="31752" name="组合 2"/>
          <p:cNvGrpSpPr/>
          <p:nvPr/>
        </p:nvGrpSpPr>
        <p:grpSpPr bwMode="auto">
          <a:xfrm>
            <a:off x="22225" y="-58738"/>
            <a:ext cx="2006600" cy="477838"/>
            <a:chOff x="123" y="40"/>
            <a:chExt cx="3160" cy="752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54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7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43275" y="485775"/>
            <a:ext cx="2440363" cy="647699"/>
            <a:chOff x="3131762" y="248416"/>
            <a:chExt cx="2440363" cy="647699"/>
          </a:xfrm>
        </p:grpSpPr>
        <p:sp>
          <p:nvSpPr>
            <p:cNvPr id="18" name="圆角矩形 17"/>
            <p:cNvSpPr/>
            <p:nvPr/>
          </p:nvSpPr>
          <p:spPr>
            <a:xfrm>
              <a:off x="3343275" y="334907"/>
              <a:ext cx="2228850" cy="4747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归纳总结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3131762" y="248416"/>
              <a:ext cx="687763" cy="647699"/>
            </a:xfrm>
            <a:prstGeom prst="round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6" grpId="0"/>
      <p:bldP spid="81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2"/>
          <p:cNvGrpSpPr/>
          <p:nvPr/>
        </p:nvGrpSpPr>
        <p:grpSpPr bwMode="auto">
          <a:xfrm>
            <a:off x="-4762" y="-69850"/>
            <a:ext cx="2006600" cy="477838"/>
            <a:chOff x="153" y="40"/>
            <a:chExt cx="3160" cy="751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6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82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1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4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32772" name="组合 6"/>
          <p:cNvGrpSpPr/>
          <p:nvPr/>
        </p:nvGrpSpPr>
        <p:grpSpPr bwMode="auto">
          <a:xfrm>
            <a:off x="428625" y="641350"/>
            <a:ext cx="1858963" cy="492125"/>
            <a:chOff x="427462" y="558484"/>
            <a:chExt cx="1858351" cy="492443"/>
          </a:xfrm>
        </p:grpSpPr>
        <p:grpSp>
          <p:nvGrpSpPr>
            <p:cNvPr id="32774" name="组合 5"/>
            <p:cNvGrpSpPr/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177459" y="-557352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507550" y="-557352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37642" y="-557352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167733" y="-557352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567652" y="-557352"/>
                <a:ext cx="426897" cy="42572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2775" name="文本框 11"/>
            <p:cNvSpPr txBox="1">
              <a:spLocks noChangeArrowheads="1"/>
            </p:cNvSpPr>
            <p:nvPr/>
          </p:nvSpPr>
          <p:spPr bwMode="auto">
            <a:xfrm>
              <a:off x="427462" y="558484"/>
              <a:ext cx="182995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2600" b="1" dirty="0">
                  <a:solidFill>
                    <a:schemeClr val="bg1"/>
                  </a:solidFill>
                  <a:latin typeface="+mn-lt"/>
                </a:rPr>
                <a:t>素养考点 </a:t>
              </a:r>
              <a:r>
                <a:rPr lang="en-US" altLang="zh-CN" sz="26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9889" name="文本框 1"/>
          <p:cNvSpPr txBox="1">
            <a:spLocks noChangeArrowheads="1"/>
          </p:cNvSpPr>
          <p:nvPr/>
        </p:nvSpPr>
        <p:spPr bwMode="auto">
          <a:xfrm>
            <a:off x="2525713" y="639763"/>
            <a:ext cx="316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指出有理数的相反数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6938" y="1419225"/>
                <a:ext cx="7551737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+mn-lt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+mn-lt"/>
                    <a:ea typeface="黑体" panose="02010609060101010101" pitchFamily="49" charset="-122"/>
                  </a:rPr>
                  <a:t>1 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写出下列各数的相反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数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.</a:t>
                </a:r>
                <a:endParaRPr lang="en-US" altLang="zh-CN" sz="2400" b="1" dirty="0">
                  <a:latin typeface="+mn-lt"/>
                  <a:ea typeface="楷体" panose="02010609060101010101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dirty="0">
                    <a:latin typeface="+mn-lt"/>
                    <a:ea typeface="楷体" panose="02010609060101010101" pitchFamily="49" charset="-122"/>
                  </a:rPr>
                  <a:t>9,              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–0.3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，         </a:t>
                </a:r>
                <a:r>
                  <a:rPr lang="en-US" altLang="zh-CN" sz="2400" b="1" dirty="0">
                    <a:latin typeface="+mn-lt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–2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，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，</a:t>
                </a:r>
                <a:endParaRPr lang="en-US" altLang="zh-CN" sz="2400" b="1" dirty="0">
                  <a:latin typeface="+mn-lt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b="1" dirty="0">
                  <a:latin typeface="+mn-lt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38" y="1419225"/>
                <a:ext cx="7551737" cy="2000548"/>
              </a:xfrm>
              <a:prstGeom prst="rect">
                <a:avLst/>
              </a:prstGeom>
              <a:blipFill rotWithShape="1">
                <a:blip r:embed="rId2"/>
                <a:stretch>
                  <a:fillRect l="-4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4406" y="3419773"/>
                <a:ext cx="599987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+mn-lt"/>
                  </a:rPr>
                  <a:t>–9             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+mn-lt"/>
                  </a:rPr>
                  <a:t>0.3               2             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+mn-lt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06" y="3419773"/>
                <a:ext cx="5999872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8" t="-48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>
            <a:off x="2382838" y="2757487"/>
            <a:ext cx="0" cy="68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849688" y="2763149"/>
            <a:ext cx="0" cy="64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297488" y="2763149"/>
            <a:ext cx="0" cy="68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697663" y="2786062"/>
            <a:ext cx="0" cy="64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47"/>
              <p:cNvSpPr>
                <a:spLocks noChangeArrowheads="1"/>
              </p:cNvSpPr>
              <p:nvPr/>
            </p:nvSpPr>
            <p:spPr bwMode="auto">
              <a:xfrm>
                <a:off x="1316407" y="536231"/>
                <a:ext cx="6248400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266700" algn="just">
                  <a:lnSpc>
                    <a:spcPct val="150000"/>
                  </a:lnSpc>
                </a:pPr>
                <a:r>
                  <a:rPr lang="en-US" altLang="zh-CN" sz="2400" b="1" dirty="0" smtClean="0">
                    <a:solidFill>
                      <a:srgbClr val="0000FF"/>
                    </a:solidFill>
                    <a:latin typeface="+mn-lt"/>
                    <a:ea typeface="楷体" panose="02010609060101010101" pitchFamily="49" charset="-122"/>
                  </a:rPr>
                  <a:t> 1. 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判断题： </a:t>
                </a:r>
              </a:p>
              <a:p>
                <a:pPr indent="266700" algn="just"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(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1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)–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5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是5的相反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数；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﹙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﹚</a:t>
                </a:r>
                <a:endParaRPr lang="zh-CN" altLang="en-US" sz="2400" b="1" dirty="0">
                  <a:latin typeface="+mn-lt"/>
                  <a:ea typeface="楷体" panose="02010609060101010101" pitchFamily="49" charset="-122"/>
                </a:endParaRPr>
              </a:p>
              <a:p>
                <a:pPr indent="266700" algn="just" eaLnBrk="0" hangingPunct="0"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(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2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)–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5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是相反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数；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﹙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﹚</a:t>
                </a:r>
                <a:endParaRPr lang="zh-CN" altLang="en-US" sz="2400" b="1" dirty="0">
                  <a:latin typeface="+mn-lt"/>
                  <a:ea typeface="楷体" panose="02010609060101010101" pitchFamily="49" charset="-122"/>
                </a:endParaRPr>
              </a:p>
              <a:p>
                <a:pPr indent="266700" algn="just" eaLnBrk="0" hangingPunct="0"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(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3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–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5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互为相反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数；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﹙   ﹚</a:t>
                </a:r>
              </a:p>
              <a:p>
                <a:pPr indent="266700" algn="just" eaLnBrk="0" hangingPunct="0"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(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4</a:t>
                </a:r>
                <a:r>
                  <a:rPr lang="en-US" altLang="zh-CN" sz="2400" b="1" dirty="0" smtClean="0">
                    <a:latin typeface="+mn-lt"/>
                    <a:ea typeface="楷体" panose="02010609060101010101" pitchFamily="49" charset="-122"/>
                  </a:rPr>
                  <a:t>) –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5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和</a:t>
                </a:r>
                <a:r>
                  <a:rPr lang="en-US" altLang="zh-CN" sz="2400" b="1" dirty="0">
                    <a:latin typeface="+mn-lt"/>
                    <a:ea typeface="楷体" panose="02010609060101010101" pitchFamily="49" charset="-122"/>
                  </a:rPr>
                  <a:t>5</a:t>
                </a:r>
                <a:r>
                  <a:rPr lang="zh-CN" altLang="en-US" sz="2400" b="1" dirty="0">
                    <a:latin typeface="+mn-lt"/>
                    <a:ea typeface="楷体" panose="02010609060101010101" pitchFamily="49" charset="-122"/>
                  </a:rPr>
                  <a:t>互为相反</a:t>
                </a:r>
                <a:r>
                  <a:rPr lang="zh-CN" altLang="en-US" sz="2400" b="1" dirty="0" smtClean="0">
                    <a:latin typeface="+mn-lt"/>
                    <a:ea typeface="楷体" panose="02010609060101010101" pitchFamily="49" charset="-122"/>
                  </a:rPr>
                  <a:t>数；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﹙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﹚</a:t>
                </a:r>
                <a:endParaRPr lang="zh-CN" altLang="en-US" sz="2400" b="1" dirty="0">
                  <a:latin typeface="+mn-lt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Rectangle 3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407" y="536231"/>
                <a:ext cx="624840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" t="-9" r="1" b="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Rectangle 312"/>
          <p:cNvSpPr>
            <a:spLocks noChangeArrowheads="1"/>
          </p:cNvSpPr>
          <p:nvPr/>
        </p:nvSpPr>
        <p:spPr bwMode="auto">
          <a:xfrm>
            <a:off x="3979863" y="2173288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324"/>
          <p:cNvSpPr>
            <a:spLocks noChangeArrowheads="1"/>
          </p:cNvSpPr>
          <p:nvPr/>
        </p:nvSpPr>
        <p:spPr bwMode="auto">
          <a:xfrm>
            <a:off x="1427163" y="1686905"/>
            <a:ext cx="685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0902" name="文本框 12295"/>
          <p:cNvSpPr txBox="1">
            <a:spLocks noChangeArrowheads="1"/>
          </p:cNvSpPr>
          <p:nvPr/>
        </p:nvSpPr>
        <p:spPr bwMode="auto">
          <a:xfrm>
            <a:off x="1598613" y="3409666"/>
            <a:ext cx="6686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(5)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数等于它本身的数只有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﹙   ﹚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+mn-lt"/>
                <a:ea typeface="黑体" panose="02010609060101010101" pitchFamily="49" charset="-122"/>
              </a:rPr>
              <a:t>(6)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符号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不同的两个数互为相反数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.﹙   ﹚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7" name="文本框 12296"/>
          <p:cNvSpPr txBox="1">
            <a:spLocks noChangeArrowheads="1"/>
          </p:cNvSpPr>
          <p:nvPr/>
        </p:nvSpPr>
        <p:spPr bwMode="auto">
          <a:xfrm>
            <a:off x="4245636" y="1686905"/>
            <a:ext cx="527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dirty="0">
                <a:solidFill>
                  <a:srgbClr val="FF0000"/>
                </a:solidFill>
                <a:ea typeface="楷体_GB2312" pitchFamily="49" charset="-122"/>
              </a:rPr>
              <a:t>×</a:t>
            </a:r>
          </a:p>
        </p:txBody>
      </p:sp>
      <p:sp>
        <p:nvSpPr>
          <p:cNvPr id="12298" name="矩形 12297"/>
          <p:cNvSpPr>
            <a:spLocks noChangeArrowheads="1"/>
          </p:cNvSpPr>
          <p:nvPr/>
        </p:nvSpPr>
        <p:spPr bwMode="auto">
          <a:xfrm>
            <a:off x="4856163" y="1180493"/>
            <a:ext cx="3698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  <a:ea typeface="楷体_GB2312" pitchFamily="49" charset="-122"/>
              </a:rPr>
              <a:t>√</a:t>
            </a:r>
          </a:p>
        </p:txBody>
      </p:sp>
      <p:sp>
        <p:nvSpPr>
          <p:cNvPr id="12299" name="矩形 12298"/>
          <p:cNvSpPr>
            <a:spLocks noChangeArrowheads="1"/>
          </p:cNvSpPr>
          <p:nvPr/>
        </p:nvSpPr>
        <p:spPr bwMode="auto">
          <a:xfrm>
            <a:off x="5119125" y="2442243"/>
            <a:ext cx="6207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dirty="0">
                <a:solidFill>
                  <a:srgbClr val="FF0000"/>
                </a:solidFill>
                <a:ea typeface="楷体_GB2312" pitchFamily="49" charset="-122"/>
              </a:rPr>
              <a:t>×</a:t>
            </a:r>
            <a:r>
              <a:rPr lang="en-US" altLang="zh-CN" sz="27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</a:p>
        </p:txBody>
      </p:sp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5061594" y="3027644"/>
            <a:ext cx="482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  <a:ea typeface="楷体_GB2312" pitchFamily="49" charset="-122"/>
              </a:rPr>
              <a:t>√</a:t>
            </a:r>
          </a:p>
        </p:txBody>
      </p:sp>
      <p:sp>
        <p:nvSpPr>
          <p:cNvPr id="12301" name="矩形 12300"/>
          <p:cNvSpPr>
            <a:spLocks noChangeArrowheads="1"/>
          </p:cNvSpPr>
          <p:nvPr/>
        </p:nvSpPr>
        <p:spPr bwMode="auto">
          <a:xfrm>
            <a:off x="6610204" y="3522663"/>
            <a:ext cx="3714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>
                <a:solidFill>
                  <a:srgbClr val="FF0000"/>
                </a:solidFill>
                <a:ea typeface="楷体_GB2312" pitchFamily="49" charset="-122"/>
              </a:rPr>
              <a:t>√</a:t>
            </a:r>
          </a:p>
        </p:txBody>
      </p:sp>
      <p:sp>
        <p:nvSpPr>
          <p:cNvPr id="12302" name="矩形 12301"/>
          <p:cNvSpPr>
            <a:spLocks noChangeArrowheads="1"/>
          </p:cNvSpPr>
          <p:nvPr/>
        </p:nvSpPr>
        <p:spPr bwMode="auto">
          <a:xfrm>
            <a:off x="6503842" y="4288248"/>
            <a:ext cx="5254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dirty="0">
                <a:solidFill>
                  <a:srgbClr val="FF0000"/>
                </a:solidFill>
                <a:ea typeface="楷体_GB2312" pitchFamily="49" charset="-122"/>
              </a:rPr>
              <a:t>×</a:t>
            </a:r>
          </a:p>
        </p:txBody>
      </p:sp>
      <p:grpSp>
        <p:nvGrpSpPr>
          <p:cNvPr id="33804" name="组合 2"/>
          <p:cNvGrpSpPr/>
          <p:nvPr/>
        </p:nvGrpSpPr>
        <p:grpSpPr bwMode="auto">
          <a:xfrm>
            <a:off x="-4762" y="-60325"/>
            <a:ext cx="2006600" cy="477838"/>
            <a:chOff x="153" y="40"/>
            <a:chExt cx="3160" cy="752"/>
          </a:xfrm>
        </p:grpSpPr>
        <p:cxnSp>
          <p:nvCxnSpPr>
            <p:cNvPr id="21" name="直线连接符 20"/>
            <p:cNvCxnSpPr/>
            <p:nvPr/>
          </p:nvCxnSpPr>
          <p:spPr>
            <a:xfrm>
              <a:off x="15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6" name="文本框 18"/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sp>
          <p:nvSpPr>
            <p:cNvPr id="10" name="Freeform 74"/>
            <p:cNvSpPr>
              <a:spLocks noChangeAspect="1" noEditPoints="1"/>
            </p:cNvSpPr>
            <p:nvPr/>
          </p:nvSpPr>
          <p:spPr bwMode="auto">
            <a:xfrm>
              <a:off x="248" y="157"/>
              <a:ext cx="567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6" name="Picture 20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034202" y="536231"/>
            <a:ext cx="564411" cy="568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a580459c-148c-41f1-80f1-7863bb4f3ecb}"/>
</p:tagLst>
</file>

<file path=ppt/theme/theme1.xml><?xml version="1.0" encoding="utf-8"?>
<a:theme xmlns:a="http://schemas.openxmlformats.org/drawingml/2006/main" name="WWW.2PPT.COM&#10;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Microsoft Office PowerPoint</Application>
  <PresentationFormat>全屏显示(16:9)</PresentationFormat>
  <Paragraphs>254</Paragraphs>
  <Slides>30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EU-B1X</vt:lpstr>
      <vt:lpstr>Yuanti SC</vt:lpstr>
      <vt:lpstr>方正行楷_GBK</vt:lpstr>
      <vt:lpstr>方正舒体</vt:lpstr>
      <vt:lpstr>仿宋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Cambria Math</vt:lpstr>
      <vt:lpstr>Impact</vt:lpstr>
      <vt:lpstr>Times New Roman</vt:lpstr>
      <vt:lpstr>Wingdings</vt:lpstr>
      <vt:lpstr>WWW.2PPT.COM
</vt:lpstr>
      <vt:lpstr>Equation.3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2023-01-16T20:42:45Z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77F67D305D3A41C1842C8EE00BC8828F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