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63" r:id="rId3"/>
    <p:sldId id="264" r:id="rId4"/>
    <p:sldId id="320" r:id="rId5"/>
    <p:sldId id="321" r:id="rId6"/>
    <p:sldId id="322" r:id="rId7"/>
    <p:sldId id="323" r:id="rId8"/>
    <p:sldId id="324" r:id="rId9"/>
    <p:sldId id="306" r:id="rId10"/>
    <p:sldId id="307" r:id="rId11"/>
    <p:sldId id="316" r:id="rId12"/>
    <p:sldId id="317" r:id="rId13"/>
    <p:sldId id="305" r:id="rId14"/>
    <p:sldId id="318" r:id="rId15"/>
    <p:sldId id="319" r:id="rId16"/>
    <p:sldId id="326" r:id="rId17"/>
    <p:sldId id="325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FF00FF"/>
    <a:srgbClr val="99FF33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C5366D-EB01-4343-9C3E-7551966853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CFFA638-747B-4E46-8CCD-B0D1D3B187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A638-747B-4E46-8CCD-B0D1D3B187E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9CEC292-91DF-4F2F-91C6-A1BC89A8BCE5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B4053DB-EFD0-4ECF-8DD2-AC4E7D558E37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5168959-941E-4052-9932-C22C81993AB1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C64DA42-35AF-489C-80A4-3F15AB36C864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1582D78-E24C-4C58-8570-C03821F0FF75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E466392-07A1-4F39-B5C7-0B2E3FC466CF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4FF7B6B-B469-44E1-8145-523CEC8FED97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021C962-6A91-4361-A9D1-F8576EFBB71D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0580-ABF6-466E-BCCD-B5411A0F8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F1C2-11BD-4600-9000-0AF0B013407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AD9E-30C0-4B27-80E9-7DBC8374348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9E76-7930-48AF-86F6-CC41875F59D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6BF0-BD1E-4704-BA5F-85AF58CD42D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9A75-403F-4FDF-8214-C5E3CA30BC6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4ACD-7353-4E92-8006-199F8291F02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AF0C-7CEC-4B80-8BD4-18242AF7A75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CDF8-B2B9-4854-A856-794B479D8DA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C35F-EA1A-46E7-BEAD-5F34614A94F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6D0839-C4A9-4621-97FF-E450D9F23E26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4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3.mp3" TargetMode="External"/><Relationship Id="rId1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3.mp3" TargetMode="Externa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4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6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5.mp3" TargetMode="External"/><Relationship Id="rId1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5.mp3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6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8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7.mp3" TargetMode="External"/><Relationship Id="rId1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7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8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3548;&#20837;&#27468;&#26354;&#65306;Goodmorning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2.mp3" TargetMode="External"/><Relationship Id="rId7" Type="http://schemas.openxmlformats.org/officeDocument/2006/relationships/image" Target="../media/image11.jpeg"/><Relationship Id="rId2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1.mp3" TargetMode="External"/><Relationship Id="rId1" Type="http://schemas.microsoft.com/office/2007/relationships/media" Target="file:///C:\Documents%20and%20Settings\Administrator\&#26700;&#38754;\&#38485;&#26053;&#29256;&#19977;&#19978;3\&#35838;&#20214;\Unit3%20&#31532;1&#35838;&#26102;&#21442;&#32771;&#35838;&#20214;\&#21477;1.mp3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Documents%20and%20Settings\Administrator\&#26700;&#38754;\&#38485;&#26053;&#29256;&#19977;&#19978;3\&#35838;&#20214;\Unit3%20&#31532;1&#35838;&#26102;&#21442;&#32771;&#35838;&#20214;\&#21477;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7140" y="836712"/>
            <a:ext cx="9144000" cy="3168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4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4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54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Unit3 Good Morning!</a:t>
            </a:r>
            <a: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4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4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4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2369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P17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22313"/>
            <a:ext cx="547211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 bwMode="auto">
          <a:xfrm>
            <a:off x="4932363" y="620713"/>
            <a:ext cx="3455987" cy="504825"/>
          </a:xfrm>
          <a:prstGeom prst="wedgeRoundRectCallout">
            <a:avLst>
              <a:gd name="adj1" fmla="val 7302"/>
              <a:gd name="adj2" fmla="val 1065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afternoon</a:t>
            </a:r>
            <a:r>
              <a:rPr lang="zh-C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， </a:t>
            </a: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Mr. Zhao!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3348038" y="5805488"/>
            <a:ext cx="2232025" cy="503237"/>
          </a:xfrm>
          <a:prstGeom prst="wedgeRoundRectCallout">
            <a:avLst>
              <a:gd name="adj1" fmla="val 1290"/>
              <a:gd name="adj2" fmla="val -1207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afternoon!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381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821363"/>
            <a:ext cx="4333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P17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51133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5364163" y="981075"/>
            <a:ext cx="2160587" cy="503238"/>
          </a:xfrm>
          <a:prstGeom prst="wedgeRoundRectCallout">
            <a:avLst>
              <a:gd name="adj1" fmla="val 7302"/>
              <a:gd name="adj2" fmla="val 1065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evening!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2555875" y="5516563"/>
            <a:ext cx="2160588" cy="504825"/>
          </a:xfrm>
          <a:prstGeom prst="wedgeRoundRectCallout">
            <a:avLst>
              <a:gd name="adj1" fmla="val 30451"/>
              <a:gd name="adj2" fmla="val -14009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evening!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句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96950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6054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 descr="P17 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4824412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 bwMode="auto">
          <a:xfrm>
            <a:off x="5292725" y="981075"/>
            <a:ext cx="2303463" cy="576263"/>
          </a:xfrm>
          <a:prstGeom prst="wedgeRoundRectCallout">
            <a:avLst>
              <a:gd name="adj1" fmla="val 6360"/>
              <a:gd name="adj2" fmla="val 1089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night, Dad!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3924300" y="5516563"/>
            <a:ext cx="1800225" cy="504825"/>
          </a:xfrm>
          <a:prstGeom prst="wedgeRoundRectCallout">
            <a:avLst>
              <a:gd name="adj1" fmla="val -36423"/>
              <a:gd name="adj2" fmla="val -1340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night!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句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69975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89588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99" y="1196752"/>
            <a:ext cx="676116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76375" y="188913"/>
            <a:ext cx="70564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Read and number</a:t>
            </a:r>
          </a:p>
          <a:p>
            <a:pPr eaLnBrk="1" hangingPunct="1"/>
            <a:r>
              <a:rPr lang="zh-CN" altLang="zh-CN" sz="3600" dirty="0">
                <a:latin typeface="楷体_GB2312" pitchFamily="49" charset="-122"/>
                <a:ea typeface="楷体_GB2312" pitchFamily="49" charset="-122"/>
              </a:rPr>
              <a:t>按照从早到晚的时间为所给的图片和问候语标上正确的序号</a:t>
            </a:r>
            <a:r>
              <a:rPr lang="zh-CN" altLang="zh-CN" sz="3600" dirty="0" smtClean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zh-CN" sz="3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22" y="1989138"/>
            <a:ext cx="61071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724525" y="38608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3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724525" y="6092825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2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484438" y="6092825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4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47813" y="404813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Look and say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08787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47813" y="404813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Look and say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4653"/>
            <a:ext cx="7148512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411413" y="260350"/>
            <a:ext cx="4679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FF0000"/>
                </a:solidFill>
              </a:rPr>
              <a:t>Role play</a:t>
            </a:r>
            <a:r>
              <a:rPr lang="zh-CN" altLang="en-US" sz="4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演一演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576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407352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438"/>
            <a:ext cx="46196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c:\DOCUME~1\ADMINI~1\APPLIC~1\360se6\USERDA~1\Temp\201006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05263"/>
            <a:ext cx="40941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258888" y="2205038"/>
            <a:ext cx="2089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</a:rPr>
              <a:t>morning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6156325" y="2205038"/>
            <a:ext cx="244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</a:rPr>
              <a:t>afternoon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00113" y="5084763"/>
            <a:ext cx="208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</a:rPr>
              <a:t>evening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6011863" y="5300663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chemeClr val="bg1"/>
                </a:solidFill>
              </a:rPr>
              <a:t>Good night!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21625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</a:t>
            </a:r>
            <a:r>
              <a:rPr lang="zh-CN" altLang="en-US" sz="4400" b="1" dirty="0" smtClean="0">
                <a:latin typeface="+mn-lt"/>
                <a:ea typeface="楷体_GB2312" pitchFamily="49" charset="-122"/>
              </a:rPr>
              <a:t>标</a:t>
            </a:r>
            <a:endParaRPr lang="en-US" altLang="zh-CN" sz="4400" b="1" dirty="0" smtClean="0">
              <a:latin typeface="+mn-lt"/>
              <a:ea typeface="楷体_GB2312" pitchFamily="49" charset="-122"/>
            </a:endParaRPr>
          </a:p>
          <a:p>
            <a:pPr>
              <a:defRPr/>
            </a:pP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1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．能听懂、会说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Good morning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afternoon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evening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／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night!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并能在日常生活中灵活运用。</a:t>
            </a:r>
          </a:p>
          <a:p>
            <a:pPr>
              <a:defRPr/>
            </a:pPr>
            <a:r>
              <a:rPr lang="en-US" altLang="zh-CN" sz="3600" dirty="0">
                <a:latin typeface="+mn-lt"/>
                <a:ea typeface="楷体_GB2312" pitchFamily="49" charset="-122"/>
              </a:rPr>
              <a:t>2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．能在每天的不同时段正确使用相应</a:t>
            </a:r>
            <a:r>
              <a:rPr lang="en-US" altLang="zh-CN" sz="3600" dirty="0">
                <a:latin typeface="+mn-lt"/>
                <a:ea typeface="楷体_GB2312" pitchFamily="49" charset="-122"/>
              </a:rPr>
              <a:t>  </a:t>
            </a:r>
            <a:r>
              <a:rPr lang="zh-CN" altLang="zh-CN" sz="3600" dirty="0">
                <a:latin typeface="+mn-lt"/>
                <a:ea typeface="楷体_GB2312" pitchFamily="49" charset="-122"/>
              </a:rPr>
              <a:t>的问候语。</a:t>
            </a: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331640" y="836613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sing---Good morning!</a:t>
            </a:r>
            <a:endParaRPr lang="zh-CN" altLang="en-US" sz="4000" dirty="0"/>
          </a:p>
        </p:txBody>
      </p:sp>
      <p:pic>
        <p:nvPicPr>
          <p:cNvPr id="4100" name="Picture 4" descr="C:\Documents and Settings\Administrator\桌面\陕旅版三上3\动画歌曲：Goodmorning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9" y="1700808"/>
            <a:ext cx="66929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2627313" y="908050"/>
            <a:ext cx="273685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 Let’s read</a:t>
            </a:r>
            <a:endParaRPr lang="zh-CN" altLang="en-US" sz="4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350" y="1989138"/>
            <a:ext cx="70564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800" b="1" dirty="0"/>
              <a:t>a     b     c     d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4800" b="1" dirty="0"/>
              <a:t>e      f     g     </a:t>
            </a:r>
            <a:r>
              <a:rPr lang="en-US" altLang="zh-CN" sz="4800" b="1" dirty="0">
                <a:solidFill>
                  <a:srgbClr val="FF0066"/>
                </a:solidFill>
              </a:rPr>
              <a:t>h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4800" b="1" dirty="0">
                <a:solidFill>
                  <a:srgbClr val="FF0066"/>
                </a:solidFill>
              </a:rPr>
              <a:t>i       j      k     l     m     n</a:t>
            </a:r>
          </a:p>
        </p:txBody>
      </p:sp>
      <p:pic>
        <p:nvPicPr>
          <p:cNvPr id="5124" name="Picture 16" descr="12J3H50440S0-6225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 descr="闹钟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179388" y="4076700"/>
            <a:ext cx="7777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It’s 7:00 a.m. </a:t>
            </a:r>
          </a:p>
          <a:p>
            <a:pPr eaLnBrk="1" hangingPunct="1"/>
            <a:r>
              <a:rPr lang="en-US" altLang="zh-CN" sz="4400" dirty="0">
                <a:solidFill>
                  <a:srgbClr val="FF0066"/>
                </a:solidFill>
              </a:rPr>
              <a:t>Good morning</a:t>
            </a:r>
            <a:r>
              <a:rPr lang="en-US" altLang="zh-CN" sz="3600" dirty="0"/>
              <a:t>, boys and girls!</a:t>
            </a:r>
            <a:endParaRPr lang="zh-CN" altLang="en-US" sz="3600" dirty="0"/>
          </a:p>
        </p:txBody>
      </p:sp>
      <p:pic>
        <p:nvPicPr>
          <p:cNvPr id="6148" name="图片 5" descr="000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0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圆角矩形标注 5"/>
          <p:cNvSpPr>
            <a:spLocks noChangeArrowheads="1"/>
          </p:cNvSpPr>
          <p:nvPr/>
        </p:nvSpPr>
        <p:spPr bwMode="auto">
          <a:xfrm>
            <a:off x="3563938" y="3716338"/>
            <a:ext cx="2016125" cy="649287"/>
          </a:xfrm>
          <a:prstGeom prst="wedgeRoundRectCallout">
            <a:avLst>
              <a:gd name="adj1" fmla="val -36148"/>
              <a:gd name="adj2" fmla="val 113806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早上好！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971550" y="4005263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It’s 3:30 p.m. </a:t>
            </a:r>
          </a:p>
          <a:p>
            <a:pPr eaLnBrk="1" hangingPunct="1"/>
            <a:r>
              <a:rPr lang="en-US" altLang="zh-CN" sz="4400" dirty="0">
                <a:solidFill>
                  <a:srgbClr val="FF0066"/>
                </a:solidFill>
              </a:rPr>
              <a:t>Good afternoon</a:t>
            </a:r>
            <a:r>
              <a:rPr lang="en-US" altLang="zh-CN" sz="3600" dirty="0"/>
              <a:t>, boys and girls!</a:t>
            </a:r>
            <a:endParaRPr lang="zh-CN" altLang="zh-CN" sz="3600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" descr="000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0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圆角矩形标注 4"/>
          <p:cNvSpPr>
            <a:spLocks noChangeArrowheads="1"/>
          </p:cNvSpPr>
          <p:nvPr/>
        </p:nvSpPr>
        <p:spPr bwMode="auto">
          <a:xfrm>
            <a:off x="3924300" y="3573463"/>
            <a:ext cx="2016125" cy="647700"/>
          </a:xfrm>
          <a:prstGeom prst="wedgeRoundRectCallout">
            <a:avLst>
              <a:gd name="adj1" fmla="val -36148"/>
              <a:gd name="adj2" fmla="val 113806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下午好！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827088" y="4365625"/>
            <a:ext cx="6985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It’s 7:00 p.m. </a:t>
            </a:r>
            <a:r>
              <a:rPr lang="en-US" altLang="zh-CN" sz="4400" dirty="0">
                <a:solidFill>
                  <a:srgbClr val="FF0066"/>
                </a:solidFill>
              </a:rPr>
              <a:t>Good evening</a:t>
            </a:r>
            <a:r>
              <a:rPr lang="en-US" altLang="zh-CN" sz="3600" dirty="0"/>
              <a:t>, boys and girls!</a:t>
            </a:r>
            <a:endParaRPr lang="zh-CN" altLang="zh-CN" sz="3600" dirty="0"/>
          </a:p>
        </p:txBody>
      </p:sp>
      <p:pic>
        <p:nvPicPr>
          <p:cNvPr id="8195" name="图片 5" descr="000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0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圆角矩形标注 4"/>
          <p:cNvSpPr>
            <a:spLocks noChangeArrowheads="1"/>
          </p:cNvSpPr>
          <p:nvPr/>
        </p:nvSpPr>
        <p:spPr bwMode="auto">
          <a:xfrm>
            <a:off x="5003800" y="3500438"/>
            <a:ext cx="2016125" cy="649287"/>
          </a:xfrm>
          <a:prstGeom prst="wedgeRoundRectCallout">
            <a:avLst>
              <a:gd name="adj1" fmla="val -36148"/>
              <a:gd name="adj2" fmla="val 113806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晚上好！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900113" y="3860800"/>
            <a:ext cx="7488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It’s 9:00 p.m. I’m very tired. </a:t>
            </a:r>
          </a:p>
          <a:p>
            <a:pPr eaLnBrk="1" hangingPunct="1"/>
            <a:r>
              <a:rPr lang="en-US" altLang="zh-CN" sz="4400">
                <a:solidFill>
                  <a:srgbClr val="FF0066"/>
                </a:solidFill>
              </a:rPr>
              <a:t>Good night</a:t>
            </a:r>
            <a:r>
              <a:rPr lang="en-US" altLang="zh-CN" sz="3600"/>
              <a:t>, boys and girls!</a:t>
            </a:r>
            <a:endParaRPr lang="zh-CN" altLang="zh-CN" sz="3600"/>
          </a:p>
        </p:txBody>
      </p:sp>
      <p:pic>
        <p:nvPicPr>
          <p:cNvPr id="9219" name="图片 5" descr="000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0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0322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圆角矩形标注 4"/>
          <p:cNvSpPr>
            <a:spLocks noChangeArrowheads="1"/>
          </p:cNvSpPr>
          <p:nvPr/>
        </p:nvSpPr>
        <p:spPr bwMode="auto">
          <a:xfrm>
            <a:off x="3419475" y="5445125"/>
            <a:ext cx="1368425" cy="647700"/>
          </a:xfrm>
          <a:prstGeom prst="wedgeRoundRectCallout">
            <a:avLst>
              <a:gd name="adj1" fmla="val -46065"/>
              <a:gd name="adj2" fmla="val -102245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晚安！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763713" y="620713"/>
            <a:ext cx="2951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talk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261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10" descr="P17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8134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611188" y="1412875"/>
            <a:ext cx="2698750" cy="576263"/>
          </a:xfrm>
          <a:prstGeom prst="wedgeRoundRectCallout">
            <a:avLst>
              <a:gd name="adj1" fmla="val 37362"/>
              <a:gd name="adj2" fmla="val 1065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morning, Mom!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4932363" y="5876925"/>
            <a:ext cx="2303462" cy="576263"/>
          </a:xfrm>
          <a:prstGeom prst="wedgeRoundRectCallout">
            <a:avLst>
              <a:gd name="adj1" fmla="val -35159"/>
              <a:gd name="adj2" fmla="val -1464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tx1"/>
                </a:solidFill>
                <a:cs typeface="Arial" panose="020B0604020202020204" pitchFamily="34" charset="0"/>
              </a:rPr>
              <a:t>Good morning!</a:t>
            </a:r>
            <a:endParaRPr lang="zh-CN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3762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949950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213</Words>
  <Application>Microsoft Office PowerPoint</Application>
  <PresentationFormat>全屏显示(4:3)</PresentationFormat>
  <Paragraphs>53</Paragraphs>
  <Slides>17</Slides>
  <Notes>9</Notes>
  <HiddenSlides>0</HiddenSlides>
  <MMClips>8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2023-01-16T20:42:50Z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4C9ED364A7F34F1BBB4F38D7CA34AE9B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