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2" r:id="rId2"/>
    <p:sldId id="285" r:id="rId3"/>
    <p:sldId id="286" r:id="rId4"/>
    <p:sldId id="293" r:id="rId5"/>
    <p:sldId id="294" r:id="rId6"/>
    <p:sldId id="295" r:id="rId7"/>
    <p:sldId id="296" r:id="rId8"/>
    <p:sldId id="282" r:id="rId9"/>
    <p:sldId id="281" r:id="rId10"/>
    <p:sldId id="287" r:id="rId11"/>
    <p:sldId id="280" r:id="rId12"/>
    <p:sldId id="279" r:id="rId13"/>
    <p:sldId id="278" r:id="rId14"/>
    <p:sldId id="277" r:id="rId15"/>
    <p:sldId id="288" r:id="rId16"/>
    <p:sldId id="276" r:id="rId17"/>
    <p:sldId id="289" r:id="rId18"/>
    <p:sldId id="290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FF66"/>
    <a:srgbClr val="006600"/>
    <a:srgbClr val="FF0066"/>
    <a:srgbClr val="660033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8" autoAdjust="0"/>
    <p:restoredTop sz="91965" autoAdjust="0"/>
  </p:normalViewPr>
  <p:slideViewPr>
    <p:cSldViewPr>
      <p:cViewPr>
        <p:scale>
          <a:sx n="100" d="100"/>
          <a:sy n="100" d="100"/>
        </p:scale>
        <p:origin x="-31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8D5482-33E2-4FC0-8F32-CBC2045C525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680F527-1164-4346-8BBD-76B60EF91835}" type="slidenum">
              <a:rPr lang="en-US" altLang="zh-CN" smtClean="0"/>
              <a:t>2</a:t>
            </a:fld>
            <a:endParaRPr lang="en-US" altLang="zh-CN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12CECD1-AF6E-4531-BE43-FD4EC59C48BB}" type="slidenum">
              <a:rPr lang="en-US" altLang="zh-CN" smtClean="0"/>
              <a:t>14</a:t>
            </a:fld>
            <a:endParaRPr lang="en-US" altLang="zh-CN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DE595FB-24EE-4C3D-AF9C-4251C3E08D50}" type="slidenum">
              <a:rPr lang="en-US" altLang="zh-CN" smtClean="0"/>
              <a:t>15</a:t>
            </a:fld>
            <a:endParaRPr lang="en-US" altLang="zh-CN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7ED6460-DD1D-4F62-88C0-1FB3C89F1CE0}" type="slidenum">
              <a:rPr lang="en-US" altLang="zh-CN" smtClean="0"/>
              <a:t>16</a:t>
            </a:fld>
            <a:endParaRPr lang="en-US" altLang="zh-CN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67A961C-480F-4EE0-B7CF-E2940740C0F4}" type="slidenum">
              <a:rPr lang="en-US" altLang="zh-CN" smtClean="0"/>
              <a:t>17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02DF5DD-0D03-470C-9210-F802DAEBE05A}" type="slidenum">
              <a:rPr lang="en-US" altLang="zh-CN" smtClean="0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895F3CD-1A85-42B8-A76A-B2BFB541B563}" type="slidenum">
              <a:rPr lang="en-US" altLang="zh-CN" smtClean="0"/>
              <a:t>3</a:t>
            </a:fld>
            <a:endParaRPr lang="en-US" altLang="zh-C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D5482-33E2-4FC0-8F32-CBC2045C525E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9F5D036-8A77-4C03-A6A0-A03227E5BE0D}" type="slidenum">
              <a:rPr lang="en-US" altLang="zh-CN" smtClean="0"/>
              <a:t>8</a:t>
            </a:fld>
            <a:endParaRPr lang="en-US" altLang="zh-CN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0854899-14BB-4D62-B451-F8A8D10219F3}" type="slidenum">
              <a:rPr lang="en-US" altLang="zh-CN" smtClean="0"/>
              <a:t>9</a:t>
            </a:fld>
            <a:endParaRPr lang="en-US" altLang="zh-CN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7D454F3-1684-496B-8D11-6CFA9DC5F2DF}" type="slidenum">
              <a:rPr lang="en-US" altLang="zh-CN" smtClean="0"/>
              <a:t>10</a:t>
            </a:fld>
            <a:endParaRPr lang="en-US" altLang="zh-CN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2368102-C599-4AB3-9DBB-276D184F6B5D}" type="slidenum">
              <a:rPr lang="en-US" altLang="zh-CN" smtClean="0"/>
              <a:t>11</a:t>
            </a:fld>
            <a:endParaRPr lang="en-US" altLang="zh-CN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B014EE1-636A-4D4F-85E7-CC7319450CA7}" type="slidenum">
              <a:rPr lang="en-US" altLang="zh-CN" smtClean="0"/>
              <a:t>12</a:t>
            </a:fld>
            <a:endParaRPr lang="en-US" altLang="zh-CN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815050A-FE6F-4214-81D7-418169539644}" type="slidenum">
              <a:rPr lang="en-US" altLang="zh-CN" smtClean="0"/>
              <a:t>13</a:t>
            </a:fld>
            <a:endParaRPr lang="en-US" altLang="zh-CN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D35E-9A17-4D7D-AEE7-673DF5FDE6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E3D1-A9C0-426F-AAD8-CE7A0085DFF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FA5E-ED30-4853-BD29-8D06065B25F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3B94-71E0-40B4-A4D8-DE86276C650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713B6-199E-4611-9412-08C8FBF7D2D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1EE2-F906-4CBB-AD50-B0F4DE19F5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F72C2-3D58-4C68-BBCB-CAC8B42FF6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CD8B-8EFA-4FEB-9E73-99528DF3022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5C9D-501A-433E-B227-0C07736BB2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8901-0ED5-40AD-BA2E-2BA3EF341F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8025-F90A-45D5-90B2-22CC97676B5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1D6E-0C57-4479-8D70-948A46765F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A77F82-63B7-4522-852D-D3D1EC7DCC6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file:///C:\Users\Administrator\Desktop\&#33521;&#35821;%20&#22235;&#24180;&#32423;&#19978;&#20876;%20&#25945;&#23398;&#35838;&#20214;\Module%203\Unit%207\&#38899;&#39057;\recording%2017.mp3" TargetMode="External"/><Relationship Id="rId1" Type="http://schemas.microsoft.com/office/2007/relationships/media" Target="file:///C:\Users\Administrator\Desktop\&#33521;&#35821;%20&#22235;&#24180;&#32423;&#19978;&#20876;%20&#25945;&#23398;&#35838;&#20214;\Module%203\Unit%207\&#38899;&#39057;\recording%2017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file:///C:\Users\Administrator\Desktop\&#33521;&#35821;%20&#22235;&#24180;&#32423;&#19978;&#20876;%20&#25945;&#23398;&#35838;&#20214;\Module%203\Unit%207\&#38899;&#39057;\recording%2016.mp3" TargetMode="External"/><Relationship Id="rId1" Type="http://schemas.microsoft.com/office/2007/relationships/media" Target="file:///C:\Users\Administrator\Desktop\&#33521;&#35821;%20&#22235;&#24180;&#32423;&#19978;&#20876;%20&#25945;&#23398;&#35838;&#20214;\Module%203\Unit%207\&#38899;&#39057;\recording%2016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0" y="3962400"/>
            <a:ext cx="3786188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EucrosiaUPC" pitchFamily="18" charset="-34"/>
              </a:rPr>
              <a:t>第一课时</a:t>
            </a:r>
            <a:endParaRPr lang="en-US" altLang="zh-CN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205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0713"/>
            <a:ext cx="2262586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标题 1"/>
          <p:cNvSpPr txBox="1"/>
          <p:nvPr/>
        </p:nvSpPr>
        <p:spPr bwMode="auto">
          <a:xfrm>
            <a:off x="152400" y="1638300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>
                <a:solidFill>
                  <a:schemeClr val="bg1"/>
                </a:solidFill>
                <a:latin typeface="Jokerman" panose="04090605060D06020702" pitchFamily="82" charset="0"/>
              </a:rPr>
              <a:t>7</a:t>
            </a:r>
            <a:endParaRPr lang="zh-CN" altLang="en-US" sz="880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2362200" y="1143000"/>
            <a:ext cx="6335712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CN" sz="11500" i="1" kern="0" dirty="0">
                <a:solidFill>
                  <a:srgbClr val="FFC000"/>
                </a:solidFill>
                <a:latin typeface="Broadway" panose="04040905080B02020502" pitchFamily="82" charset="0"/>
                <a:ea typeface="+mj-ea"/>
                <a:cs typeface="+mj-cs"/>
              </a:rPr>
              <a:t>At </a:t>
            </a:r>
            <a:r>
              <a:rPr lang="en-US" altLang="zh-CN" sz="11500" i="1" kern="0" dirty="0" smtClean="0">
                <a:solidFill>
                  <a:srgbClr val="FFC000"/>
                </a:solidFill>
                <a:latin typeface="Broadway" panose="04040905080B02020502" pitchFamily="82" charset="0"/>
                <a:ea typeface="+mj-ea"/>
                <a:cs typeface="+mj-cs"/>
              </a:rPr>
              <a:t> school</a:t>
            </a:r>
            <a:endParaRPr lang="zh-CN" altLang="en-US" sz="11500" i="1" kern="0" dirty="0">
              <a:solidFill>
                <a:srgbClr val="FFC000"/>
              </a:solidFill>
              <a:latin typeface="Broadway" panose="04040905080B02020502" pitchFamily="82" charset="0"/>
              <a:ea typeface="+mj-ea"/>
              <a:cs typeface="+mj-cs"/>
            </a:endParaRPr>
          </a:p>
        </p:txBody>
      </p:sp>
      <p:pic>
        <p:nvPicPr>
          <p:cNvPr id="2058" name="Picture 10" descr="C:\Users\ＭｅＢｉｕＳ\Desktop\adfa4c3b962db8f32f02930442e2db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2667886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601980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34671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Play a game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9220" name="Picture 6" descr="playground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4850" y="4114800"/>
            <a:ext cx="32004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office_副本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7550" y="1530350"/>
            <a:ext cx="3200400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4" descr="library_副本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6050" y="1225550"/>
            <a:ext cx="318770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1203325" y="51276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pic>
        <p:nvPicPr>
          <p:cNvPr id="9224" name="Picture 14" descr="com new_副本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7950" y="4121150"/>
            <a:ext cx="33401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15" descr="toilet_副本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60700" y="920750"/>
            <a:ext cx="2724150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450" y="4386263"/>
            <a:ext cx="17843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office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1150" y="768350"/>
            <a:ext cx="3754438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495300" y="304800"/>
            <a:ext cx="34671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say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04800" y="4075113"/>
            <a:ext cx="51498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What’s this?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What’s in it?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What’s it like?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What can you do there?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What can’t you do there?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478463" y="4075113"/>
            <a:ext cx="29416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It’s …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There is/are …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It is …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We can …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We can’t …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52600" y="1525588"/>
            <a:ext cx="18923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playground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25" y="1304925"/>
            <a:ext cx="4559300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34671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say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81000" y="4532313"/>
            <a:ext cx="8686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What’s this?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What does it have?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What’s it like?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What do you like doing at the playground?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9200" y="1906588"/>
            <a:ext cx="18923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34671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say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48133" name="Picture 5" descr="toilet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3550" y="1225550"/>
            <a:ext cx="4333875" cy="51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62000" y="4267200"/>
            <a:ext cx="22590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What’s …?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What’s …?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What’s …?</a:t>
            </a:r>
          </a:p>
          <a:p>
            <a:pPr eaLnBrk="1" hangingPunct="1"/>
            <a:r>
              <a:rPr lang="en-US" altLang="zh-CN" sz="3200">
                <a:latin typeface="GCFrutiger" pitchFamily="50" charset="0"/>
              </a:rPr>
              <a:t>What …?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76400" y="1677988"/>
            <a:ext cx="18923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36576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say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13316" name="Picture 4" descr="library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1225550"/>
            <a:ext cx="4102100" cy="33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om new_副本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2525" y="3644900"/>
            <a:ext cx="4254500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81600" y="914400"/>
            <a:ext cx="25193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What’s …?</a:t>
            </a:r>
          </a:p>
          <a:p>
            <a:pPr eaLnBrk="1" hangingPunct="1"/>
            <a:r>
              <a:rPr lang="en-US" altLang="zh-CN" sz="3600">
                <a:latin typeface="GCFrutiger" pitchFamily="50" charset="0"/>
              </a:rPr>
              <a:t>What’s …?</a:t>
            </a:r>
          </a:p>
          <a:p>
            <a:pPr eaLnBrk="1" hangingPunct="1"/>
            <a:r>
              <a:rPr lang="en-US" altLang="zh-CN" sz="3600">
                <a:latin typeface="GCFrutiger" pitchFamily="50" charset="0"/>
              </a:rPr>
              <a:t>What’s …?</a:t>
            </a:r>
          </a:p>
          <a:p>
            <a:pPr eaLnBrk="1" hangingPunct="1"/>
            <a:r>
              <a:rPr lang="en-US" altLang="zh-CN" sz="3600">
                <a:latin typeface="GCFrutiger" pitchFamily="50" charset="0"/>
              </a:rPr>
              <a:t>What …?</a:t>
            </a:r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4350" y="4419600"/>
            <a:ext cx="21272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3528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Do a survey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graphicFrame>
        <p:nvGraphicFramePr>
          <p:cNvPr id="68638" name="Group 30"/>
          <p:cNvGraphicFramePr>
            <a:graphicFrameLocks noGrp="1"/>
          </p:cNvGraphicFramePr>
          <p:nvPr>
            <p:ph/>
          </p:nvPr>
        </p:nvGraphicFramePr>
        <p:xfrm>
          <a:off x="914400" y="1905000"/>
          <a:ext cx="7467600" cy="3886200"/>
        </p:xfrm>
        <a:graphic>
          <a:graphicData uri="http://schemas.openxmlformats.org/drawingml/2006/table">
            <a:tbl>
              <a:tblPr/>
              <a:tblGrid>
                <a:gridCol w="386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CFrutiger" pitchFamily="50" charset="0"/>
                          <a:ea typeface="宋体" panose="02010600030101010101" pitchFamily="2" charset="-122"/>
                        </a:rPr>
                        <a:t>My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CFrutiger" pitchFamily="50" charset="0"/>
                          <a:ea typeface="宋体" panose="02010600030101010101" pitchFamily="2" charset="-122"/>
                        </a:rPr>
                        <a:t>How many?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CFrutiger" pitchFamily="50" charset="0"/>
                          <a:ea typeface="宋体" panose="02010600030101010101" pitchFamily="2" charset="-122"/>
                        </a:rPr>
                        <a:t>Classroom(s)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CFrutiger" pitchFamily="50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CFrutiger" pitchFamily="50" charset="0"/>
                          <a:ea typeface="宋体" panose="02010600030101010101" pitchFamily="2" charset="-122"/>
                        </a:rPr>
                        <a:t>Toilet(s)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CFrutiger" pitchFamily="50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CFrutiger" pitchFamily="50" charset="0"/>
                          <a:ea typeface="宋体" panose="02010600030101010101" pitchFamily="2" charset="-122"/>
                        </a:rPr>
                        <a:t>Teachers’ office(s)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CFrutiger" pitchFamily="50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CFrutiger" pitchFamily="50" charset="0"/>
                          <a:ea typeface="宋体" panose="02010600030101010101" pitchFamily="2" charset="-122"/>
                        </a:rPr>
                        <a:t>Playground(s)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CFrutiger" pitchFamily="50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CFrutiger" pitchFamily="50" charset="0"/>
                          <a:ea typeface="宋体" panose="02010600030101010101" pitchFamily="2" charset="-122"/>
                        </a:rPr>
                        <a:t>Computer room(s)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CFrutiger" pitchFamily="50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49530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Listen and complete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327525"/>
            <a:ext cx="17843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kitty-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8188" y="3505200"/>
            <a:ext cx="213201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71" name="Group 39"/>
          <p:cNvGraphicFramePr>
            <a:graphicFrameLocks noGrp="1"/>
          </p:cNvGraphicFramePr>
          <p:nvPr>
            <p:ph/>
          </p:nvPr>
        </p:nvGraphicFramePr>
        <p:xfrm>
          <a:off x="1905000" y="1447800"/>
          <a:ext cx="5029200" cy="4481517"/>
        </p:xfrm>
        <a:graphic>
          <a:graphicData uri="http://schemas.openxmlformats.org/drawingml/2006/table">
            <a:tbl>
              <a:tblPr/>
              <a:tblGrid>
                <a:gridCol w="260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CFrutiger" pitchFamily="50" charset="0"/>
                          <a:ea typeface="宋体" panose="02010600030101010101" pitchFamily="2" charset="-122"/>
                        </a:rPr>
                        <a:t>Places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CFrutiger" pitchFamily="50" charset="0"/>
                          <a:ea typeface="宋体" panose="02010600030101010101" pitchFamily="2" charset="-122"/>
                        </a:rPr>
                        <a:t>How many?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CFrutiger" pitchFamily="50" charset="0"/>
                          <a:ea typeface="宋体" panose="02010600030101010101" pitchFamily="2" charset="-122"/>
                        </a:rPr>
                        <a:t>Classroom(s)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CFrutiger" pitchFamily="50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CFrutiger" pitchFamily="50" charset="0"/>
                          <a:ea typeface="宋体" panose="02010600030101010101" pitchFamily="2" charset="-122"/>
                        </a:rPr>
                        <a:t>Toilet(s)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CFrutiger" pitchFamily="50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CFrutiger" pitchFamily="50" charset="0"/>
                          <a:ea typeface="宋体" panose="02010600030101010101" pitchFamily="2" charset="-122"/>
                        </a:rPr>
                        <a:t>Teachers’ office(s)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CFrutiger" pitchFamily="50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CFrutiger" pitchFamily="50" charset="0"/>
                          <a:ea typeface="宋体" panose="02010600030101010101" pitchFamily="2" charset="-122"/>
                        </a:rPr>
                        <a:t>Playground(s)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CFrutiger" pitchFamily="50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CFrutiger" pitchFamily="50" charset="0"/>
                          <a:ea typeface="宋体" panose="02010600030101010101" pitchFamily="2" charset="-122"/>
                        </a:rPr>
                        <a:t>Computer room(s)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CFrutiger" pitchFamily="50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recording 1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081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1812925"/>
            <a:ext cx="17843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355725" y="860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6389" name="WordArt 7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45720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Think and say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16390" name="Picture 8" descr="library_副本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143000"/>
            <a:ext cx="4116388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457200" y="2895600"/>
            <a:ext cx="62484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6600"/>
                </a:solidFill>
                <a:latin typeface="GCFrutiger" pitchFamily="50" charset="0"/>
              </a:rPr>
              <a:t>This is a 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6600"/>
                </a:solidFill>
                <a:latin typeface="GCFrutiger" pitchFamily="50" charset="0"/>
              </a:rPr>
              <a:t>It is … and 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6600"/>
                </a:solidFill>
                <a:latin typeface="GCFrutiger" pitchFamily="50" charset="0"/>
              </a:rPr>
              <a:t>There is/are 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6600"/>
                </a:solidFill>
                <a:latin typeface="GCFrutiger" pitchFamily="50" charset="0"/>
              </a:rPr>
              <a:t>We can … in it, but we can’t 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6600"/>
                </a:solidFill>
                <a:latin typeface="GCFrutiger" pitchFamily="50" charset="0"/>
              </a:rPr>
              <a:t>I like </a:t>
            </a:r>
            <a:r>
              <a:rPr lang="en-US" altLang="zh-CN" sz="2800" dirty="0" smtClean="0">
                <a:solidFill>
                  <a:srgbClr val="006600"/>
                </a:solidFill>
                <a:latin typeface="GCFrutiger" pitchFamily="50" charset="0"/>
              </a:rPr>
              <a:t>… </a:t>
            </a:r>
            <a:endParaRPr lang="en-US" altLang="zh-CN" sz="2800" dirty="0">
              <a:solidFill>
                <a:srgbClr val="006600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295400" y="2209800"/>
            <a:ext cx="73152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altLang="zh-CN" sz="2400" b="1" dirty="0">
                <a:latin typeface="GCFrutiger" pitchFamily="50" charset="0"/>
              </a:rPr>
              <a:t> Finish the  report.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zh-CN" sz="2400" b="1" dirty="0">
                <a:latin typeface="GCFrutiger" pitchFamily="50" charset="0"/>
              </a:rPr>
              <a:t>Read and recite “Listen and say” on page 38.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zh-CN" sz="2400" b="1" dirty="0">
                <a:latin typeface="GCFrutiger" pitchFamily="50" charset="0"/>
              </a:rPr>
              <a:t>Complete Workbook pages 39, 40 and 42.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933700" y="971550"/>
            <a:ext cx="34671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2913" y="3505200"/>
            <a:ext cx="2243137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0763" y="3449638"/>
            <a:ext cx="2290762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9888" y="3517900"/>
            <a:ext cx="2206625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40386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say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962400"/>
            <a:ext cx="19621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1219200"/>
            <a:ext cx="23844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5100" y="4183063"/>
            <a:ext cx="27305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81400" y="4191000"/>
            <a:ext cx="25860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400" y="1371600"/>
            <a:ext cx="25463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1184275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09600" y="35814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57200" y="35052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 cl</a:t>
            </a:r>
            <a:r>
              <a:rPr lang="en-US" altLang="zh-CN" sz="2800" b="1" dirty="0">
                <a:solidFill>
                  <a:srgbClr val="FF0000"/>
                </a:solidFill>
              </a:rPr>
              <a:t>a</a:t>
            </a:r>
            <a:r>
              <a:rPr lang="en-US" altLang="zh-CN" sz="2800" b="1" dirty="0"/>
              <a:t>ssr</a:t>
            </a:r>
            <a:r>
              <a:rPr lang="en-US" altLang="zh-CN" sz="2800" b="1" dirty="0">
                <a:solidFill>
                  <a:srgbClr val="FF0000"/>
                </a:solidFill>
              </a:rPr>
              <a:t>oo</a:t>
            </a:r>
            <a:r>
              <a:rPr lang="en-US" altLang="zh-CN" sz="2800" b="1" dirty="0"/>
              <a:t>m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581400" y="35052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   sch</a:t>
            </a:r>
            <a:r>
              <a:rPr lang="en-US" altLang="zh-CN" sz="2800" b="1" dirty="0">
                <a:solidFill>
                  <a:srgbClr val="FF0000"/>
                </a:solidFill>
              </a:rPr>
              <a:t>oo</a:t>
            </a:r>
            <a:r>
              <a:rPr lang="en-US" altLang="zh-CN" sz="2800" b="1" dirty="0"/>
              <a:t>l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705600" y="33528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pl</a:t>
            </a:r>
            <a:r>
              <a:rPr lang="en-US" altLang="zh-CN" sz="2800" b="1" dirty="0">
                <a:solidFill>
                  <a:srgbClr val="FF0000"/>
                </a:solidFill>
              </a:rPr>
              <a:t>a</a:t>
            </a:r>
            <a:r>
              <a:rPr lang="en-US" altLang="zh-CN" sz="2800" b="1" dirty="0"/>
              <a:t>ygr</a:t>
            </a:r>
            <a:r>
              <a:rPr lang="en-US" altLang="zh-CN" sz="2800" b="1" dirty="0">
                <a:solidFill>
                  <a:srgbClr val="FF0000"/>
                </a:solidFill>
              </a:rPr>
              <a:t>ou</a:t>
            </a:r>
            <a:r>
              <a:rPr lang="en-US" altLang="zh-CN" sz="2800" b="1" dirty="0"/>
              <a:t>nd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57200" y="61722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o</a:t>
            </a:r>
            <a:r>
              <a:rPr lang="en-US" altLang="zh-CN" sz="2800" b="1" dirty="0"/>
              <a:t>ffi</a:t>
            </a:r>
            <a:r>
              <a:rPr lang="en-US" altLang="zh-CN" sz="2800" b="1" dirty="0">
                <a:solidFill>
                  <a:srgbClr val="FF0000"/>
                </a:solidFill>
              </a:rPr>
              <a:t>ce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886200" y="61722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   l</a:t>
            </a:r>
            <a:r>
              <a:rPr lang="en-US" altLang="zh-CN" sz="2800" b="1" dirty="0">
                <a:solidFill>
                  <a:srgbClr val="FF0000"/>
                </a:solidFill>
              </a:rPr>
              <a:t>i</a:t>
            </a:r>
            <a:r>
              <a:rPr lang="en-US" altLang="zh-CN" sz="2800" b="1" dirty="0"/>
              <a:t>br</a:t>
            </a:r>
            <a:r>
              <a:rPr lang="en-US" altLang="zh-CN" sz="2800" b="1" dirty="0">
                <a:solidFill>
                  <a:srgbClr val="FF0000"/>
                </a:solidFill>
              </a:rPr>
              <a:t>a</a:t>
            </a:r>
            <a:r>
              <a:rPr lang="en-US" altLang="zh-CN" sz="2800" b="1" dirty="0"/>
              <a:t>ry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705600" y="61722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      t</a:t>
            </a:r>
            <a:r>
              <a:rPr lang="en-US" altLang="zh-CN" sz="2800" b="1" dirty="0">
                <a:solidFill>
                  <a:srgbClr val="FF0000"/>
                </a:solidFill>
              </a:rPr>
              <a:t>oi</a:t>
            </a:r>
            <a:r>
              <a:rPr lang="en-US" altLang="zh-CN" sz="2800" b="1" dirty="0"/>
              <a:t>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87" grpId="0"/>
      <p:bldP spid="3088" grpId="0"/>
      <p:bldP spid="3089" grpId="0"/>
      <p:bldP spid="30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school-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6588"/>
            <a:ext cx="9144000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kitty-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1534" flipH="1">
            <a:off x="228600" y="3276600"/>
            <a:ext cx="19827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47244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Listen and say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2" name="recording 1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114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600200" y="1524000"/>
            <a:ext cx="6858000" cy="1143000"/>
          </a:xfrm>
          <a:prstGeom prst="wedgeRoundRectCallout">
            <a:avLst>
              <a:gd name="adj1" fmla="val -51134"/>
              <a:gd name="adj2" fmla="val 85556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4800" b="1" dirty="0">
                <a:latin typeface="Times New Roman" panose="02020603050405020304" pitchFamily="18" charset="0"/>
              </a:rPr>
              <a:t>Welcome to </a:t>
            </a:r>
            <a:r>
              <a:rPr lang="en-US" altLang="zh-CN" sz="4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our</a:t>
            </a:r>
            <a:r>
              <a:rPr lang="en-US" altLang="zh-CN" sz="4800" b="1" dirty="0">
                <a:latin typeface="Times New Roman" panose="02020603050405020304" pitchFamily="18" charset="0"/>
              </a:rPr>
              <a:t> school .</a:t>
            </a:r>
            <a:endParaRPr lang="zh-CN" altLang="en-US" sz="4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04800"/>
            <a:ext cx="5943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kitty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1534" flipH="1">
            <a:off x="228600" y="3276600"/>
            <a:ext cx="19827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1905000" y="3733800"/>
            <a:ext cx="6705600" cy="2057400"/>
          </a:xfrm>
          <a:prstGeom prst="wedgeEllipseCallout">
            <a:avLst>
              <a:gd name="adj1" fmla="val -26375"/>
              <a:gd name="adj2" fmla="val 42361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2800" b="1" dirty="0"/>
              <a:t>This is the </a:t>
            </a:r>
            <a:r>
              <a:rPr lang="en-US" altLang="zh-CN" sz="2800" b="1" dirty="0">
                <a:solidFill>
                  <a:srgbClr val="FF0000"/>
                </a:solidFill>
              </a:rPr>
              <a:t>teacher’s office</a:t>
            </a:r>
            <a:r>
              <a:rPr lang="en-US" altLang="zh-CN" sz="2800" b="1" dirty="0"/>
              <a:t>.</a:t>
            </a:r>
          </a:p>
          <a:p>
            <a:r>
              <a:rPr lang="en-US" altLang="zh-CN" sz="2800" b="1" dirty="0"/>
              <a:t>Look! Miss Fang is </a:t>
            </a:r>
            <a:r>
              <a:rPr lang="en-US" altLang="zh-CN" sz="2800" b="1" dirty="0">
                <a:solidFill>
                  <a:srgbClr val="FF0000"/>
                </a:solidFill>
              </a:rPr>
              <a:t>busy </a:t>
            </a:r>
            <a:r>
              <a:rPr lang="en-US" altLang="zh-CN" sz="2800" b="1" dirty="0"/>
              <a:t>now.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752600" y="4648200"/>
            <a:ext cx="6629400" cy="14652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We have a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computer </a:t>
            </a:r>
            <a:r>
              <a:rPr lang="en-US" altLang="zh-C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room </a:t>
            </a:r>
            <a:r>
              <a:rPr lang="en-US" altLang="zh-CN" sz="3600" b="1" dirty="0"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There are many computers in it .</a:t>
            </a:r>
          </a:p>
        </p:txBody>
      </p:sp>
      <p:pic>
        <p:nvPicPr>
          <p:cNvPr id="50182" name="Picture 7" descr="kitty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1534" flipH="1">
            <a:off x="0" y="3200400"/>
            <a:ext cx="19827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22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1000"/>
            <a:ext cx="6553200" cy="4038600"/>
          </a:xfrm>
          <a:prstGeom prst="rect">
            <a:avLst/>
          </a:prstGeom>
          <a:noFill/>
          <a:ln w="5715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6781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7" descr="kitty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1534" flipH="1">
            <a:off x="0" y="3276600"/>
            <a:ext cx="19827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600200" y="4876800"/>
            <a:ext cx="6705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This is our </a:t>
            </a:r>
            <a:r>
              <a:rPr lang="en-US" altLang="zh-CN" sz="4000" b="1">
                <a:solidFill>
                  <a:srgbClr val="006600"/>
                </a:solidFill>
              </a:rPr>
              <a:t>library</a:t>
            </a:r>
            <a:r>
              <a:rPr lang="en-US" altLang="zh-CN" sz="4000" b="1"/>
              <a:t>. </a:t>
            </a:r>
          </a:p>
          <a:p>
            <a:pPr>
              <a:spcBef>
                <a:spcPct val="50000"/>
              </a:spcBef>
            </a:pPr>
            <a:r>
              <a:rPr lang="en-US" altLang="zh-CN" sz="4000" b="1"/>
              <a:t>There are many books in it.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1000"/>
            <a:ext cx="6172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 descr="kitty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1534" flipH="1">
            <a:off x="0" y="3200400"/>
            <a:ext cx="19827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905000" y="4343400"/>
            <a:ext cx="6858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There’s a big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playground</a:t>
            </a:r>
            <a:r>
              <a:rPr lang="en-US" altLang="zh-CN" sz="4000">
                <a:latin typeface="Times New Roman" panose="02020603050405020304" pitchFamily="18" charset="0"/>
              </a:rPr>
              <a:t> in our school.</a:t>
            </a:r>
          </a:p>
          <a:p>
            <a:pPr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18" charset="0"/>
              </a:rPr>
              <a:t>We can run and play there.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school-1"/>
          <p:cNvPicPr>
            <a:picLocks noChangeAspect="1" noChangeArrowheads="1"/>
          </p:cNvPicPr>
          <p:nvPr/>
        </p:nvPicPr>
        <p:blipFill>
          <a:blip r:embed="rId4">
            <a:lum bright="26000" contrast="34000"/>
          </a:blip>
          <a:srcRect/>
          <a:stretch>
            <a:fillRect/>
          </a:stretch>
        </p:blipFill>
        <p:spPr bwMode="auto">
          <a:xfrm>
            <a:off x="685800" y="108585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3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38862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Think and say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1508125" y="2001838"/>
            <a:ext cx="66103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000066"/>
                </a:solidFill>
                <a:latin typeface="GCFrutiger" pitchFamily="50" charset="0"/>
              </a:rPr>
              <a:t>A: What’s in the school?</a:t>
            </a:r>
          </a:p>
          <a:p>
            <a:pPr eaLnBrk="1" hangingPunct="1"/>
            <a:r>
              <a:rPr lang="en-US" altLang="zh-CN" sz="4400" b="1" dirty="0">
                <a:solidFill>
                  <a:srgbClr val="000066"/>
                </a:solidFill>
                <a:latin typeface="GCFrutiger" pitchFamily="50" charset="0"/>
              </a:rPr>
              <a:t>B: There’s …</a:t>
            </a:r>
          </a:p>
          <a:p>
            <a:pPr eaLnBrk="1" hangingPunct="1"/>
            <a:r>
              <a:rPr lang="en-US" altLang="zh-CN" sz="4400" b="1" dirty="0">
                <a:solidFill>
                  <a:srgbClr val="000066"/>
                </a:solidFill>
                <a:latin typeface="GCFrutiger" pitchFamily="50" charset="0"/>
              </a:rPr>
              <a:t>    There are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04_Top 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library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8" y="987425"/>
            <a:ext cx="3590925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8" descr="office_副本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6338" y="701675"/>
            <a:ext cx="3603625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9" descr="playground_副本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113" y="3760788"/>
            <a:ext cx="35972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14" descr="computer room-1_副本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33938" y="3724275"/>
            <a:ext cx="3822700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714375" y="868363"/>
            <a:ext cx="6746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>
                <a:solidFill>
                  <a:srgbClr val="FF0066"/>
                </a:solidFill>
                <a:latin typeface="Lucida Calligraphy" panose="03010101010101010101" pitchFamily="66" charset="0"/>
                <a:ea typeface="经典行书简" pitchFamily="49" charset="-122"/>
              </a:rPr>
              <a:t>3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685800" y="3611563"/>
            <a:ext cx="7810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>
                <a:solidFill>
                  <a:srgbClr val="FF0066"/>
                </a:solidFill>
                <a:latin typeface="Lucida Calligraphy" panose="03010101010101010101" pitchFamily="66" charset="0"/>
                <a:ea typeface="经典行书简" pitchFamily="49" charset="-122"/>
              </a:rPr>
              <a:t>4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5105400" y="3429000"/>
            <a:ext cx="83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>
                <a:solidFill>
                  <a:srgbClr val="FF0066"/>
                </a:solidFill>
                <a:latin typeface="Lucida Calligraphy" panose="03010101010101010101" pitchFamily="66" charset="0"/>
                <a:ea typeface="经典行书简" pitchFamily="49" charset="-122"/>
              </a:rPr>
              <a:t>2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105400" y="685800"/>
            <a:ext cx="549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>
                <a:solidFill>
                  <a:srgbClr val="FF0066"/>
                </a:solidFill>
                <a:latin typeface="Lucida Calligraphy" panose="03010101010101010101" pitchFamily="66" charset="0"/>
                <a:ea typeface="经典行书简" pitchFamily="49" charset="-122"/>
              </a:rPr>
              <a:t>1</a:t>
            </a:r>
          </a:p>
        </p:txBody>
      </p:sp>
      <p:sp>
        <p:nvSpPr>
          <p:cNvPr id="8203" name="WordArt 3"/>
          <p:cNvSpPr>
            <a:spLocks noChangeArrowheads="1" noChangeShapeType="1" noTextEdit="1"/>
          </p:cNvSpPr>
          <p:nvPr/>
        </p:nvSpPr>
        <p:spPr bwMode="auto">
          <a:xfrm>
            <a:off x="381000" y="257175"/>
            <a:ext cx="41910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Listen and number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" grpId="0"/>
      <p:bldP spid="54288" grpId="0"/>
      <p:bldP spid="54289" grpId="0"/>
      <p:bldP spid="54290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全屏显示(4:3)</PresentationFormat>
  <Paragraphs>97</Paragraphs>
  <Slides>18</Slides>
  <Notes>14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EucrosiaUPC</vt:lpstr>
      <vt:lpstr>GCFrutiger</vt:lpstr>
      <vt:lpstr>经典行书简</vt:lpstr>
      <vt:lpstr>宋体</vt:lpstr>
      <vt:lpstr>微软雅黑</vt:lpstr>
      <vt:lpstr>Arial</vt:lpstr>
      <vt:lpstr>Broadway</vt:lpstr>
      <vt:lpstr>Comic Sans MS</vt:lpstr>
      <vt:lpstr>Jokerman</vt:lpstr>
      <vt:lpstr>Lucida Calligraphy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2023-01-16T20:43:06Z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8C954E90A84B44F6B373F6C9F618D5BC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