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89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圆柱和圆锥  圆柱体积公式的推导和应用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emf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8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59303" y="2297971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53068" y="1131590"/>
            <a:ext cx="7547739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冰淇淋盒有多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圆柱和圆锥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54205" y="1111869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二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142453" y="435390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134494"/>
            <a:ext cx="4347851" cy="171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8675" y="690166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413664" y="632416"/>
            <a:ext cx="54542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哪根木料的体积大？</a:t>
            </a:r>
            <a:endParaRPr lang="zh-CN" altLang="en-US" b="1" dirty="0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419030" y="1698579"/>
            <a:ext cx="374426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3.14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（0.6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0.09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2.2608（m</a:t>
            </a:r>
            <a:r>
              <a:rPr lang="zh-CN" altLang="en-US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142267" y="2832487"/>
            <a:ext cx="342175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3.14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（0.4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3.14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0.04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1.256（m</a:t>
            </a:r>
            <a:r>
              <a:rPr lang="zh-CN" altLang="en-US" sz="20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490960" y="3147231"/>
            <a:ext cx="27539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1.256&lt;2.2608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564021" y="3672555"/>
            <a:ext cx="5068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答：第二根木料的体积大。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83034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09544" y="1064109"/>
            <a:ext cx="5191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12164" y="699542"/>
            <a:ext cx="8629574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有一个圆柱形油桶，从里面量底面直径是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厘米，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高是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50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）它的容积是多少升？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06002" y="2379101"/>
            <a:ext cx="4878634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（1）3.14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（40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= 3.14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= 62800（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= 62.8 （L）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931849" y="3745629"/>
            <a:ext cx="4752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答：它的容积是62.8升。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4390" y="929734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96390" y="1163500"/>
            <a:ext cx="5191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99010" y="798933"/>
            <a:ext cx="8629574" cy="19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有一个圆柱形油桶，从里面量底面直径是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厘米，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高是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50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）若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升柴油重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0.85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千克，则这个油桶可装多少千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eaLnBrk="1" hangingPunct="1">
              <a:lnSpc>
                <a:spcPts val="26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克柴油？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227455" y="3129748"/>
            <a:ext cx="4806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（2）0.85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62.8=53.38（千克） 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35653" y="3622253"/>
            <a:ext cx="5424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答：这个油桶可装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53.38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千克柴油。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1763688" y="2062915"/>
            <a:ext cx="4968552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ts val="38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3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圆柱体的体积=底面积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×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V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S h</a:t>
            </a:r>
            <a:endParaRPr lang="en-US" altLang="zh-CN" sz="3200" b="1" i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V =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π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r²h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57" name="图片 5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5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771800" y="1673245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92948" y="743996"/>
            <a:ext cx="1813686" cy="2648060"/>
            <a:chOff x="4592948" y="696969"/>
            <a:chExt cx="2528328" cy="369146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592948" y="1025037"/>
              <a:ext cx="1893954" cy="3363401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4716008" y="696969"/>
              <a:ext cx="1678668" cy="702329"/>
              <a:chOff x="5865657" y="2502069"/>
              <a:chExt cx="758005" cy="513189"/>
            </a:xfrm>
          </p:grpSpPr>
          <p:grpSp>
            <p:nvGrpSpPr>
              <p:cNvPr id="15" name="Group 4"/>
              <p:cNvGrpSpPr/>
              <p:nvPr/>
            </p:nvGrpSpPr>
            <p:grpSpPr bwMode="auto">
              <a:xfrm>
                <a:off x="5865657" y="2671991"/>
                <a:ext cx="756048" cy="343267"/>
                <a:chOff x="0" y="0"/>
                <a:chExt cx="2586" cy="226"/>
              </a:xfrm>
            </p:grpSpPr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2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7" name="Line 13"/>
                <p:cNvSpPr>
                  <a:spLocks noChangeShapeType="1"/>
                </p:cNvSpPr>
                <p:nvPr/>
              </p:nvSpPr>
              <p:spPr bwMode="auto">
                <a:xfrm>
                  <a:off x="2586" y="0"/>
                  <a:ext cx="0" cy="2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8" name="Line 14"/>
                <p:cNvSpPr>
                  <a:spLocks noChangeShapeType="1"/>
                </p:cNvSpPr>
                <p:nvPr/>
              </p:nvSpPr>
              <p:spPr bwMode="auto">
                <a:xfrm>
                  <a:off x="0" y="90"/>
                  <a:ext cx="7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815" y="90"/>
                  <a:ext cx="77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</p:grpSp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6107000" y="2502069"/>
                <a:ext cx="516662" cy="337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12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390350" y="1367578"/>
              <a:ext cx="730926" cy="2644332"/>
              <a:chOff x="8086169" y="1925468"/>
              <a:chExt cx="471834" cy="736998"/>
            </a:xfrm>
          </p:grpSpPr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8295722" y="1940947"/>
                <a:ext cx="0" cy="7024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8086169" y="1925468"/>
                <a:ext cx="3179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8086172" y="2662466"/>
                <a:ext cx="3238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1" name="Text Box 10"/>
              <p:cNvSpPr txBox="1">
                <a:spLocks noChangeArrowheads="1"/>
              </p:cNvSpPr>
              <p:nvPr/>
            </p:nvSpPr>
            <p:spPr bwMode="auto">
              <a:xfrm>
                <a:off x="8111167" y="2219380"/>
                <a:ext cx="446836" cy="1793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20</a:t>
                </a:r>
              </a:p>
            </p:txBody>
          </p:sp>
        </p:grpSp>
      </p:grp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004744" y="3311854"/>
            <a:ext cx="6847297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圆柱形冰淇淋包装盒的底面直径是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12cm,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高是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20cm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7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1" name="图片 30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2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9280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4788427" y="421546"/>
            <a:ext cx="1813686" cy="2648060"/>
            <a:chOff x="4592948" y="696969"/>
            <a:chExt cx="2528328" cy="369146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592948" y="1025037"/>
              <a:ext cx="1893954" cy="3363401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4716008" y="696969"/>
              <a:ext cx="1678668" cy="702329"/>
              <a:chOff x="5865657" y="2502069"/>
              <a:chExt cx="758005" cy="513189"/>
            </a:xfrm>
          </p:grpSpPr>
          <p:grpSp>
            <p:nvGrpSpPr>
              <p:cNvPr id="15" name="Group 4"/>
              <p:cNvGrpSpPr/>
              <p:nvPr/>
            </p:nvGrpSpPr>
            <p:grpSpPr bwMode="auto">
              <a:xfrm>
                <a:off x="5865657" y="2671991"/>
                <a:ext cx="756048" cy="343267"/>
                <a:chOff x="0" y="0"/>
                <a:chExt cx="2586" cy="226"/>
              </a:xfrm>
            </p:grpSpPr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2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7" name="Line 13"/>
                <p:cNvSpPr>
                  <a:spLocks noChangeShapeType="1"/>
                </p:cNvSpPr>
                <p:nvPr/>
              </p:nvSpPr>
              <p:spPr bwMode="auto">
                <a:xfrm>
                  <a:off x="2586" y="0"/>
                  <a:ext cx="0" cy="2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8" name="Line 14"/>
                <p:cNvSpPr>
                  <a:spLocks noChangeShapeType="1"/>
                </p:cNvSpPr>
                <p:nvPr/>
              </p:nvSpPr>
              <p:spPr bwMode="auto">
                <a:xfrm>
                  <a:off x="0" y="90"/>
                  <a:ext cx="7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815" y="90"/>
                  <a:ext cx="77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</p:grpSp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6107000" y="2502069"/>
                <a:ext cx="516662" cy="337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12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390350" y="1367578"/>
              <a:ext cx="730926" cy="2644332"/>
              <a:chOff x="8086169" y="1925468"/>
              <a:chExt cx="471834" cy="736998"/>
            </a:xfrm>
          </p:grpSpPr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8295722" y="1940947"/>
                <a:ext cx="0" cy="7024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8086169" y="1925468"/>
                <a:ext cx="3179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8086172" y="2662466"/>
                <a:ext cx="3238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1" name="Text Box 10"/>
              <p:cNvSpPr txBox="1">
                <a:spLocks noChangeArrowheads="1"/>
              </p:cNvSpPr>
              <p:nvPr/>
            </p:nvSpPr>
            <p:spPr bwMode="auto">
              <a:xfrm>
                <a:off x="8111167" y="2219380"/>
                <a:ext cx="446836" cy="1793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20</a:t>
                </a:r>
              </a:p>
            </p:txBody>
          </p:sp>
        </p:grpSp>
      </p:grp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200223" y="2989404"/>
            <a:ext cx="6847297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圆柱形冰淇淋包装盒的底面直径是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12cm,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高是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20cm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en-US" altLang="zh-CN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264000" y="3668165"/>
            <a:ext cx="55626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圆柱形包装盒的体积是多少立方厘米？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02844" y="1074601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1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矩形 4"/>
            <p:cNvSpPr>
              <a:spLocks noChangeArrowheads="1"/>
            </p:cNvSpPr>
            <p:nvPr/>
          </p:nvSpPr>
          <p:spPr bwMode="auto">
            <a:xfrm>
              <a:off x="910817" y="1637426"/>
              <a:ext cx="2753591" cy="91986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2400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根据这些信息，你能提出什么问题？</a:t>
              </a:r>
              <a:endPara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3" name="图片 3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roup 4"/>
          <p:cNvGrpSpPr/>
          <p:nvPr/>
        </p:nvGrpSpPr>
        <p:grpSpPr bwMode="auto">
          <a:xfrm>
            <a:off x="3658170" y="3290347"/>
            <a:ext cx="2214563" cy="269081"/>
            <a:chOff x="0" y="0"/>
            <a:chExt cx="2586" cy="226"/>
          </a:xfrm>
        </p:grpSpPr>
        <p:sp>
          <p:nvSpPr>
            <p:cNvPr id="193" name="Line 12"/>
            <p:cNvSpPr>
              <a:spLocks noChangeShapeType="1"/>
            </p:cNvSpPr>
            <p:nvPr/>
          </p:nvSpPr>
          <p:spPr bwMode="auto">
            <a:xfrm>
              <a:off x="0" y="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4" name="Line 13"/>
            <p:cNvSpPr>
              <a:spLocks noChangeShapeType="1"/>
            </p:cNvSpPr>
            <p:nvPr/>
          </p:nvSpPr>
          <p:spPr bwMode="auto">
            <a:xfrm>
              <a:off x="2586" y="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5" name="Line 14"/>
            <p:cNvSpPr>
              <a:spLocks noChangeShapeType="1"/>
            </p:cNvSpPr>
            <p:nvPr/>
          </p:nvSpPr>
          <p:spPr bwMode="auto">
            <a:xfrm>
              <a:off x="0" y="90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6" name="Line 15"/>
            <p:cNvSpPr>
              <a:spLocks noChangeShapeType="1"/>
            </p:cNvSpPr>
            <p:nvPr/>
          </p:nvSpPr>
          <p:spPr bwMode="auto">
            <a:xfrm flipH="1">
              <a:off x="1815" y="90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97" name="AutoShape 4"/>
          <p:cNvSpPr>
            <a:spLocks noChangeArrowheads="1"/>
          </p:cNvSpPr>
          <p:nvPr/>
        </p:nvSpPr>
        <p:spPr bwMode="auto">
          <a:xfrm>
            <a:off x="2848546" y="2966496"/>
            <a:ext cx="407194" cy="108347"/>
          </a:xfrm>
          <a:prstGeom prst="rightArrow">
            <a:avLst>
              <a:gd name="adj1" fmla="val 50000"/>
              <a:gd name="adj2" fmla="val 939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8" name="Text Box 9"/>
          <p:cNvSpPr txBox="1">
            <a:spLocks noChangeArrowheads="1"/>
          </p:cNvSpPr>
          <p:nvPr/>
        </p:nvSpPr>
        <p:spPr bwMode="auto">
          <a:xfrm>
            <a:off x="4414217" y="3268915"/>
            <a:ext cx="809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latin typeface="+mn-lt"/>
                <a:ea typeface="楷体" panose="02010609060101010101" pitchFamily="49" charset="-122"/>
              </a:rPr>
              <a:t>πr</a:t>
            </a:r>
          </a:p>
        </p:txBody>
      </p:sp>
      <p:sp>
        <p:nvSpPr>
          <p:cNvPr id="199" name="Text Box 17"/>
          <p:cNvSpPr txBox="1">
            <a:spLocks noChangeArrowheads="1"/>
          </p:cNvSpPr>
          <p:nvPr/>
        </p:nvSpPr>
        <p:spPr bwMode="auto">
          <a:xfrm>
            <a:off x="3549824" y="3675631"/>
            <a:ext cx="30789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 b="1" i="1">
                <a:latin typeface="+mn-lt"/>
                <a:ea typeface="楷体" panose="02010609060101010101" pitchFamily="49" charset="-122"/>
              </a:rPr>
              <a:t>S = πr ×r  = πr</a:t>
            </a:r>
            <a:r>
              <a:rPr lang="en-US" altLang="zh-CN" sz="1800" b="1" i="1" baseline="30000">
                <a:latin typeface="+mn-lt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00" name="Text Box 21"/>
          <p:cNvSpPr txBox="1">
            <a:spLocks noChangeArrowheads="1"/>
          </p:cNvSpPr>
          <p:nvPr/>
        </p:nvSpPr>
        <p:spPr bwMode="auto">
          <a:xfrm>
            <a:off x="3549824" y="4083918"/>
            <a:ext cx="1890713" cy="461665"/>
          </a:xfrm>
          <a:prstGeom prst="rect">
            <a:avLst/>
          </a:prstGeom>
          <a:solidFill>
            <a:schemeClr val="accent2">
              <a:lumMod val="75000"/>
              <a:alpha val="32941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i="1" dirty="0">
                <a:latin typeface="+mn-lt"/>
                <a:ea typeface="楷体" panose="02010609060101010101" pitchFamily="49" charset="-122"/>
              </a:rPr>
              <a:t>S = πr</a:t>
            </a:r>
            <a:r>
              <a:rPr lang="en-US" altLang="zh-CN" sz="2400" b="1" i="1" baseline="30000" dirty="0">
                <a:latin typeface="+mn-lt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01" name="Text Box 10"/>
          <p:cNvSpPr txBox="1">
            <a:spLocks noChangeArrowheads="1"/>
          </p:cNvSpPr>
          <p:nvPr/>
        </p:nvSpPr>
        <p:spPr bwMode="auto">
          <a:xfrm>
            <a:off x="6143004" y="2696224"/>
            <a:ext cx="377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latin typeface="+mn-lt"/>
                <a:ea typeface="楷体" panose="02010609060101010101" pitchFamily="49" charset="-122"/>
              </a:rPr>
              <a:t>r</a:t>
            </a:r>
          </a:p>
        </p:txBody>
      </p:sp>
      <p:sp>
        <p:nvSpPr>
          <p:cNvPr id="202" name="Line 25"/>
          <p:cNvSpPr>
            <a:spLocks noChangeShapeType="1"/>
          </p:cNvSpPr>
          <p:nvPr/>
        </p:nvSpPr>
        <p:spPr bwMode="auto">
          <a:xfrm>
            <a:off x="6088236" y="2559303"/>
            <a:ext cx="0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5" name="Line 18"/>
          <p:cNvSpPr>
            <a:spLocks noChangeShapeType="1"/>
          </p:cNvSpPr>
          <p:nvPr/>
        </p:nvSpPr>
        <p:spPr bwMode="auto">
          <a:xfrm>
            <a:off x="5926311" y="2543824"/>
            <a:ext cx="27027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6" name="Line 19"/>
          <p:cNvSpPr>
            <a:spLocks noChangeShapeType="1"/>
          </p:cNvSpPr>
          <p:nvPr/>
        </p:nvSpPr>
        <p:spPr bwMode="auto">
          <a:xfrm>
            <a:off x="5878686" y="3280822"/>
            <a:ext cx="32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7" name="Picture 20" descr="%]W%%IJU2~_NE`A_`HX0HQ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9758" y="2210450"/>
            <a:ext cx="1566863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" name="Picture 21" descr="D24}0UEF]J0ZMMWSB0RP`JW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4592" y="2441430"/>
            <a:ext cx="237172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" name="Rectangle 13"/>
          <p:cNvSpPr>
            <a:spLocks noChangeArrowheads="1"/>
          </p:cNvSpPr>
          <p:nvPr/>
        </p:nvSpPr>
        <p:spPr bwMode="auto">
          <a:xfrm>
            <a:off x="1195958" y="1357962"/>
            <a:ext cx="6749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求包装盒的体积就是求圆柱的体积。</a:t>
            </a:r>
          </a:p>
        </p:txBody>
      </p:sp>
      <p:sp>
        <p:nvSpPr>
          <p:cNvPr id="210" name="Rectangle 23"/>
          <p:cNvSpPr>
            <a:spLocks noChangeArrowheads="1"/>
          </p:cNvSpPr>
          <p:nvPr/>
        </p:nvSpPr>
        <p:spPr bwMode="auto">
          <a:xfrm>
            <a:off x="1174526" y="1779443"/>
            <a:ext cx="74299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圆的面积公式是把圆转化成近似的长方形推导出来的。</a:t>
            </a:r>
          </a:p>
        </p:txBody>
      </p:sp>
      <p:sp>
        <p:nvSpPr>
          <p:cNvPr id="211" name="Text Box 23"/>
          <p:cNvSpPr txBox="1">
            <a:spLocks noChangeArrowheads="1"/>
          </p:cNvSpPr>
          <p:nvPr/>
        </p:nvSpPr>
        <p:spPr bwMode="auto">
          <a:xfrm>
            <a:off x="1198214" y="879184"/>
            <a:ext cx="55626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圆柱形包装盒的体积是多少立方厘米？</a:t>
            </a:r>
          </a:p>
        </p:txBody>
      </p:sp>
      <p:sp>
        <p:nvSpPr>
          <p:cNvPr id="212" name="椭圆 211"/>
          <p:cNvSpPr/>
          <p:nvPr/>
        </p:nvSpPr>
        <p:spPr>
          <a:xfrm>
            <a:off x="802054" y="1122066"/>
            <a:ext cx="253748" cy="25374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3" y="531235"/>
            <a:ext cx="366860" cy="456339"/>
          </a:xfrm>
          <a:prstGeom prst="rect">
            <a:avLst/>
          </a:prstGeom>
        </p:spPr>
      </p:pic>
      <p:sp>
        <p:nvSpPr>
          <p:cNvPr id="27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 animBg="1"/>
      <p:bldP spid="198" grpId="0" autoUpdateAnimBg="0"/>
      <p:bldP spid="199" grpId="0" autoUpdateAnimBg="0"/>
      <p:bldP spid="200" grpId="0" animBg="1" autoUpdateAnimBg="0"/>
      <p:bldP spid="201" grpId="0" bldLvl="0" autoUpdateAnimBg="0"/>
      <p:bldP spid="209" grpId="0"/>
      <p:bldP spid="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/>
          <p:nvPr/>
        </p:nvGrpSpPr>
        <p:grpSpPr bwMode="auto">
          <a:xfrm>
            <a:off x="2302453" y="2507178"/>
            <a:ext cx="4539093" cy="1584176"/>
            <a:chOff x="521" y="2886"/>
            <a:chExt cx="3026" cy="1088"/>
          </a:xfrm>
        </p:grpSpPr>
        <p:pic>
          <p:nvPicPr>
            <p:cNvPr id="8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2886"/>
              <a:ext cx="907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1791" y="3384"/>
              <a:ext cx="342" cy="91"/>
            </a:xfrm>
            <a:prstGeom prst="rightArrow">
              <a:avLst>
                <a:gd name="adj1" fmla="val 50000"/>
                <a:gd name="adj2" fmla="val 9395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36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2277" y="3175"/>
              <a:ext cx="1270" cy="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4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？</a:t>
              </a:r>
            </a:p>
          </p:txBody>
        </p:sp>
      </p:grp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860788" y="1073250"/>
            <a:ext cx="7354791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是不是可以把圆柱转化成近似的长方体来推导圆柱的体积公式呢？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55576" y="699542"/>
            <a:ext cx="7354791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是不是可以把圆柱转化成近似的长方体来推导圆柱的体积公式呢？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30524" y="2363211"/>
            <a:ext cx="27539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82933" y="3485716"/>
            <a:ext cx="7095182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圆柱等分的份数越多，拼成的图形越接近长方体。</a:t>
            </a:r>
            <a:endParaRPr lang="en-US" altLang="zh-CN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3492" y="2201285"/>
            <a:ext cx="835819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94580" y="2309632"/>
            <a:ext cx="1121569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11461" y="2201286"/>
            <a:ext cx="785813" cy="10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2549" y="2250101"/>
            <a:ext cx="1035844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50963" y="2525136"/>
            <a:ext cx="13489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/>
              <a:t>……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2324307" y="2633482"/>
            <a:ext cx="323850" cy="108347"/>
          </a:xfrm>
          <a:prstGeom prst="rightArrow">
            <a:avLst>
              <a:gd name="adj1" fmla="val 50000"/>
              <a:gd name="adj2" fmla="val 74726"/>
            </a:avLst>
          </a:prstGeom>
          <a:solidFill>
            <a:srgbClr val="FF6600">
              <a:alpha val="36862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000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5099655" y="2644198"/>
            <a:ext cx="323850" cy="108347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FF6600">
              <a:alpha val="36862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000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7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utoUpdateAnimBg="0"/>
      <p:bldP spid="18" grpId="0" autoUpdateAnimBg="0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柱形 16"/>
          <p:cNvSpPr/>
          <p:nvPr/>
        </p:nvSpPr>
        <p:spPr>
          <a:xfrm>
            <a:off x="755576" y="1512964"/>
            <a:ext cx="1539479" cy="2040731"/>
          </a:xfrm>
          <a:prstGeom prst="can">
            <a:avLst>
              <a:gd name="adj" fmla="val 32523"/>
            </a:avLst>
          </a:prstGeom>
          <a:solidFill>
            <a:srgbClr val="E0B6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55576" y="1771329"/>
            <a:ext cx="1538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531864" y="1521297"/>
            <a:ext cx="0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333029" y="1521297"/>
            <a:ext cx="403622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531864" y="2013026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134195" y="1982070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933105" y="1968973"/>
            <a:ext cx="0" cy="1539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921073" y="1923730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333030" y="2011836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736651" y="2007073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2129557" y="1921348"/>
            <a:ext cx="0" cy="1539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1336602" y="1520106"/>
            <a:ext cx="403622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1236590" y="1532013"/>
            <a:ext cx="621506" cy="4583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824632" y="1871342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031801" y="1961830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231826" y="1998739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430661" y="2016598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630686" y="2013025"/>
            <a:ext cx="0" cy="15394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1834282" y="1996356"/>
            <a:ext cx="0" cy="15394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2033117" y="1953495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2220045" y="1878486"/>
            <a:ext cx="0" cy="154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1213968" y="1535586"/>
            <a:ext cx="621506" cy="4583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430662" y="1521297"/>
            <a:ext cx="215503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1438996" y="1521297"/>
            <a:ext cx="189310" cy="485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1130625" y="1552253"/>
            <a:ext cx="810815" cy="4321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1100858" y="1549874"/>
            <a:ext cx="837010" cy="4310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1037756" y="1583211"/>
            <a:ext cx="1001315" cy="378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1029420" y="1580830"/>
            <a:ext cx="1001316" cy="378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923454" y="1626074"/>
            <a:ext cx="1243013" cy="296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915120" y="1620120"/>
            <a:ext cx="1215629" cy="2976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821062" y="1677270"/>
            <a:ext cx="1431131" cy="1893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816298" y="1674889"/>
            <a:ext cx="1418034" cy="188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右箭头 63"/>
          <p:cNvSpPr/>
          <p:nvPr/>
        </p:nvSpPr>
        <p:spPr>
          <a:xfrm>
            <a:off x="2380171" y="2397004"/>
            <a:ext cx="226711" cy="33316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弧形 54"/>
          <p:cNvSpPr/>
          <p:nvPr/>
        </p:nvSpPr>
        <p:spPr>
          <a:xfrm>
            <a:off x="755576" y="1512964"/>
            <a:ext cx="1538288" cy="513160"/>
          </a:xfrm>
          <a:prstGeom prst="arc">
            <a:avLst>
              <a:gd name="adj1" fmla="val 10818205"/>
              <a:gd name="adj2" fmla="val 0"/>
            </a:avLst>
          </a:prstGeom>
          <a:solidFill>
            <a:srgbClr val="6B6BCF">
              <a:alpha val="63922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6" name="组合 351"/>
          <p:cNvGrpSpPr/>
          <p:nvPr/>
        </p:nvGrpSpPr>
        <p:grpSpPr bwMode="auto">
          <a:xfrm>
            <a:off x="2685462" y="1469324"/>
            <a:ext cx="1949053" cy="2099072"/>
            <a:chOff x="5948778" y="2345769"/>
            <a:chExt cx="2597474" cy="2799250"/>
          </a:xfrm>
        </p:grpSpPr>
        <p:grpSp>
          <p:nvGrpSpPr>
            <p:cNvPr id="57" name="组合 223"/>
            <p:cNvGrpSpPr/>
            <p:nvPr/>
          </p:nvGrpSpPr>
          <p:grpSpPr bwMode="auto">
            <a:xfrm>
              <a:off x="6028158" y="2348897"/>
              <a:ext cx="169151" cy="2790226"/>
              <a:chOff x="6900390" y="2914539"/>
              <a:chExt cx="169151" cy="2790226"/>
            </a:xfrm>
          </p:grpSpPr>
          <p:sp>
            <p:nvSpPr>
              <p:cNvPr id="171" name="等腰三角形 170"/>
              <p:cNvSpPr/>
              <p:nvPr/>
            </p:nvSpPr>
            <p:spPr>
              <a:xfrm rot="10800000">
                <a:off x="6900346" y="2914587"/>
                <a:ext cx="144392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2" name="任意多边形 176"/>
              <p:cNvSpPr/>
              <p:nvPr/>
            </p:nvSpPr>
            <p:spPr>
              <a:xfrm>
                <a:off x="6962228" y="2920938"/>
                <a:ext cx="107898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3" name="任意多边形 177"/>
              <p:cNvSpPr/>
              <p:nvPr/>
            </p:nvSpPr>
            <p:spPr>
              <a:xfrm>
                <a:off x="6905106" y="2920938"/>
                <a:ext cx="96791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58" name="组合 191"/>
            <p:cNvGrpSpPr/>
            <p:nvPr/>
          </p:nvGrpSpPr>
          <p:grpSpPr bwMode="auto">
            <a:xfrm>
              <a:off x="5948778" y="2369954"/>
              <a:ext cx="144000" cy="2772000"/>
              <a:chOff x="6797334" y="2908300"/>
              <a:chExt cx="144000" cy="2772000"/>
            </a:xfrm>
          </p:grpSpPr>
          <p:sp>
            <p:nvSpPr>
              <p:cNvPr id="169" name="等腰三角形 168"/>
              <p:cNvSpPr/>
              <p:nvPr/>
            </p:nvSpPr>
            <p:spPr>
              <a:xfrm>
                <a:off x="6797334" y="2907931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0" name="矩形 169"/>
              <p:cNvSpPr/>
              <p:nvPr/>
            </p:nvSpPr>
            <p:spPr>
              <a:xfrm>
                <a:off x="6797334" y="3628782"/>
                <a:ext cx="144392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59" name="组合 226"/>
            <p:cNvGrpSpPr/>
            <p:nvPr/>
          </p:nvGrpSpPr>
          <p:grpSpPr bwMode="auto">
            <a:xfrm>
              <a:off x="6205399" y="2351418"/>
              <a:ext cx="169151" cy="2792028"/>
              <a:chOff x="6900390" y="2912737"/>
              <a:chExt cx="169151" cy="2792028"/>
            </a:xfrm>
          </p:grpSpPr>
          <p:sp>
            <p:nvSpPr>
              <p:cNvPr id="166" name="等腰三角形 165"/>
              <p:cNvSpPr/>
              <p:nvPr/>
            </p:nvSpPr>
            <p:spPr>
              <a:xfrm rot="10800000">
                <a:off x="6900819" y="2913439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7" name="任意多边形 171"/>
              <p:cNvSpPr/>
              <p:nvPr/>
            </p:nvSpPr>
            <p:spPr>
              <a:xfrm>
                <a:off x="6962701" y="2921378"/>
                <a:ext cx="106311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8" name="任意多边形 172"/>
              <p:cNvSpPr/>
              <p:nvPr/>
            </p:nvSpPr>
            <p:spPr>
              <a:xfrm>
                <a:off x="6905578" y="2921378"/>
                <a:ext cx="95204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0" name="组合 240"/>
            <p:cNvGrpSpPr/>
            <p:nvPr/>
          </p:nvGrpSpPr>
          <p:grpSpPr bwMode="auto">
            <a:xfrm>
              <a:off x="6112371" y="2382903"/>
              <a:ext cx="147604" cy="2758352"/>
              <a:chOff x="6780082" y="2921948"/>
              <a:chExt cx="147604" cy="2758352"/>
            </a:xfrm>
          </p:grpSpPr>
          <p:sp>
            <p:nvSpPr>
              <p:cNvPr id="164" name="等腰三角形 163"/>
              <p:cNvSpPr/>
              <p:nvPr/>
            </p:nvSpPr>
            <p:spPr>
              <a:xfrm>
                <a:off x="6783095" y="2921332"/>
                <a:ext cx="144393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5" name="矩形 164"/>
              <p:cNvSpPr/>
              <p:nvPr/>
            </p:nvSpPr>
            <p:spPr>
              <a:xfrm>
                <a:off x="6779921" y="3627893"/>
                <a:ext cx="144393" cy="2052995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1" name="组合 251"/>
            <p:cNvGrpSpPr/>
            <p:nvPr/>
          </p:nvGrpSpPr>
          <p:grpSpPr bwMode="auto">
            <a:xfrm>
              <a:off x="6338628" y="2348198"/>
              <a:ext cx="169151" cy="2790226"/>
              <a:chOff x="6900390" y="2914539"/>
              <a:chExt cx="169151" cy="2790226"/>
            </a:xfrm>
          </p:grpSpPr>
          <p:sp>
            <p:nvSpPr>
              <p:cNvPr id="161" name="等腰三角形 160"/>
              <p:cNvSpPr/>
              <p:nvPr/>
            </p:nvSpPr>
            <p:spPr>
              <a:xfrm rot="10800000">
                <a:off x="6900875" y="2915285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2" name="任意多边形 166"/>
              <p:cNvSpPr/>
              <p:nvPr/>
            </p:nvSpPr>
            <p:spPr>
              <a:xfrm>
                <a:off x="6962757" y="2921636"/>
                <a:ext cx="106311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3" name="任意多边形 167"/>
              <p:cNvSpPr/>
              <p:nvPr/>
            </p:nvSpPr>
            <p:spPr>
              <a:xfrm>
                <a:off x="6905634" y="2921636"/>
                <a:ext cx="95204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2" name="组合 257"/>
            <p:cNvGrpSpPr/>
            <p:nvPr/>
          </p:nvGrpSpPr>
          <p:grpSpPr bwMode="auto">
            <a:xfrm>
              <a:off x="6276500" y="2369255"/>
              <a:ext cx="144000" cy="2772000"/>
              <a:chOff x="6797334" y="2908300"/>
              <a:chExt cx="144000" cy="2772000"/>
            </a:xfrm>
          </p:grpSpPr>
          <p:sp>
            <p:nvSpPr>
              <p:cNvPr id="159" name="等腰三角形 158"/>
              <p:cNvSpPr/>
              <p:nvPr/>
            </p:nvSpPr>
            <p:spPr>
              <a:xfrm>
                <a:off x="6798065" y="2908630"/>
                <a:ext cx="142806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0" name="矩形 159"/>
              <p:cNvSpPr/>
              <p:nvPr/>
            </p:nvSpPr>
            <p:spPr>
              <a:xfrm>
                <a:off x="6798065" y="3629481"/>
                <a:ext cx="142806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3" name="组合 260"/>
            <p:cNvGrpSpPr/>
            <p:nvPr/>
          </p:nvGrpSpPr>
          <p:grpSpPr bwMode="auto">
            <a:xfrm>
              <a:off x="6498617" y="2350719"/>
              <a:ext cx="169151" cy="2792028"/>
              <a:chOff x="6900390" y="2912737"/>
              <a:chExt cx="169151" cy="2792028"/>
            </a:xfrm>
          </p:grpSpPr>
          <p:sp>
            <p:nvSpPr>
              <p:cNvPr id="156" name="等腰三角形 155"/>
              <p:cNvSpPr/>
              <p:nvPr/>
            </p:nvSpPr>
            <p:spPr>
              <a:xfrm rot="10800000">
                <a:off x="6901146" y="2912550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7" name="任意多边形 161"/>
              <p:cNvSpPr/>
              <p:nvPr/>
            </p:nvSpPr>
            <p:spPr>
              <a:xfrm>
                <a:off x="6963029" y="2920489"/>
                <a:ext cx="106310" cy="2784961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8" name="任意多边形 162"/>
              <p:cNvSpPr/>
              <p:nvPr/>
            </p:nvSpPr>
            <p:spPr>
              <a:xfrm>
                <a:off x="6905906" y="2920489"/>
                <a:ext cx="95204" cy="2784961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4" name="组合 264"/>
            <p:cNvGrpSpPr/>
            <p:nvPr/>
          </p:nvGrpSpPr>
          <p:grpSpPr bwMode="auto">
            <a:xfrm>
              <a:off x="6417819" y="2387226"/>
              <a:ext cx="149022" cy="2749410"/>
              <a:chOff x="6792312" y="2921948"/>
              <a:chExt cx="149022" cy="2749410"/>
            </a:xfrm>
          </p:grpSpPr>
          <p:sp>
            <p:nvSpPr>
              <p:cNvPr id="154" name="等腰三角形 153"/>
              <p:cNvSpPr/>
              <p:nvPr/>
            </p:nvSpPr>
            <p:spPr>
              <a:xfrm>
                <a:off x="6792943" y="2921773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6797702" y="3618806"/>
                <a:ext cx="144393" cy="2052996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5" name="组合 267"/>
            <p:cNvGrpSpPr/>
            <p:nvPr/>
          </p:nvGrpSpPr>
          <p:grpSpPr bwMode="auto">
            <a:xfrm>
              <a:off x="6629168" y="2349051"/>
              <a:ext cx="169151" cy="2792344"/>
              <a:chOff x="6900390" y="2912421"/>
              <a:chExt cx="169151" cy="2792344"/>
            </a:xfrm>
          </p:grpSpPr>
          <p:sp>
            <p:nvSpPr>
              <p:cNvPr id="151" name="等腰三角形 150"/>
              <p:cNvSpPr/>
              <p:nvPr/>
            </p:nvSpPr>
            <p:spPr>
              <a:xfrm rot="10800000">
                <a:off x="6900706" y="2912315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2" name="任意多边形 156"/>
              <p:cNvSpPr/>
              <p:nvPr/>
            </p:nvSpPr>
            <p:spPr>
              <a:xfrm>
                <a:off x="6962589" y="2920253"/>
                <a:ext cx="106310" cy="2784961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3" name="任意多边形 157"/>
              <p:cNvSpPr/>
              <p:nvPr/>
            </p:nvSpPr>
            <p:spPr>
              <a:xfrm>
                <a:off x="6905467" y="2920253"/>
                <a:ext cx="95204" cy="2784961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6" name="组合 271"/>
            <p:cNvGrpSpPr/>
            <p:nvPr/>
          </p:nvGrpSpPr>
          <p:grpSpPr bwMode="auto">
            <a:xfrm>
              <a:off x="6567040" y="2367204"/>
              <a:ext cx="144000" cy="2772000"/>
              <a:chOff x="6797334" y="2908300"/>
              <a:chExt cx="144000" cy="2772000"/>
            </a:xfrm>
          </p:grpSpPr>
          <p:sp>
            <p:nvSpPr>
              <p:cNvPr id="149" name="等腰三角形 148"/>
              <p:cNvSpPr/>
              <p:nvPr/>
            </p:nvSpPr>
            <p:spPr>
              <a:xfrm>
                <a:off x="6797896" y="2909094"/>
                <a:ext cx="142806" cy="719262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0" name="矩形 149"/>
              <p:cNvSpPr/>
              <p:nvPr/>
            </p:nvSpPr>
            <p:spPr>
              <a:xfrm>
                <a:off x="6797896" y="3628356"/>
                <a:ext cx="142806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7" name="组合 274"/>
            <p:cNvGrpSpPr/>
            <p:nvPr/>
          </p:nvGrpSpPr>
          <p:grpSpPr bwMode="auto">
            <a:xfrm>
              <a:off x="6806409" y="2346866"/>
              <a:ext cx="169151" cy="2790226"/>
              <a:chOff x="6900390" y="2914539"/>
              <a:chExt cx="169151" cy="2790226"/>
            </a:xfrm>
          </p:grpSpPr>
          <p:sp>
            <p:nvSpPr>
              <p:cNvPr id="146" name="等腰三角形 145"/>
              <p:cNvSpPr/>
              <p:nvPr/>
            </p:nvSpPr>
            <p:spPr>
              <a:xfrm rot="10800000">
                <a:off x="6901179" y="2915029"/>
                <a:ext cx="142806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7" name="任意多边形 151"/>
              <p:cNvSpPr/>
              <p:nvPr/>
            </p:nvSpPr>
            <p:spPr>
              <a:xfrm>
                <a:off x="6963062" y="2921380"/>
                <a:ext cx="106310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8" name="任意多边形 152"/>
              <p:cNvSpPr/>
              <p:nvPr/>
            </p:nvSpPr>
            <p:spPr>
              <a:xfrm>
                <a:off x="6905939" y="2921380"/>
                <a:ext cx="95204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8" name="组合 278"/>
            <p:cNvGrpSpPr/>
            <p:nvPr/>
          </p:nvGrpSpPr>
          <p:grpSpPr bwMode="auto">
            <a:xfrm>
              <a:off x="6716985" y="2385175"/>
              <a:ext cx="157648" cy="2751528"/>
              <a:chOff x="6783686" y="2921948"/>
              <a:chExt cx="157648" cy="2751528"/>
            </a:xfrm>
          </p:grpSpPr>
          <p:sp>
            <p:nvSpPr>
              <p:cNvPr id="144" name="等腰三角形 143"/>
              <p:cNvSpPr/>
              <p:nvPr/>
            </p:nvSpPr>
            <p:spPr>
              <a:xfrm>
                <a:off x="6783455" y="2922236"/>
                <a:ext cx="142805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5" name="矩形 144"/>
              <p:cNvSpPr/>
              <p:nvPr/>
            </p:nvSpPr>
            <p:spPr>
              <a:xfrm>
                <a:off x="6797735" y="3622446"/>
                <a:ext cx="142805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69" name="组合 281"/>
            <p:cNvGrpSpPr/>
            <p:nvPr/>
          </p:nvGrpSpPr>
          <p:grpSpPr bwMode="auto">
            <a:xfrm>
              <a:off x="6948264" y="2350470"/>
              <a:ext cx="169151" cy="2790226"/>
              <a:chOff x="6900390" y="2914539"/>
              <a:chExt cx="169151" cy="2790226"/>
            </a:xfrm>
          </p:grpSpPr>
          <p:sp>
            <p:nvSpPr>
              <p:cNvPr id="140" name="等腰三角形 139"/>
              <p:cNvSpPr/>
              <p:nvPr/>
            </p:nvSpPr>
            <p:spPr>
              <a:xfrm rot="10800000">
                <a:off x="6900543" y="2914601"/>
                <a:ext cx="144392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1" name="任意多边形 146"/>
              <p:cNvSpPr/>
              <p:nvPr/>
            </p:nvSpPr>
            <p:spPr>
              <a:xfrm>
                <a:off x="6962425" y="2920952"/>
                <a:ext cx="107898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2" name="任意多边形 147"/>
              <p:cNvSpPr/>
              <p:nvPr/>
            </p:nvSpPr>
            <p:spPr>
              <a:xfrm>
                <a:off x="6905303" y="2920952"/>
                <a:ext cx="96791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0" name="组合 285"/>
            <p:cNvGrpSpPr/>
            <p:nvPr/>
          </p:nvGrpSpPr>
          <p:grpSpPr bwMode="auto">
            <a:xfrm>
              <a:off x="6886136" y="2371527"/>
              <a:ext cx="144000" cy="2765176"/>
              <a:chOff x="6797334" y="2908300"/>
              <a:chExt cx="144000" cy="2765176"/>
            </a:xfrm>
          </p:grpSpPr>
          <p:sp>
            <p:nvSpPr>
              <p:cNvPr id="138" name="等腰三角形 137"/>
              <p:cNvSpPr/>
              <p:nvPr/>
            </p:nvSpPr>
            <p:spPr>
              <a:xfrm>
                <a:off x="6797732" y="2907946"/>
                <a:ext cx="144393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9" name="矩形 138"/>
              <p:cNvSpPr/>
              <p:nvPr/>
            </p:nvSpPr>
            <p:spPr>
              <a:xfrm>
                <a:off x="6797732" y="3620857"/>
                <a:ext cx="144393" cy="2052996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1" name="组合 288"/>
            <p:cNvGrpSpPr/>
            <p:nvPr/>
          </p:nvGrpSpPr>
          <p:grpSpPr bwMode="auto">
            <a:xfrm>
              <a:off x="7125505" y="2346167"/>
              <a:ext cx="169151" cy="2798852"/>
              <a:chOff x="6900390" y="2905913"/>
              <a:chExt cx="169151" cy="2798852"/>
            </a:xfrm>
          </p:grpSpPr>
          <p:sp>
            <p:nvSpPr>
              <p:cNvPr id="135" name="等腰三角形 134"/>
              <p:cNvSpPr/>
              <p:nvPr/>
            </p:nvSpPr>
            <p:spPr>
              <a:xfrm rot="10800000">
                <a:off x="6901016" y="2905515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6" name="任意多边形 141"/>
              <p:cNvSpPr/>
              <p:nvPr/>
            </p:nvSpPr>
            <p:spPr>
              <a:xfrm>
                <a:off x="6962898" y="2919804"/>
                <a:ext cx="106311" cy="2784961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7" name="任意多边形 142"/>
              <p:cNvSpPr/>
              <p:nvPr/>
            </p:nvSpPr>
            <p:spPr>
              <a:xfrm>
                <a:off x="6905775" y="2919804"/>
                <a:ext cx="95204" cy="2784961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2" name="组合 292"/>
            <p:cNvGrpSpPr/>
            <p:nvPr/>
          </p:nvGrpSpPr>
          <p:grpSpPr bwMode="auto">
            <a:xfrm>
              <a:off x="7036081" y="2380872"/>
              <a:ext cx="157648" cy="2758352"/>
              <a:chOff x="6783686" y="2921948"/>
              <a:chExt cx="157648" cy="2758352"/>
            </a:xfrm>
          </p:grpSpPr>
          <p:sp>
            <p:nvSpPr>
              <p:cNvPr id="133" name="等腰三角形 132"/>
              <p:cNvSpPr/>
              <p:nvPr/>
            </p:nvSpPr>
            <p:spPr>
              <a:xfrm>
                <a:off x="6783291" y="2921776"/>
                <a:ext cx="144392" cy="719262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6797572" y="3628336"/>
                <a:ext cx="144391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3" name="组合 295"/>
            <p:cNvGrpSpPr/>
            <p:nvPr/>
          </p:nvGrpSpPr>
          <p:grpSpPr bwMode="auto">
            <a:xfrm>
              <a:off x="7262502" y="2352123"/>
              <a:ext cx="169151" cy="2790226"/>
              <a:chOff x="6900390" y="2914539"/>
              <a:chExt cx="169151" cy="2790226"/>
            </a:xfrm>
          </p:grpSpPr>
          <p:sp>
            <p:nvSpPr>
              <p:cNvPr id="130" name="等腰三角形 129"/>
              <p:cNvSpPr/>
              <p:nvPr/>
            </p:nvSpPr>
            <p:spPr>
              <a:xfrm rot="10800000">
                <a:off x="6900477" y="2914536"/>
                <a:ext cx="144392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1" name="任意多边形 136"/>
              <p:cNvSpPr/>
              <p:nvPr/>
            </p:nvSpPr>
            <p:spPr>
              <a:xfrm>
                <a:off x="6962359" y="2920887"/>
                <a:ext cx="107898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2" name="任意多边形 137"/>
              <p:cNvSpPr/>
              <p:nvPr/>
            </p:nvSpPr>
            <p:spPr>
              <a:xfrm>
                <a:off x="6905237" y="2920887"/>
                <a:ext cx="96791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4" name="组合 299"/>
            <p:cNvGrpSpPr/>
            <p:nvPr/>
          </p:nvGrpSpPr>
          <p:grpSpPr bwMode="auto">
            <a:xfrm>
              <a:off x="7209000" y="2373180"/>
              <a:ext cx="144000" cy="2769882"/>
              <a:chOff x="6797334" y="2908300"/>
              <a:chExt cx="144000" cy="2769882"/>
            </a:xfrm>
          </p:grpSpPr>
          <p:sp>
            <p:nvSpPr>
              <p:cNvPr id="128" name="等腰三角形 127"/>
              <p:cNvSpPr/>
              <p:nvPr/>
            </p:nvSpPr>
            <p:spPr>
              <a:xfrm>
                <a:off x="6796974" y="2907881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9" name="矩形 128"/>
              <p:cNvSpPr/>
              <p:nvPr/>
            </p:nvSpPr>
            <p:spPr>
              <a:xfrm>
                <a:off x="6796974" y="3625556"/>
                <a:ext cx="144392" cy="2052996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5" name="组合 302"/>
            <p:cNvGrpSpPr/>
            <p:nvPr/>
          </p:nvGrpSpPr>
          <p:grpSpPr bwMode="auto">
            <a:xfrm>
              <a:off x="7439743" y="2347820"/>
              <a:ext cx="169151" cy="2790226"/>
              <a:chOff x="6900390" y="2914539"/>
              <a:chExt cx="169151" cy="2790226"/>
            </a:xfrm>
          </p:grpSpPr>
          <p:sp>
            <p:nvSpPr>
              <p:cNvPr id="125" name="等腰三角形 124"/>
              <p:cNvSpPr/>
              <p:nvPr/>
            </p:nvSpPr>
            <p:spPr>
              <a:xfrm rot="10800000">
                <a:off x="6900950" y="2914075"/>
                <a:ext cx="142806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6" name="任意多边形 131"/>
              <p:cNvSpPr/>
              <p:nvPr/>
            </p:nvSpPr>
            <p:spPr>
              <a:xfrm>
                <a:off x="6962832" y="2920426"/>
                <a:ext cx="106311" cy="2784960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7" name="任意多边形 132"/>
              <p:cNvSpPr/>
              <p:nvPr/>
            </p:nvSpPr>
            <p:spPr>
              <a:xfrm>
                <a:off x="6905709" y="2920426"/>
                <a:ext cx="95204" cy="2784960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6" name="组合 306"/>
            <p:cNvGrpSpPr/>
            <p:nvPr/>
          </p:nvGrpSpPr>
          <p:grpSpPr bwMode="auto">
            <a:xfrm>
              <a:off x="7350319" y="2386129"/>
              <a:ext cx="157648" cy="2751528"/>
              <a:chOff x="6783686" y="2921948"/>
              <a:chExt cx="157648" cy="2751528"/>
            </a:xfrm>
          </p:grpSpPr>
          <p:sp>
            <p:nvSpPr>
              <p:cNvPr id="123" name="等腰三角形 122"/>
              <p:cNvSpPr/>
              <p:nvPr/>
            </p:nvSpPr>
            <p:spPr>
              <a:xfrm>
                <a:off x="6783226" y="2921282"/>
                <a:ext cx="144392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4" name="矩形 123"/>
              <p:cNvSpPr/>
              <p:nvPr/>
            </p:nvSpPr>
            <p:spPr>
              <a:xfrm>
                <a:off x="6797507" y="3621492"/>
                <a:ext cx="144391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7" name="组合 309"/>
            <p:cNvGrpSpPr/>
            <p:nvPr/>
          </p:nvGrpSpPr>
          <p:grpSpPr bwMode="auto">
            <a:xfrm>
              <a:off x="7572972" y="2348880"/>
              <a:ext cx="169151" cy="2784144"/>
              <a:chOff x="6900390" y="2920621"/>
              <a:chExt cx="169151" cy="2784144"/>
            </a:xfrm>
          </p:grpSpPr>
          <p:sp>
            <p:nvSpPr>
              <p:cNvPr id="120" name="等腰三角形 119"/>
              <p:cNvSpPr/>
              <p:nvPr/>
            </p:nvSpPr>
            <p:spPr>
              <a:xfrm rot="10800000">
                <a:off x="6901006" y="2923862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1" name="任意多边形 126"/>
              <p:cNvSpPr/>
              <p:nvPr/>
            </p:nvSpPr>
            <p:spPr>
              <a:xfrm>
                <a:off x="6962888" y="2920686"/>
                <a:ext cx="106311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2" name="任意多边形 127"/>
              <p:cNvSpPr/>
              <p:nvPr/>
            </p:nvSpPr>
            <p:spPr>
              <a:xfrm>
                <a:off x="6905765" y="2920686"/>
                <a:ext cx="95204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8" name="组合 313"/>
            <p:cNvGrpSpPr/>
            <p:nvPr/>
          </p:nvGrpSpPr>
          <p:grpSpPr bwMode="auto">
            <a:xfrm>
              <a:off x="7519470" y="2372481"/>
              <a:ext cx="144000" cy="2765176"/>
              <a:chOff x="6797334" y="2908300"/>
              <a:chExt cx="144000" cy="2765176"/>
            </a:xfrm>
          </p:grpSpPr>
          <p:sp>
            <p:nvSpPr>
              <p:cNvPr id="118" name="等腰三角形 117"/>
              <p:cNvSpPr/>
              <p:nvPr/>
            </p:nvSpPr>
            <p:spPr>
              <a:xfrm>
                <a:off x="6797503" y="2908580"/>
                <a:ext cx="144392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6797503" y="3621492"/>
                <a:ext cx="144392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9" name="组合 316"/>
            <p:cNvGrpSpPr/>
            <p:nvPr/>
          </p:nvGrpSpPr>
          <p:grpSpPr bwMode="auto">
            <a:xfrm>
              <a:off x="7750213" y="2347121"/>
              <a:ext cx="169151" cy="2790226"/>
              <a:chOff x="6900390" y="2914539"/>
              <a:chExt cx="169151" cy="2790226"/>
            </a:xfrm>
          </p:grpSpPr>
          <p:sp>
            <p:nvSpPr>
              <p:cNvPr id="111" name="等腰三角形 110"/>
              <p:cNvSpPr/>
              <p:nvPr/>
            </p:nvSpPr>
            <p:spPr>
              <a:xfrm rot="10800000">
                <a:off x="6899891" y="2914774"/>
                <a:ext cx="144393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6" name="任意多边形 121"/>
              <p:cNvSpPr/>
              <p:nvPr/>
            </p:nvSpPr>
            <p:spPr>
              <a:xfrm>
                <a:off x="6961774" y="2921125"/>
                <a:ext cx="107898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7" name="任意多边形 122"/>
              <p:cNvSpPr/>
              <p:nvPr/>
            </p:nvSpPr>
            <p:spPr>
              <a:xfrm>
                <a:off x="6904652" y="2921125"/>
                <a:ext cx="96790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0" name="组合 320"/>
            <p:cNvGrpSpPr/>
            <p:nvPr/>
          </p:nvGrpSpPr>
          <p:grpSpPr bwMode="auto">
            <a:xfrm>
              <a:off x="7660789" y="2381826"/>
              <a:ext cx="157648" cy="2758352"/>
              <a:chOff x="6783686" y="2921948"/>
              <a:chExt cx="157648" cy="2758352"/>
            </a:xfrm>
          </p:grpSpPr>
          <p:sp>
            <p:nvSpPr>
              <p:cNvPr id="109" name="等腰三角形 108"/>
              <p:cNvSpPr/>
              <p:nvPr/>
            </p:nvSpPr>
            <p:spPr>
              <a:xfrm>
                <a:off x="6783755" y="2922409"/>
                <a:ext cx="142805" cy="719263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6798036" y="3628970"/>
                <a:ext cx="142805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1" name="组合 323"/>
            <p:cNvGrpSpPr/>
            <p:nvPr/>
          </p:nvGrpSpPr>
          <p:grpSpPr bwMode="auto">
            <a:xfrm>
              <a:off x="7880764" y="2345769"/>
              <a:ext cx="169151" cy="2790226"/>
              <a:chOff x="6900390" y="2914539"/>
              <a:chExt cx="169151" cy="2790226"/>
            </a:xfrm>
          </p:grpSpPr>
          <p:sp>
            <p:nvSpPr>
              <p:cNvPr id="106" name="等腰三角形 105"/>
              <p:cNvSpPr/>
              <p:nvPr/>
            </p:nvSpPr>
            <p:spPr>
              <a:xfrm rot="10800000">
                <a:off x="6901040" y="2914539"/>
                <a:ext cx="142806" cy="719262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7" name="任意多边形 116"/>
              <p:cNvSpPr/>
              <p:nvPr/>
            </p:nvSpPr>
            <p:spPr>
              <a:xfrm>
                <a:off x="6962922" y="2920890"/>
                <a:ext cx="106311" cy="2783372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8" name="任意多边形 117"/>
              <p:cNvSpPr/>
              <p:nvPr/>
            </p:nvSpPr>
            <p:spPr>
              <a:xfrm>
                <a:off x="6905799" y="2920890"/>
                <a:ext cx="95204" cy="2783372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2" name="组合 327"/>
            <p:cNvGrpSpPr/>
            <p:nvPr/>
          </p:nvGrpSpPr>
          <p:grpSpPr bwMode="auto">
            <a:xfrm>
              <a:off x="7827262" y="2366826"/>
              <a:ext cx="144000" cy="2772000"/>
              <a:chOff x="6797334" y="2908300"/>
              <a:chExt cx="144000" cy="2772000"/>
            </a:xfrm>
          </p:grpSpPr>
          <p:sp>
            <p:nvSpPr>
              <p:cNvPr id="104" name="等腰三角形 103"/>
              <p:cNvSpPr/>
              <p:nvPr/>
            </p:nvSpPr>
            <p:spPr>
              <a:xfrm>
                <a:off x="6797537" y="2907884"/>
                <a:ext cx="144392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6797537" y="3628735"/>
                <a:ext cx="144392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3" name="组合 330"/>
            <p:cNvGrpSpPr/>
            <p:nvPr/>
          </p:nvGrpSpPr>
          <p:grpSpPr bwMode="auto">
            <a:xfrm>
              <a:off x="8058005" y="2350092"/>
              <a:ext cx="169151" cy="2790226"/>
              <a:chOff x="6900390" y="2914539"/>
              <a:chExt cx="169151" cy="2790226"/>
            </a:xfrm>
          </p:grpSpPr>
          <p:sp>
            <p:nvSpPr>
              <p:cNvPr id="101" name="等腰三角形 100"/>
              <p:cNvSpPr/>
              <p:nvPr/>
            </p:nvSpPr>
            <p:spPr>
              <a:xfrm rot="10800000">
                <a:off x="6899924" y="2914979"/>
                <a:ext cx="144393" cy="719263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2" name="任意多边形 111"/>
              <p:cNvSpPr/>
              <p:nvPr/>
            </p:nvSpPr>
            <p:spPr>
              <a:xfrm>
                <a:off x="6961807" y="2921330"/>
                <a:ext cx="107898" cy="2783373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3" name="任意多边形 112"/>
              <p:cNvSpPr/>
              <p:nvPr/>
            </p:nvSpPr>
            <p:spPr>
              <a:xfrm>
                <a:off x="6904685" y="2921330"/>
                <a:ext cx="96790" cy="2783373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4" name="组合 334"/>
            <p:cNvGrpSpPr/>
            <p:nvPr/>
          </p:nvGrpSpPr>
          <p:grpSpPr bwMode="auto">
            <a:xfrm>
              <a:off x="7968581" y="2379775"/>
              <a:ext cx="157648" cy="2758352"/>
              <a:chOff x="6783686" y="2921948"/>
              <a:chExt cx="157648" cy="2758352"/>
            </a:xfrm>
          </p:grpSpPr>
          <p:sp>
            <p:nvSpPr>
              <p:cNvPr id="99" name="等腰三角形 98"/>
              <p:cNvSpPr/>
              <p:nvPr/>
            </p:nvSpPr>
            <p:spPr>
              <a:xfrm>
                <a:off x="6783788" y="2921285"/>
                <a:ext cx="142805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6798069" y="3627846"/>
                <a:ext cx="142805" cy="2052995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5" name="组合 337"/>
            <p:cNvGrpSpPr/>
            <p:nvPr/>
          </p:nvGrpSpPr>
          <p:grpSpPr bwMode="auto">
            <a:xfrm>
              <a:off x="8208486" y="2351152"/>
              <a:ext cx="169151" cy="2784144"/>
              <a:chOff x="6900390" y="2920621"/>
              <a:chExt cx="169151" cy="2784144"/>
            </a:xfrm>
          </p:grpSpPr>
          <p:sp>
            <p:nvSpPr>
              <p:cNvPr id="96" name="等腰三角形 95"/>
              <p:cNvSpPr/>
              <p:nvPr/>
            </p:nvSpPr>
            <p:spPr>
              <a:xfrm rot="10800000">
                <a:off x="6900183" y="2920001"/>
                <a:ext cx="144392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7" name="任意多边形 106"/>
              <p:cNvSpPr/>
              <p:nvPr/>
            </p:nvSpPr>
            <p:spPr>
              <a:xfrm>
                <a:off x="6962065" y="2920001"/>
                <a:ext cx="107898" cy="2784960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8" name="任意多边形 107"/>
              <p:cNvSpPr/>
              <p:nvPr/>
            </p:nvSpPr>
            <p:spPr>
              <a:xfrm>
                <a:off x="6904943" y="2920001"/>
                <a:ext cx="96791" cy="2784960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6" name="组合 341"/>
            <p:cNvGrpSpPr/>
            <p:nvPr/>
          </p:nvGrpSpPr>
          <p:grpSpPr bwMode="auto">
            <a:xfrm>
              <a:off x="8137732" y="2366127"/>
              <a:ext cx="144000" cy="2772000"/>
              <a:chOff x="6797334" y="2908300"/>
              <a:chExt cx="144000" cy="2772000"/>
            </a:xfrm>
          </p:grpSpPr>
          <p:sp>
            <p:nvSpPr>
              <p:cNvPr id="94" name="等腰三角形 93"/>
              <p:cNvSpPr/>
              <p:nvPr/>
            </p:nvSpPr>
            <p:spPr>
              <a:xfrm>
                <a:off x="6798066" y="2908583"/>
                <a:ext cx="142806" cy="720851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6798066" y="3629434"/>
                <a:ext cx="142806" cy="2051407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7" name="组合 344"/>
            <p:cNvGrpSpPr/>
            <p:nvPr/>
          </p:nvGrpSpPr>
          <p:grpSpPr bwMode="auto">
            <a:xfrm>
              <a:off x="8377101" y="2349393"/>
              <a:ext cx="169151" cy="2790226"/>
              <a:chOff x="6900390" y="2914539"/>
              <a:chExt cx="169151" cy="2790226"/>
            </a:xfrm>
          </p:grpSpPr>
          <p:sp>
            <p:nvSpPr>
              <p:cNvPr id="91" name="等腰三角形 90"/>
              <p:cNvSpPr/>
              <p:nvPr/>
            </p:nvSpPr>
            <p:spPr>
              <a:xfrm rot="10800000">
                <a:off x="6899761" y="2914091"/>
                <a:ext cx="144392" cy="720851"/>
              </a:xfrm>
              <a:prstGeom prst="triangle">
                <a:avLst/>
              </a:prstGeom>
              <a:solidFill>
                <a:srgbClr val="6B6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2" name="任意多边形 101"/>
              <p:cNvSpPr/>
              <p:nvPr/>
            </p:nvSpPr>
            <p:spPr>
              <a:xfrm>
                <a:off x="6961643" y="2920442"/>
                <a:ext cx="107898" cy="2784960"/>
              </a:xfrm>
              <a:custGeom>
                <a:avLst/>
                <a:gdLst>
                  <a:gd name="connsiteX0" fmla="*/ 11373 w 106908"/>
                  <a:gd name="connsiteY0" fmla="*/ 736979 h 2784144"/>
                  <a:gd name="connsiteX1" fmla="*/ 93260 w 106908"/>
                  <a:gd name="connsiteY1" fmla="*/ 0 h 2784144"/>
                  <a:gd name="connsiteX2" fmla="*/ 106908 w 106908"/>
                  <a:gd name="connsiteY2" fmla="*/ 2074460 h 2784144"/>
                  <a:gd name="connsiteX3" fmla="*/ 25021 w 106908"/>
                  <a:gd name="connsiteY3" fmla="*/ 2784144 h 2784144"/>
                  <a:gd name="connsiteX4" fmla="*/ 11373 w 106908"/>
                  <a:gd name="connsiteY4" fmla="*/ 736979 h 278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08" h="2784144">
                    <a:moveTo>
                      <a:pt x="11373" y="736979"/>
                    </a:moveTo>
                    <a:cubicBezTo>
                      <a:pt x="22746" y="272955"/>
                      <a:pt x="65964" y="245660"/>
                      <a:pt x="93260" y="0"/>
                    </a:cubicBezTo>
                    <a:cubicBezTo>
                      <a:pt x="97809" y="691487"/>
                      <a:pt x="102359" y="1382973"/>
                      <a:pt x="106908" y="2074460"/>
                    </a:cubicBezTo>
                    <a:lnTo>
                      <a:pt x="25021" y="2784144"/>
                    </a:lnTo>
                    <a:cubicBezTo>
                      <a:pt x="20472" y="2101756"/>
                      <a:pt x="0" y="1201003"/>
                      <a:pt x="11373" y="736979"/>
                    </a:cubicBez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3" name="任意多边形 102"/>
              <p:cNvSpPr/>
              <p:nvPr/>
            </p:nvSpPr>
            <p:spPr>
              <a:xfrm>
                <a:off x="6904521" y="2920442"/>
                <a:ext cx="96791" cy="2784960"/>
              </a:xfrm>
              <a:custGeom>
                <a:avLst/>
                <a:gdLst>
                  <a:gd name="connsiteX0" fmla="*/ 54591 w 95534"/>
                  <a:gd name="connsiteY0" fmla="*/ 709684 h 2784143"/>
                  <a:gd name="connsiteX1" fmla="*/ 0 w 95534"/>
                  <a:gd name="connsiteY1" fmla="*/ 0 h 2784143"/>
                  <a:gd name="connsiteX2" fmla="*/ 0 w 95534"/>
                  <a:gd name="connsiteY2" fmla="*/ 2060812 h 2784143"/>
                  <a:gd name="connsiteX3" fmla="*/ 95534 w 95534"/>
                  <a:gd name="connsiteY3" fmla="*/ 2784143 h 2784143"/>
                  <a:gd name="connsiteX4" fmla="*/ 68239 w 95534"/>
                  <a:gd name="connsiteY4" fmla="*/ 655093 h 2784143"/>
                  <a:gd name="connsiteX5" fmla="*/ 54591 w 95534"/>
                  <a:gd name="connsiteY5" fmla="*/ 709684 h 2784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534" h="2784143">
                    <a:moveTo>
                      <a:pt x="54591" y="709684"/>
                    </a:moveTo>
                    <a:lnTo>
                      <a:pt x="0" y="0"/>
                    </a:lnTo>
                    <a:lnTo>
                      <a:pt x="0" y="2060812"/>
                    </a:lnTo>
                    <a:lnTo>
                      <a:pt x="95534" y="2784143"/>
                    </a:lnTo>
                    <a:lnTo>
                      <a:pt x="68239" y="655093"/>
                    </a:lnTo>
                    <a:lnTo>
                      <a:pt x="54591" y="709684"/>
                    </a:lnTo>
                    <a:close/>
                  </a:path>
                </a:pathLst>
              </a:custGeom>
              <a:solidFill>
                <a:srgbClr val="34349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88" name="组合 348"/>
            <p:cNvGrpSpPr/>
            <p:nvPr/>
          </p:nvGrpSpPr>
          <p:grpSpPr bwMode="auto">
            <a:xfrm>
              <a:off x="8296303" y="2384098"/>
              <a:ext cx="149022" cy="2758352"/>
              <a:chOff x="6792312" y="2921948"/>
              <a:chExt cx="149022" cy="2758352"/>
            </a:xfrm>
          </p:grpSpPr>
          <p:sp>
            <p:nvSpPr>
              <p:cNvPr id="89" name="等腰三角形 88"/>
              <p:cNvSpPr/>
              <p:nvPr/>
            </p:nvSpPr>
            <p:spPr>
              <a:xfrm>
                <a:off x="6791558" y="2921726"/>
                <a:ext cx="144393" cy="719262"/>
              </a:xfrm>
              <a:prstGeom prst="triangle">
                <a:avLst/>
              </a:prstGeom>
              <a:solidFill>
                <a:srgbClr val="EFB9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6796319" y="3628286"/>
                <a:ext cx="144392" cy="2051408"/>
              </a:xfrm>
              <a:prstGeom prst="rect">
                <a:avLst/>
              </a:prstGeom>
              <a:solidFill>
                <a:srgbClr val="E0B6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5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174" name="弧形 173"/>
          <p:cNvSpPr/>
          <p:nvPr/>
        </p:nvSpPr>
        <p:spPr>
          <a:xfrm>
            <a:off x="755576" y="3035772"/>
            <a:ext cx="1538288" cy="513159"/>
          </a:xfrm>
          <a:prstGeom prst="arc">
            <a:avLst>
              <a:gd name="adj1" fmla="val 10818205"/>
              <a:gd name="adj2" fmla="val 0"/>
            </a:avLst>
          </a:prstGeom>
          <a:noFill/>
          <a:ln w="57150">
            <a:solidFill>
              <a:srgbClr val="34349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5" name="弧形 174"/>
          <p:cNvSpPr/>
          <p:nvPr/>
        </p:nvSpPr>
        <p:spPr>
          <a:xfrm flipH="1" flipV="1">
            <a:off x="757957" y="3032201"/>
            <a:ext cx="1538288" cy="513160"/>
          </a:xfrm>
          <a:prstGeom prst="arc">
            <a:avLst>
              <a:gd name="adj1" fmla="val 10818205"/>
              <a:gd name="adj2" fmla="val 0"/>
            </a:avLst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6" name="TextBox 356"/>
          <p:cNvSpPr txBox="1">
            <a:spLocks noChangeArrowheads="1"/>
          </p:cNvSpPr>
          <p:nvPr/>
        </p:nvSpPr>
        <p:spPr bwMode="auto">
          <a:xfrm>
            <a:off x="2573543" y="3605307"/>
            <a:ext cx="29216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圆柱底面周长的一半</a:t>
            </a:r>
          </a:p>
        </p:txBody>
      </p:sp>
      <p:sp>
        <p:nvSpPr>
          <p:cNvPr id="177" name="TextBox 359"/>
          <p:cNvSpPr txBox="1">
            <a:spLocks noChangeArrowheads="1"/>
          </p:cNvSpPr>
          <p:nvPr/>
        </p:nvSpPr>
        <p:spPr bwMode="auto">
          <a:xfrm>
            <a:off x="4548202" y="2115775"/>
            <a:ext cx="848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圆柱的高</a:t>
            </a:r>
          </a:p>
        </p:txBody>
      </p:sp>
      <p:sp>
        <p:nvSpPr>
          <p:cNvPr id="178" name="TextBox 363"/>
          <p:cNvSpPr txBox="1">
            <a:spLocks noChangeArrowheads="1"/>
          </p:cNvSpPr>
          <p:nvPr/>
        </p:nvSpPr>
        <p:spPr bwMode="auto">
          <a:xfrm>
            <a:off x="4642041" y="2953758"/>
            <a:ext cx="10322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</a:t>
            </a:r>
            <a:endParaRPr lang="en-US" altLang="zh-CN" sz="20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半径</a:t>
            </a:r>
          </a:p>
        </p:txBody>
      </p:sp>
      <p:cxnSp>
        <p:nvCxnSpPr>
          <p:cNvPr id="179" name="直接连接符 178"/>
          <p:cNvCxnSpPr/>
          <p:nvPr/>
        </p:nvCxnSpPr>
        <p:spPr>
          <a:xfrm flipH="1">
            <a:off x="1528293" y="3294138"/>
            <a:ext cx="769144" cy="0"/>
          </a:xfrm>
          <a:prstGeom prst="line">
            <a:avLst/>
          </a:prstGeom>
          <a:ln w="57150" cap="rnd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连接符 179"/>
          <p:cNvCxnSpPr>
            <a:endCxn id="55" idx="1"/>
          </p:cNvCxnSpPr>
          <p:nvPr/>
        </p:nvCxnSpPr>
        <p:spPr>
          <a:xfrm flipH="1" flipV="1">
            <a:off x="1524721" y="1768949"/>
            <a:ext cx="3572" cy="1525190"/>
          </a:xfrm>
          <a:prstGeom prst="line">
            <a:avLst/>
          </a:prstGeom>
          <a:ln w="571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平行四边形 180"/>
          <p:cNvSpPr/>
          <p:nvPr/>
        </p:nvSpPr>
        <p:spPr>
          <a:xfrm>
            <a:off x="2695204" y="3006235"/>
            <a:ext cx="1944290" cy="547688"/>
          </a:xfrm>
          <a:prstGeom prst="parallelogram">
            <a:avLst>
              <a:gd name="adj" fmla="val 8753"/>
            </a:avLst>
          </a:prstGeom>
          <a:solidFill>
            <a:srgbClr val="0066FF">
              <a:alpha val="45098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82" name="组合 372"/>
          <p:cNvGrpSpPr/>
          <p:nvPr/>
        </p:nvGrpSpPr>
        <p:grpSpPr bwMode="auto">
          <a:xfrm>
            <a:off x="761530" y="3034582"/>
            <a:ext cx="1539478" cy="520304"/>
            <a:chOff x="5159939" y="5289333"/>
            <a:chExt cx="2052968" cy="693017"/>
          </a:xfrm>
        </p:grpSpPr>
        <p:sp>
          <p:nvSpPr>
            <p:cNvPr id="183" name="弧形 182"/>
            <p:cNvSpPr/>
            <p:nvPr/>
          </p:nvSpPr>
          <p:spPr>
            <a:xfrm>
              <a:off x="5161526" y="5298848"/>
              <a:ext cx="2051381" cy="683502"/>
            </a:xfrm>
            <a:prstGeom prst="arc">
              <a:avLst>
                <a:gd name="adj1" fmla="val 10818205"/>
                <a:gd name="adj2" fmla="val 0"/>
              </a:avLst>
            </a:prstGeom>
            <a:solidFill>
              <a:srgbClr val="6B6BCF">
                <a:alpha val="63922"/>
              </a:srgbClr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" name="弧形 183"/>
            <p:cNvSpPr/>
            <p:nvPr/>
          </p:nvSpPr>
          <p:spPr>
            <a:xfrm flipV="1">
              <a:off x="5159939" y="5289333"/>
              <a:ext cx="2051381" cy="683502"/>
            </a:xfrm>
            <a:prstGeom prst="arc">
              <a:avLst>
                <a:gd name="adj1" fmla="val 10778393"/>
                <a:gd name="adj2" fmla="val 0"/>
              </a:avLst>
            </a:prstGeom>
            <a:solidFill>
              <a:srgbClr val="6B6BCF">
                <a:alpha val="63922"/>
              </a:srgbClr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05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87" name="图片 18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9201" y="3570592"/>
            <a:ext cx="2492989" cy="90861"/>
          </a:xfrm>
          <a:prstGeom prst="rect">
            <a:avLst/>
          </a:prstGeom>
        </p:spPr>
      </p:pic>
      <p:pic>
        <p:nvPicPr>
          <p:cNvPr id="188" name="图片 18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293" y="1020692"/>
            <a:ext cx="2492989" cy="333221"/>
          </a:xfrm>
          <a:prstGeom prst="rect">
            <a:avLst/>
          </a:prstGeom>
        </p:spPr>
      </p:pic>
      <p:cxnSp>
        <p:nvCxnSpPr>
          <p:cNvPr id="189" name="直接连接符 188"/>
          <p:cNvCxnSpPr/>
          <p:nvPr/>
        </p:nvCxnSpPr>
        <p:spPr>
          <a:xfrm flipV="1">
            <a:off x="2708896" y="3568396"/>
            <a:ext cx="1889522" cy="0"/>
          </a:xfrm>
          <a:prstGeom prst="line">
            <a:avLst/>
          </a:prstGeom>
          <a:ln w="5715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 rot="120000" flipV="1">
            <a:off x="4602368" y="3033806"/>
            <a:ext cx="50006" cy="52268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接连接符 190"/>
          <p:cNvCxnSpPr/>
          <p:nvPr/>
        </p:nvCxnSpPr>
        <p:spPr>
          <a:xfrm flipV="1">
            <a:off x="4570220" y="2027727"/>
            <a:ext cx="0" cy="1539479"/>
          </a:xfrm>
          <a:prstGeom prst="line">
            <a:avLst/>
          </a:prstGeom>
          <a:ln w="5715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 Box 14"/>
          <p:cNvSpPr txBox="1">
            <a:spLocks noChangeArrowheads="1"/>
          </p:cNvSpPr>
          <p:nvPr/>
        </p:nvSpPr>
        <p:spPr bwMode="auto">
          <a:xfrm>
            <a:off x="849143" y="627534"/>
            <a:ext cx="2648291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 sz="24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圆柱的体积公式</a:t>
            </a:r>
            <a:endParaRPr lang="en-US" altLang="zh-CN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193" name="Text Box 6"/>
          <p:cNvSpPr txBox="1">
            <a:spLocks noChangeArrowheads="1"/>
          </p:cNvSpPr>
          <p:nvPr/>
        </p:nvSpPr>
        <p:spPr bwMode="auto">
          <a:xfrm>
            <a:off x="6027762" y="3326268"/>
            <a:ext cx="1919288" cy="496867"/>
          </a:xfrm>
          <a:prstGeom prst="rect">
            <a:avLst/>
          </a:prstGeom>
          <a:solidFill>
            <a:schemeClr val="accent2">
              <a:lumMod val="75000"/>
              <a:alpha val="32941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i="1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 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en-US" sz="2400" b="1" i="1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S h</a:t>
            </a:r>
          </a:p>
        </p:txBody>
      </p:sp>
      <p:sp>
        <p:nvSpPr>
          <p:cNvPr id="194" name="AutoShape 4"/>
          <p:cNvSpPr>
            <a:spLocks noChangeArrowheads="1"/>
          </p:cNvSpPr>
          <p:nvPr/>
        </p:nvSpPr>
        <p:spPr bwMode="auto">
          <a:xfrm>
            <a:off x="7390645" y="2178504"/>
            <a:ext cx="350618" cy="37160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b="1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5" name="Text Box 5"/>
          <p:cNvSpPr txBox="1">
            <a:spLocks noChangeArrowheads="1"/>
          </p:cNvSpPr>
          <p:nvPr/>
        </p:nvSpPr>
        <p:spPr bwMode="auto">
          <a:xfrm>
            <a:off x="7058624" y="2544570"/>
            <a:ext cx="1234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底面积</a:t>
            </a:r>
          </a:p>
        </p:txBody>
      </p:sp>
      <p:sp>
        <p:nvSpPr>
          <p:cNvPr id="196" name="AutoShape 6"/>
          <p:cNvSpPr>
            <a:spLocks noChangeArrowheads="1"/>
          </p:cNvSpPr>
          <p:nvPr/>
        </p:nvSpPr>
        <p:spPr bwMode="auto">
          <a:xfrm>
            <a:off x="6174968" y="2178504"/>
            <a:ext cx="350618" cy="37160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b="1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7" name="Text Box 8"/>
          <p:cNvSpPr txBox="1">
            <a:spLocks noChangeArrowheads="1"/>
          </p:cNvSpPr>
          <p:nvPr/>
        </p:nvSpPr>
        <p:spPr bwMode="auto">
          <a:xfrm>
            <a:off x="8314163" y="2544570"/>
            <a:ext cx="431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高</a:t>
            </a:r>
          </a:p>
        </p:txBody>
      </p:sp>
      <p:sp>
        <p:nvSpPr>
          <p:cNvPr id="198" name="Text Box 9"/>
          <p:cNvSpPr txBox="1">
            <a:spLocks noChangeArrowheads="1"/>
          </p:cNvSpPr>
          <p:nvPr/>
        </p:nvSpPr>
        <p:spPr bwMode="auto">
          <a:xfrm>
            <a:off x="5308343" y="2582405"/>
            <a:ext cx="1727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圆柱的体积</a:t>
            </a:r>
          </a:p>
        </p:txBody>
      </p:sp>
      <p:grpSp>
        <p:nvGrpSpPr>
          <p:cNvPr id="199" name="Group 16"/>
          <p:cNvGrpSpPr/>
          <p:nvPr/>
        </p:nvGrpSpPr>
        <p:grpSpPr bwMode="auto">
          <a:xfrm>
            <a:off x="6956827" y="2531059"/>
            <a:ext cx="1357336" cy="522684"/>
            <a:chOff x="-59" y="-16"/>
            <a:chExt cx="1293" cy="439"/>
          </a:xfrm>
        </p:grpSpPr>
        <p:sp>
          <p:nvSpPr>
            <p:cNvPr id="200" name="Text Box 11"/>
            <p:cNvSpPr txBox="1">
              <a:spLocks noChangeArrowheads="1"/>
            </p:cNvSpPr>
            <p:nvPr/>
          </p:nvSpPr>
          <p:spPr bwMode="auto">
            <a:xfrm>
              <a:off x="-59" y="-16"/>
              <a:ext cx="22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=</a:t>
              </a:r>
            </a:p>
          </p:txBody>
        </p:sp>
        <p:sp>
          <p:nvSpPr>
            <p:cNvPr id="201" name="Text Box 12"/>
            <p:cNvSpPr txBox="1">
              <a:spLocks noChangeArrowheads="1"/>
            </p:cNvSpPr>
            <p:nvPr/>
          </p:nvSpPr>
          <p:spPr bwMode="auto">
            <a:xfrm>
              <a:off x="1008" y="0"/>
              <a:ext cx="22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Arial" panose="020B0604020202020204" pitchFamily="34" charset="0"/>
                </a:rPr>
                <a:t>×</a:t>
              </a:r>
            </a:p>
          </p:txBody>
        </p:sp>
      </p:grpSp>
      <p:sp>
        <p:nvSpPr>
          <p:cNvPr id="202" name="Text Box 3"/>
          <p:cNvSpPr txBox="1">
            <a:spLocks noChangeArrowheads="1"/>
          </p:cNvSpPr>
          <p:nvPr/>
        </p:nvSpPr>
        <p:spPr bwMode="auto">
          <a:xfrm>
            <a:off x="4579749" y="1583211"/>
            <a:ext cx="4679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长方体的体积=底面积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×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高</a:t>
            </a:r>
          </a:p>
        </p:txBody>
      </p:sp>
      <p:sp>
        <p:nvSpPr>
          <p:cNvPr id="203" name="AutoShape 4"/>
          <p:cNvSpPr>
            <a:spLocks noChangeArrowheads="1"/>
          </p:cNvSpPr>
          <p:nvPr/>
        </p:nvSpPr>
        <p:spPr bwMode="auto">
          <a:xfrm>
            <a:off x="8382405" y="2178504"/>
            <a:ext cx="350618" cy="37160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b="1">
              <a:solidFill>
                <a:srgbClr val="FFCC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85" name="组合 18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86" name="图片 18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4" grpId="0" animBg="1"/>
      <p:bldP spid="176" grpId="0"/>
      <p:bldP spid="177" grpId="0"/>
      <p:bldP spid="178" grpId="0"/>
      <p:bldP spid="181" grpId="0" animBg="1"/>
      <p:bldP spid="192" grpId="0" bldLvl="0" autoUpdateAnimBg="0"/>
      <p:bldP spid="193" grpId="0" bldLvl="0" animBg="1" autoUpdateAnimBg="0"/>
      <p:bldP spid="194" grpId="0" animBg="1" autoUpdateAnimBg="0"/>
      <p:bldP spid="195" grpId="0" bldLvl="0" autoUpdateAnimBg="0"/>
      <p:bldP spid="197" grpId="0" bldLvl="0" autoUpdateAnimBg="0"/>
      <p:bldP spid="198" grpId="0" bldLvl="0" autoUpdateAnimBg="0"/>
      <p:bldP spid="202" grpId="0" bldLvl="0" autoUpdateAnimBg="0"/>
      <p:bldP spid="20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267332" y="1311988"/>
            <a:ext cx="1813686" cy="2648060"/>
            <a:chOff x="4592948" y="696969"/>
            <a:chExt cx="2528328" cy="369146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592948" y="1025037"/>
              <a:ext cx="1893954" cy="3363401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4716008" y="696969"/>
              <a:ext cx="1678668" cy="702329"/>
              <a:chOff x="5865657" y="2502069"/>
              <a:chExt cx="758005" cy="513189"/>
            </a:xfrm>
          </p:grpSpPr>
          <p:grpSp>
            <p:nvGrpSpPr>
              <p:cNvPr id="15" name="Group 4"/>
              <p:cNvGrpSpPr/>
              <p:nvPr/>
            </p:nvGrpSpPr>
            <p:grpSpPr bwMode="auto">
              <a:xfrm>
                <a:off x="5865657" y="2671991"/>
                <a:ext cx="756048" cy="343267"/>
                <a:chOff x="0" y="0"/>
                <a:chExt cx="2586" cy="226"/>
              </a:xfrm>
            </p:grpSpPr>
            <p:sp>
              <p:nvSpPr>
                <p:cNvPr id="17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2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8" name="Line 13"/>
                <p:cNvSpPr>
                  <a:spLocks noChangeShapeType="1"/>
                </p:cNvSpPr>
                <p:nvPr/>
              </p:nvSpPr>
              <p:spPr bwMode="auto">
                <a:xfrm>
                  <a:off x="2586" y="0"/>
                  <a:ext cx="0" cy="2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19" name="Line 14"/>
                <p:cNvSpPr>
                  <a:spLocks noChangeShapeType="1"/>
                </p:cNvSpPr>
                <p:nvPr/>
              </p:nvSpPr>
              <p:spPr bwMode="auto">
                <a:xfrm>
                  <a:off x="0" y="90"/>
                  <a:ext cx="7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815" y="90"/>
                  <a:ext cx="77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050"/>
                </a:p>
              </p:txBody>
            </p:sp>
          </p:grp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6107000" y="2502069"/>
                <a:ext cx="516662" cy="337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12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390350" y="1367578"/>
              <a:ext cx="730926" cy="2644332"/>
              <a:chOff x="8086169" y="1925468"/>
              <a:chExt cx="471834" cy="736998"/>
            </a:xfrm>
          </p:grpSpPr>
          <p:sp>
            <p:nvSpPr>
              <p:cNvPr id="11" name="Line 25"/>
              <p:cNvSpPr>
                <a:spLocks noChangeShapeType="1"/>
              </p:cNvSpPr>
              <p:nvPr/>
            </p:nvSpPr>
            <p:spPr bwMode="auto">
              <a:xfrm>
                <a:off x="8295722" y="1940947"/>
                <a:ext cx="0" cy="7024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2" name="Line 18"/>
              <p:cNvSpPr>
                <a:spLocks noChangeShapeType="1"/>
              </p:cNvSpPr>
              <p:nvPr/>
            </p:nvSpPr>
            <p:spPr bwMode="auto">
              <a:xfrm>
                <a:off x="8086169" y="1925468"/>
                <a:ext cx="3179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8086172" y="2662466"/>
                <a:ext cx="32385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8111167" y="2219380"/>
                <a:ext cx="446836" cy="1793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20</a:t>
                </a:r>
              </a:p>
            </p:txBody>
          </p:sp>
        </p:grpSp>
      </p:grp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258316" y="411510"/>
            <a:ext cx="55626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圆柱形包装盒的体积是多少立方厘米？</a:t>
            </a:r>
          </a:p>
        </p:txBody>
      </p:sp>
      <p:sp>
        <p:nvSpPr>
          <p:cNvPr id="23" name="椭圆 22"/>
          <p:cNvSpPr/>
          <p:nvPr/>
        </p:nvSpPr>
        <p:spPr>
          <a:xfrm>
            <a:off x="862156" y="654392"/>
            <a:ext cx="253748" cy="25374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401888" y="1000207"/>
            <a:ext cx="5562600" cy="343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底面积：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（1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2÷2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0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 eaLnBrk="1" hangingPunct="1">
              <a:lnSpc>
                <a:spcPts val="29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= 3.14×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</a:p>
          <a:p>
            <a:pPr eaLnBrk="1" hangingPunct="1">
              <a:lnSpc>
                <a:spcPts val="29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= 113.04（平方厘米）</a:t>
            </a:r>
          </a:p>
          <a:p>
            <a:pPr eaLnBrk="1" hangingPunct="1">
              <a:lnSpc>
                <a:spcPts val="29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体积：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29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113.04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 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2260.8（立方厘米）    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答</a:t>
            </a:r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：圆柱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形包装盒的体积是2260.8 立方厘米。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6" name="图片 2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221908" y="1078772"/>
            <a:ext cx="6453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求下列图形的体积。（单位：厘米）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45076" y="3579862"/>
            <a:ext cx="35103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3.14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（8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401.92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11733" y="3644319"/>
            <a:ext cx="37996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3.14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（4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125.6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522315" y="1294024"/>
            <a:ext cx="4791845" cy="263809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14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全屏显示(16:9)</PresentationFormat>
  <Paragraphs>110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2023-01-16T20:43:11Z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5F03D9BACD9144AC9D98AE9FCD1CD45C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