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90" r:id="rId3"/>
    <p:sldId id="275" r:id="rId4"/>
    <p:sldId id="262" r:id="rId5"/>
    <p:sldId id="263" r:id="rId6"/>
    <p:sldId id="264" r:id="rId7"/>
    <p:sldId id="268" r:id="rId8"/>
    <p:sldId id="293" r:id="rId9"/>
    <p:sldId id="292" r:id="rId10"/>
    <p:sldId id="291" r:id="rId11"/>
    <p:sldId id="28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C401F06-8AAB-4FC8-8254-34A2AA6D92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F8A3224-06F9-4663-BF43-055654D8437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3988B4-CA29-4EEF-82B9-D9693B5CD20C}" type="slidenum">
              <a:rPr lang="en-US" altLang="zh-CN" smtClean="0"/>
              <a:t>4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3224-06F9-4663-BF43-055654D8437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5FA83-44E8-4908-9AAF-E6845FADE5C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29F2C-8485-49D4-8CAB-32FAC1BFBCE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9CC36E-C635-4E75-8E90-366BAAAC279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EB015-1527-486D-BADD-319AF1C1824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1375" y="1981200"/>
            <a:ext cx="4194175" cy="1866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1375" y="4000500"/>
            <a:ext cx="4194175" cy="1866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DAF77-9937-43D4-9C14-1DB602C2FC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5D4B-FD78-4AAC-9241-DBB9AADB2F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6EFB4A-D73A-428E-911C-13054568A28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3BEDC-77E8-4FC0-8460-BE6ACDFAFDD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49930-A124-4DE7-9778-BB881B32D5F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06E04-4546-4344-BF9D-ECD97F65C15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CECDD-10F9-4026-BE9D-763AC028A74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CD3BB-466B-4F34-8E3D-5636A5D90B7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F5391-9920-41E2-87BB-E2909F5B621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D17FD-B892-4301-AEA2-E57737BE8A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8E2C3-A105-4929-8BAD-624DA3A458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E91A7-6444-410D-A579-5411682A1D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25D7E-40A0-49E7-8683-5C6A1FC066C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51194-A0AC-4D2D-8756-0AAFBC4707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6938E-BDB1-43AF-8388-F2474C5C807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57FF0-3767-49D0-9459-AC688A67BA9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74C1C-583C-4976-B896-3D19ECCAC7F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A0D96-20E4-4A2F-9FB1-515EF8D6749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DCB8C09A-85DC-459B-853E-9297559FD0D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936307E-A33C-4475-9056-56A4C4C9D93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image" Target="../media/image9.wmf"/><Relationship Id="rId2" Type="http://schemas.openxmlformats.org/officeDocument/2006/relationships/tags" Target="../tags/tag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8.wm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13908" y="1484784"/>
            <a:ext cx="510909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600" kern="10" dirty="0" smtClean="0">
                <a:ln w="9525">
                  <a:solidFill>
                    <a:schemeClr val="tx1"/>
                  </a:solidFill>
                  <a:rou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分式方程</a:t>
            </a:r>
            <a:endParaRPr lang="zh-CN" altLang="en-US" sz="9600" kern="10" dirty="0">
              <a:ln w="9525">
                <a:solidFill>
                  <a:schemeClr val="tx1"/>
                </a:solidFill>
                <a:round/>
              </a:ln>
              <a:solidFill>
                <a:srgbClr val="FF66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26816" y="48618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E5442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42937" y="2316163"/>
            <a:ext cx="8501063" cy="1754187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3600" dirty="0">
                <a:latin typeface="宋体" panose="02010600030101010101" pitchFamily="2" charset="-122"/>
                <a:cs typeface="Times New Roman" panose="02020603050405020304" pitchFamily="18" charset="0"/>
              </a:rPr>
              <a:t>本节课学习了哪些知识？要注意什么</a:t>
            </a:r>
            <a:r>
              <a:rPr lang="en-US" altLang="zh-CN" sz="3600" dirty="0">
                <a:latin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 eaLnBrk="0" hangingPunct="0"/>
            <a:endParaRPr lang="en-US" altLang="zh-CN" sz="3600" dirty="0">
              <a:latin typeface="宋体" panose="02010600030101010101" pitchFamily="2" charset="-122"/>
            </a:endParaRPr>
          </a:p>
          <a:p>
            <a:pPr eaLnBrk="0" hangingPunct="0"/>
            <a:r>
              <a:rPr lang="zh-CN" altLang="en-US" sz="3600" dirty="0">
                <a:latin typeface="宋体" panose="02010600030101010101" pitchFamily="2" charset="-122"/>
                <a:cs typeface="Times New Roman" panose="02020603050405020304" pitchFamily="18" charset="0"/>
              </a:rPr>
              <a:t>在学习过程中</a:t>
            </a:r>
            <a:r>
              <a:rPr lang="en-US" altLang="zh-CN" sz="3600" dirty="0"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600" dirty="0">
                <a:latin typeface="宋体" panose="02010600030101010101" pitchFamily="2" charset="-122"/>
                <a:cs typeface="Times New Roman" panose="02020603050405020304" pitchFamily="18" charset="0"/>
              </a:rPr>
              <a:t>你有什么体会？</a:t>
            </a:r>
            <a:endParaRPr lang="zh-CN" altLang="en-US" sz="3600" dirty="0">
              <a:latin typeface="宋体" panose="02010600030101010101" pitchFamily="2" charset="-122"/>
            </a:endParaRPr>
          </a:p>
        </p:txBody>
      </p:sp>
      <p:sp>
        <p:nvSpPr>
          <p:cNvPr id="14339" name="矩形 2"/>
          <p:cNvSpPr>
            <a:spLocks noChangeArrowheads="1"/>
          </p:cNvSpPr>
          <p:nvPr/>
        </p:nvSpPr>
        <p:spPr bwMode="auto">
          <a:xfrm>
            <a:off x="642938" y="714375"/>
            <a:ext cx="2659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【</a:t>
            </a: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小结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500313" y="2000250"/>
          <a:ext cx="17145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748665" imgH="393700" progId="Equation.DSMT4">
                  <p:embed/>
                </p:oleObj>
              </mc:Choice>
              <mc:Fallback>
                <p:oleObj name="Equation" r:id="rId3" imgW="748665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000250"/>
                        <a:ext cx="17145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643438" y="1989138"/>
          <a:ext cx="17859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812165" imgH="393700" progId="Equation.DSMT4">
                  <p:embed/>
                </p:oleObj>
              </mc:Choice>
              <mc:Fallback>
                <p:oleObj name="Equation" r:id="rId5" imgW="812165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989138"/>
                        <a:ext cx="1785937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948488" y="1916113"/>
          <a:ext cx="19288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812165" imgH="393700" progId="Equation.DSMT4">
                  <p:embed/>
                </p:oleObj>
              </mc:Choice>
              <mc:Fallback>
                <p:oleObj name="Equation" r:id="rId7" imgW="812165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916113"/>
                        <a:ext cx="192881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矩形 4"/>
          <p:cNvSpPr>
            <a:spLocks noChangeArrowheads="1"/>
          </p:cNvSpPr>
          <p:nvPr/>
        </p:nvSpPr>
        <p:spPr bwMode="auto">
          <a:xfrm>
            <a:off x="571500" y="3071813"/>
            <a:ext cx="85725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根据你发现的规律</a:t>
            </a:r>
            <a:endParaRPr lang="en-US" altLang="zh-CN" b="1" dirty="0">
              <a:solidFill>
                <a:srgbClr val="00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（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１</a:t>
            </a: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）写出第</a:t>
            </a:r>
            <a:r>
              <a:rPr lang="zh-CN" altLang="en-US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ｎ</a:t>
            </a: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个式子</a:t>
            </a:r>
            <a:r>
              <a:rPr lang="zh-CN" altLang="en-US" b="1" u="sng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　　　　</a:t>
            </a: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，</a:t>
            </a:r>
          </a:p>
        </p:txBody>
      </p:sp>
      <p:sp>
        <p:nvSpPr>
          <p:cNvPr id="6152" name="矩形 5"/>
          <p:cNvSpPr>
            <a:spLocks noChangeArrowheads="1"/>
          </p:cNvSpPr>
          <p:nvPr/>
        </p:nvSpPr>
        <p:spPr bwMode="auto">
          <a:xfrm>
            <a:off x="500063" y="4572000"/>
            <a:ext cx="3756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（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２</a:t>
            </a: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）利用规律计算：</a:t>
            </a:r>
          </a:p>
        </p:txBody>
      </p:sp>
      <p:sp>
        <p:nvSpPr>
          <p:cNvPr id="6153" name="矩形 7"/>
          <p:cNvSpPr>
            <a:spLocks noChangeArrowheads="1"/>
          </p:cNvSpPr>
          <p:nvPr/>
        </p:nvSpPr>
        <p:spPr bwMode="auto">
          <a:xfrm>
            <a:off x="500063" y="5500688"/>
            <a:ext cx="3935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（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３</a:t>
            </a: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）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利用规律解方程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: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6154" name="矩形 10"/>
          <p:cNvSpPr>
            <a:spLocks noChangeArrowheads="1"/>
          </p:cNvSpPr>
          <p:nvPr/>
        </p:nvSpPr>
        <p:spPr bwMode="auto">
          <a:xfrm>
            <a:off x="827088" y="2205038"/>
            <a:ext cx="7929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※</a:t>
            </a: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已知</a:t>
            </a:r>
            <a:r>
              <a:rPr lang="en-US" altLang="zh-CN" b="1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:                                                                </a:t>
            </a:r>
            <a:endParaRPr lang="zh-CN" altLang="en-US" dirty="0"/>
          </a:p>
        </p:txBody>
      </p:sp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4500563" y="5143500"/>
          <a:ext cx="4000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2095500" imgH="419100" progId="Equation.DSMT4">
                  <p:embed/>
                </p:oleObj>
              </mc:Choice>
              <mc:Fallback>
                <p:oleObj name="Equation" r:id="rId9" imgW="20955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43500"/>
                        <a:ext cx="40005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4214813" y="4143375"/>
          <a:ext cx="44291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1" imgW="2374900" imgH="419100" progId="Equation.DSMT4">
                  <p:embed/>
                </p:oleObj>
              </mc:Choice>
              <mc:Fallback>
                <p:oleObj name="Equation" r:id="rId11" imgW="2374900" imgH="419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4143375"/>
                        <a:ext cx="442912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785813" y="787400"/>
            <a:ext cx="6665912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2F4D71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.p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练习，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1">
                <a:latin typeface="宋体" panose="02010600030101010101" pitchFamily="2" charset="-122"/>
                <a:cs typeface="Times New Roman" panose="02020603050405020304" pitchFamily="18" charset="0"/>
              </a:rPr>
              <a:t>组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1">
                <a:latin typeface="宋体" panose="02010600030101010101" pitchFamily="2" charset="-122"/>
                <a:cs typeface="Times New Roman" panose="02020603050405020304" pitchFamily="18" charset="0"/>
              </a:rPr>
              <a:t>， </a:t>
            </a:r>
            <a:r>
              <a: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b="1">
                <a:latin typeface="宋体" panose="02010600030101010101" pitchFamily="2" charset="-122"/>
                <a:cs typeface="Times New Roman" panose="02020603050405020304" pitchFamily="18" charset="0"/>
              </a:rPr>
              <a:t>组（必做）</a:t>
            </a:r>
            <a:endParaRPr lang="zh-CN" altLang="en-US" b="1"/>
          </a:p>
        </p:txBody>
      </p:sp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714375" y="1430338"/>
            <a:ext cx="5802313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2F4D71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拓展与延伸：（选做）</a:t>
            </a:r>
            <a:endParaRPr lang="zh-CN" altLang="en-US" b="1" dirty="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785813" y="0"/>
            <a:ext cx="3000375" cy="83026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sz="4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布置</a:t>
            </a:r>
            <a:r>
              <a:rPr lang="zh-CN" altLang="en-US" sz="4800" b="1" dirty="0">
                <a:solidFill>
                  <a:srgbClr val="FF0000"/>
                </a:solidFill>
                <a:cs typeface="Times New Roman" panose="02020603050405020304" pitchFamily="18" charset="0"/>
              </a:rPr>
              <a:t>作业</a:t>
            </a:r>
            <a:r>
              <a:rPr lang="zh-CN" altLang="en-US" sz="4800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67544" y="558800"/>
            <a:ext cx="39104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认识新方程</a:t>
            </a:r>
          </a:p>
        </p:txBody>
      </p:sp>
      <p:sp>
        <p:nvSpPr>
          <p:cNvPr id="11267" name="矩形 8"/>
          <p:cNvSpPr>
            <a:spLocks noChangeArrowheads="1"/>
          </p:cNvSpPr>
          <p:nvPr/>
        </p:nvSpPr>
        <p:spPr bwMode="auto">
          <a:xfrm>
            <a:off x="719107" y="1916112"/>
            <a:ext cx="6624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b="1" dirty="0"/>
              <a:t>相邻两个偶数之比为</a:t>
            </a:r>
            <a:r>
              <a:rPr lang="zh-CN" altLang="en-US" b="1" dirty="0"/>
              <a:t>5</a:t>
            </a:r>
            <a:r>
              <a:rPr lang="en-US" altLang="zh-CN" b="1" dirty="0"/>
              <a:t>:6</a:t>
            </a:r>
            <a:r>
              <a:rPr lang="en-US" altLang="zh-CN" b="1" dirty="0">
                <a:latin typeface="宋体" panose="02010600030101010101" pitchFamily="2" charset="-122"/>
              </a:rPr>
              <a:t>,</a:t>
            </a:r>
            <a:r>
              <a:rPr lang="zh-CN" altLang="zh-CN" b="1" dirty="0">
                <a:latin typeface="宋体" panose="02010600030101010101" pitchFamily="2" charset="-122"/>
              </a:rPr>
              <a:t>求这两个偶数</a:t>
            </a:r>
            <a:r>
              <a:rPr lang="en-US" altLang="zh-CN" b="1" dirty="0">
                <a:latin typeface="宋体" panose="02010600030101010101" pitchFamily="2" charset="-122"/>
              </a:rPr>
              <a:t>.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5362" name="Rectangle 3"/>
          <p:cNvSpPr>
            <a:spLocks noRot="1" noChangeArrowheads="1"/>
          </p:cNvSpPr>
          <p:nvPr/>
        </p:nvSpPr>
        <p:spPr bwMode="auto">
          <a:xfrm>
            <a:off x="214282" y="3213099"/>
            <a:ext cx="74818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3200" b="1" dirty="0">
                <a:latin typeface="Calibri" panose="020F0502020204030204" pitchFamily="34" charset="0"/>
              </a:rPr>
              <a:t>     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b="1" dirty="0">
                <a:latin typeface="Calibri" panose="020F0502020204030204" pitchFamily="34" charset="0"/>
              </a:rPr>
              <a:t>小红家与学校相距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altLang="zh-CN" b="1" dirty="0">
                <a:latin typeface="Times New Roman" panose="02020603050405020304" pitchFamily="18" charset="0"/>
              </a:rPr>
              <a:t>km</a:t>
            </a:r>
            <a:r>
              <a:rPr lang="en-US" altLang="zh-CN" b="1" dirty="0">
                <a:latin typeface="宋体" panose="02010600030101010101" pitchFamily="2" charset="-122"/>
              </a:rPr>
              <a:t>,</a:t>
            </a:r>
            <a:r>
              <a:rPr lang="zh-CN" altLang="en-US" b="1" dirty="0">
                <a:latin typeface="Calibri" panose="020F0502020204030204" pitchFamily="34" charset="0"/>
              </a:rPr>
              <a:t>小红从家去学校总是</a:t>
            </a:r>
            <a:r>
              <a:rPr lang="zh-CN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先乘公共汽车</a:t>
            </a:r>
            <a:r>
              <a:rPr lang="en-US" altLang="zh-CN" b="1" dirty="0">
                <a:latin typeface="宋体" panose="02010600030101010101" pitchFamily="2" charset="-122"/>
              </a:rPr>
              <a:t>,</a:t>
            </a:r>
            <a:r>
              <a:rPr lang="zh-CN" altLang="en-US" b="1" dirty="0">
                <a:latin typeface="Calibri" panose="020F0502020204030204" pitchFamily="34" charset="0"/>
              </a:rPr>
              <a:t>下车后</a:t>
            </a:r>
            <a:r>
              <a:rPr lang="zh-CN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再步行</a:t>
            </a:r>
            <a:r>
              <a:rPr lang="zh-CN" altLang="en-US" b="1" dirty="0">
                <a:latin typeface="Calibri" panose="020F0502020204030204" pitchFamily="34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b="1" dirty="0">
                <a:latin typeface="Times New Roman" panose="02020603050405020304" pitchFamily="18" charset="0"/>
              </a:rPr>
              <a:t>km</a:t>
            </a:r>
            <a:r>
              <a:rPr lang="zh-CN" altLang="en-US" b="1" dirty="0">
                <a:latin typeface="Calibri" panose="020F0502020204030204" pitchFamily="34" charset="0"/>
              </a:rPr>
              <a:t>才能到</a:t>
            </a:r>
            <a:r>
              <a:rPr lang="zh-CN" altLang="en-US" b="1" dirty="0">
                <a:latin typeface="宋体" panose="02010600030101010101" pitchFamily="2" charset="-122"/>
              </a:rPr>
              <a:t>学校</a:t>
            </a:r>
            <a:r>
              <a:rPr lang="en-US" altLang="zh-CN" b="1" dirty="0">
                <a:latin typeface="宋体" panose="02010600030101010101" pitchFamily="2" charset="-122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路途</a:t>
            </a:r>
            <a:r>
              <a:rPr lang="zh-CN" altLang="en-US" b="1" dirty="0">
                <a:latin typeface="Calibri" panose="020F0502020204030204" pitchFamily="34" charset="0"/>
              </a:rPr>
              <a:t>所用时间是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</a:rPr>
              <a:t>h</a:t>
            </a:r>
            <a:r>
              <a:rPr lang="en-US" altLang="zh-CN" b="1" dirty="0">
                <a:latin typeface="宋体" panose="02010600030101010101" pitchFamily="2" charset="-122"/>
              </a:rPr>
              <a:t>.</a:t>
            </a:r>
            <a:r>
              <a:rPr lang="en-US" altLang="zh-CN" b="1" dirty="0">
                <a:latin typeface="Calibri" panose="020F0502020204030204" pitchFamily="34" charset="0"/>
              </a:rPr>
              <a:t> </a:t>
            </a:r>
            <a:r>
              <a:rPr lang="zh-CN" altLang="en-US" b="1" dirty="0">
                <a:latin typeface="Calibri" panose="020F0502020204030204" pitchFamily="34" charset="0"/>
              </a:rPr>
              <a:t>已知公共汽车的速度是小红步行速度的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b="1" dirty="0">
                <a:latin typeface="宋体" panose="02010600030101010101" pitchFamily="2" charset="-122"/>
              </a:rPr>
              <a:t>倍</a:t>
            </a:r>
            <a:r>
              <a:rPr lang="en-US" altLang="zh-CN" b="1" dirty="0">
                <a:latin typeface="宋体" panose="02010600030101010101" pitchFamily="2" charset="-122"/>
              </a:rPr>
              <a:t>.</a:t>
            </a:r>
            <a:r>
              <a:rPr lang="zh-CN" altLang="en-US" b="1" dirty="0">
                <a:latin typeface="宋体" panose="02010600030101010101" pitchFamily="2" charset="-122"/>
              </a:rPr>
              <a:t>求小红步行的速度</a:t>
            </a:r>
            <a:r>
              <a:rPr lang="en-US" altLang="zh-CN" b="1" dirty="0"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928688" y="1928813"/>
            <a:ext cx="698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分母中含未知数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方程</a:t>
            </a:r>
            <a:r>
              <a:rPr lang="zh-CN" altLang="en-US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叫做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分式方程</a:t>
            </a:r>
            <a:r>
              <a:rPr lang="en-US" altLang="zh-CN" sz="32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5" name="WordArt 20"/>
          <p:cNvSpPr>
            <a:spLocks noChangeArrowheads="1" noChangeShapeType="1" noTextEdit="1"/>
          </p:cNvSpPr>
          <p:nvPr/>
        </p:nvSpPr>
        <p:spPr bwMode="auto">
          <a:xfrm rot="5400000">
            <a:off x="832645" y="4072731"/>
            <a:ext cx="1071562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0" lon="20699963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zh-CN" altLang="en-US" sz="3600" kern="10" dirty="0">
                <a:ln w="9525"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区别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692275" y="3789363"/>
            <a:ext cx="6815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整式方程的分母中</a:t>
            </a:r>
            <a:r>
              <a:rPr lang="zh-CN" alt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不含有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未知数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分式方程的分母中</a:t>
            </a:r>
            <a:r>
              <a:rPr lang="zh-CN" alt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含有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未知数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293" name="Text Box 22"/>
          <p:cNvSpPr txBox="1">
            <a:spLocks noChangeArrowheads="1"/>
          </p:cNvSpPr>
          <p:nvPr/>
        </p:nvSpPr>
        <p:spPr bwMode="auto">
          <a:xfrm>
            <a:off x="1071563" y="785813"/>
            <a:ext cx="440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【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分式方程的定义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】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838200" y="3048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</a:t>
            </a:r>
            <a:r>
              <a:rPr kumimoji="1" lang="zh-CN" altLang="en-US" sz="3200">
                <a:latin typeface="Times New Roman" panose="02020603050405020304" pitchFamily="18" charset="0"/>
              </a:rPr>
              <a:t>聪明的同学，你能为下列方程找个家吗？</a:t>
            </a:r>
          </a:p>
        </p:txBody>
      </p:sp>
      <p:grpSp>
        <p:nvGrpSpPr>
          <p:cNvPr id="2" name="Group 53"/>
          <p:cNvGrpSpPr/>
          <p:nvPr/>
        </p:nvGrpSpPr>
        <p:grpSpPr bwMode="auto">
          <a:xfrm>
            <a:off x="611188" y="1506538"/>
            <a:ext cx="2087562" cy="1003300"/>
            <a:chOff x="567" y="1001"/>
            <a:chExt cx="1315" cy="632"/>
          </a:xfrm>
        </p:grpSpPr>
        <p:sp>
          <p:nvSpPr>
            <p:cNvPr id="1050" name="Text Box 40"/>
            <p:cNvSpPr txBox="1">
              <a:spLocks noChangeArrowheads="1"/>
            </p:cNvSpPr>
            <p:nvPr/>
          </p:nvSpPr>
          <p:spPr bwMode="auto">
            <a:xfrm>
              <a:off x="567" y="1117"/>
              <a:ext cx="3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(</a:t>
              </a:r>
              <a:r>
                <a:rPr lang="en-US" altLang="zh-CN">
                  <a:latin typeface="Times New Roman" panose="02020603050405020304" pitchFamily="18" charset="0"/>
                </a:rPr>
                <a:t>1</a:t>
              </a:r>
              <a:r>
                <a:rPr lang="en-US" altLang="zh-CN"/>
                <a:t>)</a:t>
              </a:r>
            </a:p>
          </p:txBody>
        </p:sp>
        <p:graphicFrame>
          <p:nvGraphicFramePr>
            <p:cNvPr id="1031" name="Object 41"/>
            <p:cNvGraphicFramePr>
              <a:graphicFrameLocks noChangeAspect="1"/>
            </p:cNvGraphicFramePr>
            <p:nvPr/>
          </p:nvGraphicFramePr>
          <p:xfrm>
            <a:off x="884" y="1001"/>
            <a:ext cx="998" cy="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公式" r:id="rId5" imgW="622300" imgH="393700" progId="Equation.3">
                    <p:embed/>
                  </p:oleObj>
                </mc:Choice>
                <mc:Fallback>
                  <p:oleObj name="公式" r:id="rId5" imgW="622300" imgH="3937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1001"/>
                          <a:ext cx="998" cy="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54"/>
          <p:cNvGrpSpPr/>
          <p:nvPr/>
        </p:nvGrpSpPr>
        <p:grpSpPr bwMode="auto">
          <a:xfrm>
            <a:off x="2843213" y="1484313"/>
            <a:ext cx="2160587" cy="1141412"/>
            <a:chOff x="1791" y="987"/>
            <a:chExt cx="1361" cy="719"/>
          </a:xfrm>
        </p:grpSpPr>
        <p:sp>
          <p:nvSpPr>
            <p:cNvPr id="1049" name="Text Box 42"/>
            <p:cNvSpPr txBox="1">
              <a:spLocks noChangeArrowheads="1"/>
            </p:cNvSpPr>
            <p:nvPr/>
          </p:nvSpPr>
          <p:spPr bwMode="auto">
            <a:xfrm>
              <a:off x="1791" y="1116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(</a:t>
              </a:r>
              <a:r>
                <a:rPr lang="en-US" altLang="zh-CN">
                  <a:latin typeface="Times New Roman" panose="02020603050405020304" pitchFamily="18" charset="0"/>
                </a:rPr>
                <a:t>2</a:t>
              </a:r>
              <a:r>
                <a:rPr lang="en-US" altLang="zh-CN"/>
                <a:t>)</a:t>
              </a:r>
            </a:p>
          </p:txBody>
        </p:sp>
        <p:graphicFrame>
          <p:nvGraphicFramePr>
            <p:cNvPr id="1030" name="Object 43"/>
            <p:cNvGraphicFramePr>
              <a:graphicFrameLocks noChangeAspect="1"/>
            </p:cNvGraphicFramePr>
            <p:nvPr/>
          </p:nvGraphicFramePr>
          <p:xfrm>
            <a:off x="2063" y="987"/>
            <a:ext cx="1089" cy="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公式" r:id="rId7" imgW="635000" imgH="419100" progId="Equation.3">
                    <p:embed/>
                  </p:oleObj>
                </mc:Choice>
                <mc:Fallback>
                  <p:oleObj name="公式" r:id="rId7" imgW="635000" imgH="41910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3" y="987"/>
                          <a:ext cx="1089" cy="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55"/>
          <p:cNvGrpSpPr/>
          <p:nvPr/>
        </p:nvGrpSpPr>
        <p:grpSpPr bwMode="auto">
          <a:xfrm>
            <a:off x="623888" y="2743200"/>
            <a:ext cx="2074862" cy="1001713"/>
            <a:chOff x="393" y="1728"/>
            <a:chExt cx="1307" cy="631"/>
          </a:xfrm>
        </p:grpSpPr>
        <p:sp>
          <p:nvSpPr>
            <p:cNvPr id="1048" name="Text Box 44"/>
            <p:cNvSpPr txBox="1">
              <a:spLocks noChangeArrowheads="1"/>
            </p:cNvSpPr>
            <p:nvPr/>
          </p:nvSpPr>
          <p:spPr bwMode="auto">
            <a:xfrm>
              <a:off x="393" y="1867"/>
              <a:ext cx="35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(</a:t>
              </a:r>
              <a:r>
                <a:rPr lang="en-US" altLang="zh-CN">
                  <a:latin typeface="Times New Roman" panose="02020603050405020304" pitchFamily="18" charset="0"/>
                </a:rPr>
                <a:t>3</a:t>
              </a:r>
              <a:r>
                <a:rPr lang="en-US" altLang="zh-CN"/>
                <a:t>)</a:t>
              </a:r>
            </a:p>
          </p:txBody>
        </p:sp>
        <p:graphicFrame>
          <p:nvGraphicFramePr>
            <p:cNvPr id="1029" name="Object 45"/>
            <p:cNvGraphicFramePr>
              <a:graphicFrameLocks noChangeAspect="1"/>
            </p:cNvGraphicFramePr>
            <p:nvPr/>
          </p:nvGraphicFramePr>
          <p:xfrm>
            <a:off x="703" y="1728"/>
            <a:ext cx="997" cy="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name="公式" r:id="rId9" imgW="622300" imgH="393700" progId="Equation.3">
                    <p:embed/>
                  </p:oleObj>
                </mc:Choice>
                <mc:Fallback>
                  <p:oleObj name="公式" r:id="rId9" imgW="622300" imgH="39370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1728"/>
                          <a:ext cx="997" cy="6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57"/>
          <p:cNvGrpSpPr/>
          <p:nvPr/>
        </p:nvGrpSpPr>
        <p:grpSpPr bwMode="auto">
          <a:xfrm>
            <a:off x="611188" y="4221163"/>
            <a:ext cx="2087562" cy="1022350"/>
            <a:chOff x="385" y="2614"/>
            <a:chExt cx="1315" cy="644"/>
          </a:xfrm>
        </p:grpSpPr>
        <p:graphicFrame>
          <p:nvGraphicFramePr>
            <p:cNvPr id="1028" name="Object 47"/>
            <p:cNvGraphicFramePr>
              <a:graphicFrameLocks noChangeAspect="1"/>
            </p:cNvGraphicFramePr>
            <p:nvPr/>
          </p:nvGraphicFramePr>
          <p:xfrm>
            <a:off x="702" y="2614"/>
            <a:ext cx="998" cy="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" name="公式" r:id="rId11" imgW="609600" imgH="393700" progId="Equation.3">
                    <p:embed/>
                  </p:oleObj>
                </mc:Choice>
                <mc:Fallback>
                  <p:oleObj name="公式" r:id="rId11" imgW="609600" imgH="39370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" y="2614"/>
                          <a:ext cx="998" cy="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7" name="Text Box 48"/>
            <p:cNvSpPr txBox="1">
              <a:spLocks noChangeArrowheads="1"/>
            </p:cNvSpPr>
            <p:nvPr/>
          </p:nvSpPr>
          <p:spPr bwMode="auto">
            <a:xfrm>
              <a:off x="385" y="2704"/>
              <a:ext cx="4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(</a:t>
              </a:r>
              <a:r>
                <a:rPr lang="en-US" altLang="zh-CN">
                  <a:latin typeface="Times New Roman" panose="02020603050405020304" pitchFamily="18" charset="0"/>
                </a:rPr>
                <a:t>5</a:t>
              </a:r>
              <a:r>
                <a:rPr lang="en-US" altLang="zh-CN"/>
                <a:t>)</a:t>
              </a:r>
            </a:p>
          </p:txBody>
        </p:sp>
      </p:grpSp>
      <p:grpSp>
        <p:nvGrpSpPr>
          <p:cNvPr id="6" name="Group 56"/>
          <p:cNvGrpSpPr/>
          <p:nvPr/>
        </p:nvGrpSpPr>
        <p:grpSpPr bwMode="auto">
          <a:xfrm>
            <a:off x="2843213" y="2781300"/>
            <a:ext cx="2679700" cy="1009650"/>
            <a:chOff x="1781" y="1733"/>
            <a:chExt cx="1688" cy="636"/>
          </a:xfrm>
        </p:grpSpPr>
        <p:sp>
          <p:nvSpPr>
            <p:cNvPr id="1046" name="Text Box 46"/>
            <p:cNvSpPr txBox="1">
              <a:spLocks noChangeArrowheads="1"/>
            </p:cNvSpPr>
            <p:nvPr/>
          </p:nvSpPr>
          <p:spPr bwMode="auto">
            <a:xfrm>
              <a:off x="1781" y="1859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(</a:t>
              </a:r>
              <a:r>
                <a:rPr lang="en-US" altLang="zh-CN">
                  <a:latin typeface="Times New Roman" panose="02020603050405020304" pitchFamily="18" charset="0"/>
                </a:rPr>
                <a:t>4</a:t>
              </a:r>
              <a:r>
                <a:rPr lang="en-US" altLang="zh-CN"/>
                <a:t>)</a:t>
              </a:r>
            </a:p>
          </p:txBody>
        </p:sp>
        <p:graphicFrame>
          <p:nvGraphicFramePr>
            <p:cNvPr id="1027" name="Object 49"/>
            <p:cNvGraphicFramePr>
              <a:graphicFrameLocks noChangeAspect="1"/>
            </p:cNvGraphicFramePr>
            <p:nvPr/>
          </p:nvGraphicFramePr>
          <p:xfrm>
            <a:off x="2153" y="1733"/>
            <a:ext cx="1316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" name="公式" r:id="rId13" imgW="812165" imgH="393700" progId="Equation.3">
                    <p:embed/>
                  </p:oleObj>
                </mc:Choice>
                <mc:Fallback>
                  <p:oleObj name="公式" r:id="rId13" imgW="812165" imgH="3937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3" y="1733"/>
                          <a:ext cx="1316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58"/>
          <p:cNvGrpSpPr/>
          <p:nvPr/>
        </p:nvGrpSpPr>
        <p:grpSpPr bwMode="auto">
          <a:xfrm>
            <a:off x="2843213" y="4149725"/>
            <a:ext cx="2954337" cy="1052513"/>
            <a:chOff x="1790" y="2596"/>
            <a:chExt cx="1861" cy="663"/>
          </a:xfrm>
        </p:grpSpPr>
        <p:graphicFrame>
          <p:nvGraphicFramePr>
            <p:cNvPr id="1026" name="Object 50"/>
            <p:cNvGraphicFramePr>
              <a:graphicFrameLocks noChangeAspect="1"/>
            </p:cNvGraphicFramePr>
            <p:nvPr/>
          </p:nvGraphicFramePr>
          <p:xfrm>
            <a:off x="2109" y="2596"/>
            <a:ext cx="1542" cy="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公式" r:id="rId15" imgW="914400" imgH="393700" progId="Equation.3">
                    <p:embed/>
                  </p:oleObj>
                </mc:Choice>
                <mc:Fallback>
                  <p:oleObj name="公式" r:id="rId15" imgW="914400" imgH="39370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2596"/>
                          <a:ext cx="1542" cy="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5" name="Text Box 51"/>
            <p:cNvSpPr txBox="1">
              <a:spLocks noChangeArrowheads="1"/>
            </p:cNvSpPr>
            <p:nvPr/>
          </p:nvSpPr>
          <p:spPr bwMode="auto">
            <a:xfrm>
              <a:off x="1790" y="2704"/>
              <a:ext cx="3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(</a:t>
              </a:r>
              <a:r>
                <a:rPr lang="en-US" altLang="zh-CN">
                  <a:latin typeface="Times New Roman" panose="02020603050405020304" pitchFamily="18" charset="0"/>
                </a:rPr>
                <a:t>6</a:t>
              </a:r>
              <a:r>
                <a:rPr lang="en-US" altLang="zh-CN"/>
                <a:t>)</a:t>
              </a:r>
            </a:p>
          </p:txBody>
        </p:sp>
      </p:grpSp>
      <p:grpSp>
        <p:nvGrpSpPr>
          <p:cNvPr id="8" name="Group 14"/>
          <p:cNvGrpSpPr/>
          <p:nvPr/>
        </p:nvGrpSpPr>
        <p:grpSpPr bwMode="auto">
          <a:xfrm>
            <a:off x="5580063" y="692150"/>
            <a:ext cx="2895600" cy="2514600"/>
            <a:chOff x="3456" y="528"/>
            <a:chExt cx="1824" cy="1584"/>
          </a:xfrm>
        </p:grpSpPr>
        <p:pic>
          <p:nvPicPr>
            <p:cNvPr id="1043" name="Picture 15" descr="ri3hqoey[1]"/>
            <p:cNvPicPr>
              <a:picLocks noChangeAspect="1" noChangeArrowheads="1"/>
            </p:cNvPicPr>
            <p:nvPr/>
          </p:nvPicPr>
          <p:blipFill>
            <a:blip r:embed="rId17" cstate="email"/>
            <a:srcRect/>
            <a:stretch>
              <a:fillRect/>
            </a:stretch>
          </p:blipFill>
          <p:spPr bwMode="auto">
            <a:xfrm>
              <a:off x="3456" y="528"/>
              <a:ext cx="182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" name="Text Box 16"/>
            <p:cNvSpPr txBox="1">
              <a:spLocks noChangeArrowheads="1"/>
            </p:cNvSpPr>
            <p:nvPr/>
          </p:nvSpPr>
          <p:spPr bwMode="auto">
            <a:xfrm>
              <a:off x="3888" y="1008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latin typeface="Calibri" panose="020F0502020204030204" pitchFamily="34" charset="0"/>
                </a:rPr>
                <a:t>整式方程</a:t>
              </a:r>
            </a:p>
          </p:txBody>
        </p:sp>
      </p:grpSp>
      <p:grpSp>
        <p:nvGrpSpPr>
          <p:cNvPr id="9" name="Group 17"/>
          <p:cNvGrpSpPr/>
          <p:nvPr/>
        </p:nvGrpSpPr>
        <p:grpSpPr bwMode="auto">
          <a:xfrm>
            <a:off x="5580063" y="3141663"/>
            <a:ext cx="2819400" cy="2667000"/>
            <a:chOff x="3504" y="2208"/>
            <a:chExt cx="1776" cy="1680"/>
          </a:xfrm>
        </p:grpSpPr>
        <p:pic>
          <p:nvPicPr>
            <p:cNvPr id="1041" name="Picture 18" descr="ri3hqoey[1]"/>
            <p:cNvPicPr>
              <a:picLocks noChangeAspect="1" noChangeArrowheads="1"/>
            </p:cNvPicPr>
            <p:nvPr/>
          </p:nvPicPr>
          <p:blipFill>
            <a:blip r:embed="rId17" cstate="email"/>
            <a:srcRect/>
            <a:stretch>
              <a:fillRect/>
            </a:stretch>
          </p:blipFill>
          <p:spPr bwMode="auto">
            <a:xfrm>
              <a:off x="3504" y="2208"/>
              <a:ext cx="1776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2" name="Text Box 19"/>
            <p:cNvSpPr txBox="1">
              <a:spLocks noChangeArrowheads="1"/>
            </p:cNvSpPr>
            <p:nvPr/>
          </p:nvSpPr>
          <p:spPr bwMode="auto">
            <a:xfrm>
              <a:off x="3936" y="2736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latin typeface="Calibri" panose="020F0502020204030204" pitchFamily="34" charset="0"/>
                </a:rPr>
                <a:t>分式方程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5087E-6 L 0.59479 -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63 0.4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59409 0.247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05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32604 0.251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59479 -0.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31111 -0.349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56" y="-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1057275" y="1128713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解方程</a:t>
            </a:r>
            <a:r>
              <a:rPr lang="zh-CN" altLang="en-US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3101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 sz="1800">
              <a:latin typeface="Calibri" panose="020F0502020204030204" pitchFamily="34" charset="0"/>
            </a:endParaRPr>
          </a:p>
        </p:txBody>
      </p:sp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2657475" y="865188"/>
          <a:ext cx="352901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公式" r:id="rId5" imgW="1078865" imgH="393700" progId="Equation.3">
                  <p:embed/>
                </p:oleObj>
              </mc:Choice>
              <mc:Fallback>
                <p:oleObj name="公式" r:id="rId5" imgW="1078865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865188"/>
                        <a:ext cx="3529013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827088" y="2133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解：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去分母，得</a:t>
            </a:r>
          </a:p>
        </p:txBody>
      </p:sp>
      <p:graphicFrame>
        <p:nvGraphicFramePr>
          <p:cNvPr id="101391" name="Object 15"/>
          <p:cNvGraphicFramePr>
            <a:graphicFrameLocks noChangeAspect="1"/>
          </p:cNvGraphicFramePr>
          <p:nvPr/>
        </p:nvGraphicFramePr>
        <p:xfrm>
          <a:off x="3759200" y="2136775"/>
          <a:ext cx="29702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公式" r:id="rId7" imgW="1447165" imgH="215900" progId="Equation.3">
                  <p:embed/>
                </p:oleObj>
              </mc:Choice>
              <mc:Fallback>
                <p:oleObj name="公式" r:id="rId7" imgW="1447165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2136775"/>
                        <a:ext cx="29702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1403350" y="306863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rgbClr val="FF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去括号，得</a:t>
            </a:r>
          </a:p>
        </p:txBody>
      </p:sp>
      <p:graphicFrame>
        <p:nvGraphicFramePr>
          <p:cNvPr id="101394" name="Object 18"/>
          <p:cNvGraphicFramePr>
            <a:graphicFrameLocks noChangeAspect="1"/>
          </p:cNvGraphicFramePr>
          <p:nvPr/>
        </p:nvGraphicFramePr>
        <p:xfrm>
          <a:off x="4008438" y="3141663"/>
          <a:ext cx="27368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公式" r:id="rId9" imgW="1193800" imgH="431800" progId="Equation.3">
                  <p:embed/>
                </p:oleObj>
              </mc:Choice>
              <mc:Fallback>
                <p:oleObj name="公式" r:id="rId9" imgW="1193800" imgH="431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3141663"/>
                        <a:ext cx="273685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1476375" y="3860800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rgbClr val="FF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移项，合并同类项，得</a:t>
            </a:r>
          </a:p>
        </p:txBody>
      </p:sp>
      <p:graphicFrame>
        <p:nvGraphicFramePr>
          <p:cNvPr id="101397" name="Object 21"/>
          <p:cNvGraphicFramePr>
            <a:graphicFrameLocks noChangeAspect="1"/>
          </p:cNvGraphicFramePr>
          <p:nvPr/>
        </p:nvGraphicFramePr>
        <p:xfrm>
          <a:off x="5508625" y="3933825"/>
          <a:ext cx="10080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公式" r:id="rId11" imgW="457200" imgH="177800" progId="Equation.3">
                  <p:embed/>
                </p:oleObj>
              </mc:Choice>
              <mc:Fallback>
                <p:oleObj name="公式" r:id="rId11" imgW="457200" imgH="177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933825"/>
                        <a:ext cx="100806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476375" y="47244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两边同时除以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－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，得</a:t>
            </a:r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5795963" y="4724400"/>
          <a:ext cx="7842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公式" r:id="rId13" imgW="354965" imgH="177800" progId="Equation.3">
                  <p:embed/>
                </p:oleObj>
              </mc:Choice>
              <mc:Fallback>
                <p:oleObj name="公式" r:id="rId13" imgW="354965" imgH="177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724400"/>
                        <a:ext cx="7842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9" grpId="0"/>
      <p:bldP spid="101392" grpId="0"/>
      <p:bldP spid="101395" grpId="0"/>
      <p:bldP spid="1013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611188" y="765175"/>
            <a:ext cx="4392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3600" b="1">
                <a:solidFill>
                  <a:srgbClr val="000000"/>
                </a:solidFill>
                <a:latin typeface="Calibri" panose="020F0502020204030204" pitchFamily="34" charset="0"/>
              </a:rPr>
              <a:t>例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   </a:t>
            </a:r>
            <a:r>
              <a:rPr lang="zh-CN" altLang="en-US" sz="3600" b="1">
                <a:solidFill>
                  <a:srgbClr val="000000"/>
                </a:solidFill>
                <a:latin typeface="Calibri" panose="020F0502020204030204" pitchFamily="34" charset="0"/>
              </a:rPr>
              <a:t>解方程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051050" y="4005263"/>
            <a:ext cx="576263" cy="519112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latin typeface="Times New Roman" panose="02020603050405020304" pitchFamily="18" charset="0"/>
              </a:rPr>
              <a:t>(2)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2770188" y="1700213"/>
          <a:ext cx="3179762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公式" r:id="rId3" imgW="862965" imgH="393700" progId="Equation.3">
                  <p:embed/>
                </p:oleObj>
              </mc:Choice>
              <mc:Fallback>
                <p:oleObj name="公式" r:id="rId3" imgW="862965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700213"/>
                        <a:ext cx="3179762" cy="144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2800350" y="3563938"/>
          <a:ext cx="3600450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公式" r:id="rId5" imgW="977265" imgH="393700" progId="Equation.3">
                  <p:embed/>
                </p:oleObj>
              </mc:Choice>
              <mc:Fallback>
                <p:oleObj name="公式" r:id="rId5" imgW="977265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3563938"/>
                        <a:ext cx="3600450" cy="144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1979613" y="2060575"/>
            <a:ext cx="576262" cy="51911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latin typeface="Times New Roman" panose="02020603050405020304" pitchFamily="18" charset="0"/>
              </a:rPr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457200" y="4267200"/>
            <a:ext cx="8472488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方程两边同乘了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等于</a:t>
            </a:r>
            <a:r>
              <a:rPr lang="en-US" altLang="zh-CN" dirty="0"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的式子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所得整式方程的解使分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母为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这个整式方程的解就不是原分式方程的解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611188" y="1862138"/>
            <a:ext cx="74676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方程两边同乘了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不为</a:t>
            </a:r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的式子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所得整式方程的解与分式方程的解相同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4102" name="Text Box 83"/>
          <p:cNvSpPr txBox="1">
            <a:spLocks noChangeArrowheads="1"/>
          </p:cNvSpPr>
          <p:nvPr/>
        </p:nvSpPr>
        <p:spPr bwMode="auto">
          <a:xfrm>
            <a:off x="1736725" y="3679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1800">
              <a:latin typeface="Calibri" panose="020F0502020204030204" pitchFamily="34" charset="0"/>
            </a:endParaRPr>
          </a:p>
        </p:txBody>
      </p:sp>
      <p:sp>
        <p:nvSpPr>
          <p:cNvPr id="4103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 sz="1800">
              <a:latin typeface="Calibri" panose="020F0502020204030204" pitchFamily="34" charset="0"/>
            </a:endParaRPr>
          </a:p>
        </p:txBody>
      </p:sp>
      <p:sp>
        <p:nvSpPr>
          <p:cNvPr id="4104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 sz="1800">
              <a:latin typeface="Calibri" panose="020F0502020204030204" pitchFamily="34" charset="0"/>
            </a:endParaRPr>
          </a:p>
        </p:txBody>
      </p:sp>
      <p:sp>
        <p:nvSpPr>
          <p:cNvPr id="4105" name="Rectangle 89"/>
          <p:cNvSpPr>
            <a:spLocks noChangeArrowheads="1"/>
          </p:cNvSpPr>
          <p:nvPr/>
        </p:nvSpPr>
        <p:spPr bwMode="auto">
          <a:xfrm>
            <a:off x="4479925" y="31321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zh-CN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6" name="Rectangle 95"/>
          <p:cNvSpPr>
            <a:spLocks noChangeArrowheads="1"/>
          </p:cNvSpPr>
          <p:nvPr/>
        </p:nvSpPr>
        <p:spPr bwMode="auto">
          <a:xfrm>
            <a:off x="3886200" y="3505200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100">
                <a:latin typeface="Calibri" panose="020F0502020204030204" pitchFamily="34" charset="0"/>
              </a:rPr>
              <a:t> </a:t>
            </a:r>
            <a:endParaRPr lang="en-US" altLang="zh-CN" sz="1800">
              <a:latin typeface="Calibri" panose="020F0502020204030204" pitchFamily="34" charset="0"/>
            </a:endParaRPr>
          </a:p>
        </p:txBody>
      </p:sp>
      <p:sp>
        <p:nvSpPr>
          <p:cNvPr id="4107" name="Rectangle 102"/>
          <p:cNvSpPr>
            <a:spLocks noChangeArrowheads="1"/>
          </p:cNvSpPr>
          <p:nvPr/>
        </p:nvSpPr>
        <p:spPr bwMode="auto">
          <a:xfrm>
            <a:off x="0" y="3856038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100">
                <a:latin typeface="Calibri" panose="020F0502020204030204" pitchFamily="34" charset="0"/>
              </a:rPr>
              <a:t> </a:t>
            </a:r>
            <a:endParaRPr lang="en-US" altLang="zh-CN" sz="1800">
              <a:latin typeface="Calibri" panose="020F0502020204030204" pitchFamily="34" charset="0"/>
            </a:endParaRPr>
          </a:p>
        </p:txBody>
      </p:sp>
      <p:sp>
        <p:nvSpPr>
          <p:cNvPr id="4108" name="Rectangl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 sz="1800">
              <a:latin typeface="Calibri" panose="020F0502020204030204" pitchFamily="34" charset="0"/>
            </a:endParaRPr>
          </a:p>
        </p:txBody>
      </p:sp>
      <p:sp>
        <p:nvSpPr>
          <p:cNvPr id="4109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 sz="1800">
              <a:latin typeface="Calibri" panose="020F0502020204030204" pitchFamily="34" charset="0"/>
            </a:endParaRPr>
          </a:p>
        </p:txBody>
      </p:sp>
      <p:sp>
        <p:nvSpPr>
          <p:cNvPr id="7198" name="Rectangle 104"/>
          <p:cNvSpPr>
            <a:spLocks noChangeArrowheads="1"/>
          </p:cNvSpPr>
          <p:nvPr/>
        </p:nvSpPr>
        <p:spPr bwMode="auto">
          <a:xfrm>
            <a:off x="2416175" y="32527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  <a:ea typeface="华文宋体" panose="02010600040101010101" pitchFamily="2" charset="-122"/>
              </a:rPr>
              <a:t>方程两边同乘</a:t>
            </a:r>
            <a:r>
              <a:rPr lang="en-US" altLang="zh-CN" sz="1800" i="1">
                <a:latin typeface="Times New Roman" panose="02020603050405020304" pitchFamily="18" charset="0"/>
              </a:rPr>
              <a:t>x</a:t>
            </a:r>
            <a:r>
              <a:rPr lang="zh-CN" altLang="en-US" sz="1800"/>
              <a:t>－</a:t>
            </a:r>
            <a:r>
              <a:rPr lang="en-US" altLang="zh-CN" sz="1800">
                <a:latin typeface="Times New Roman" panose="02020603050405020304" pitchFamily="18" charset="0"/>
              </a:rPr>
              <a:t>1</a:t>
            </a:r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25709" name="Line 109"/>
          <p:cNvSpPr>
            <a:spLocks noChangeShapeType="1"/>
          </p:cNvSpPr>
          <p:nvPr/>
        </p:nvSpPr>
        <p:spPr bwMode="auto">
          <a:xfrm>
            <a:off x="2771775" y="3644900"/>
            <a:ext cx="20875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0" y="28575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我们来观察去分母的过程</a:t>
            </a:r>
          </a:p>
        </p:txBody>
      </p:sp>
      <p:cxnSp>
        <p:nvCxnSpPr>
          <p:cNvPr id="35" name="直接箭头连接符 34"/>
          <p:cNvCxnSpPr>
            <a:cxnSpLocks noChangeShapeType="1"/>
          </p:cNvCxnSpPr>
          <p:nvPr/>
        </p:nvCxnSpPr>
        <p:spPr bwMode="auto">
          <a:xfrm flipV="1">
            <a:off x="2484438" y="1341438"/>
            <a:ext cx="1943100" cy="142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390775" y="984250"/>
            <a:ext cx="1965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</a:rPr>
              <a:t>方程两边同乘  </a:t>
            </a: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zh-C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矩形 14"/>
          <p:cNvSpPr>
            <a:spLocks noChangeArrowheads="1"/>
          </p:cNvSpPr>
          <p:nvPr/>
        </p:nvSpPr>
        <p:spPr bwMode="auto">
          <a:xfrm rot="10800000" flipV="1">
            <a:off x="2411413" y="1341438"/>
            <a:ext cx="19446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</a:rPr>
              <a:t>当</a:t>
            </a:r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</a:t>
            </a:r>
          </a:p>
          <a:p>
            <a:endParaRPr lang="en-US" altLang="zh-CN" sz="1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altLang="zh-CN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755650" y="3284538"/>
          <a:ext cx="20161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公式" r:id="rId4" imgW="977265" imgH="393700" progId="Equation.3">
                  <p:embed/>
                </p:oleObj>
              </mc:Choice>
              <mc:Fallback>
                <p:oleObj name="公式" r:id="rId4" imgW="977265" imgH="3937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84538"/>
                        <a:ext cx="201612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773363" y="3644900"/>
            <a:ext cx="2662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  <a:ea typeface="华文宋体" panose="02010600040101010101" pitchFamily="2" charset="-122"/>
                <a:cs typeface="宋体" panose="02010600030101010101" pitchFamily="2" charset="-122"/>
              </a:rPr>
              <a:t>当</a:t>
            </a:r>
            <a:r>
              <a:rPr lang="en-US" altLang="zh-CN" sz="1800" i="1">
                <a:latin typeface="Times New Roman" panose="02020603050405020304" pitchFamily="18" charset="0"/>
                <a:ea typeface="华文宋体" panose="0201060004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1800">
                <a:ea typeface="华文宋体" panose="0201060004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1800">
                <a:latin typeface="Times New Roman" panose="02020603050405020304" pitchFamily="18" charset="0"/>
                <a:ea typeface="华文宋体" panose="0201060004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  <a:ea typeface="华文宋体" panose="02010600040101010101" pitchFamily="2" charset="-122"/>
                <a:cs typeface="宋体" panose="02010600030101010101" pitchFamily="2" charset="-122"/>
              </a:rPr>
              <a:t>时</a:t>
            </a:r>
            <a:r>
              <a:rPr lang="en-US" altLang="zh-CN" sz="1800" i="1">
                <a:latin typeface="Times New Roman" panose="02020603050405020304" pitchFamily="18" charset="0"/>
                <a:ea typeface="华文宋体" panose="0201060004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1800">
                <a:ea typeface="华文宋体" panose="02010600040101010101" pitchFamily="2" charset="-122"/>
                <a:cs typeface="宋体" panose="02010600030101010101" pitchFamily="2" charset="-122"/>
              </a:rPr>
              <a:t>－</a:t>
            </a:r>
            <a:r>
              <a:rPr lang="en-US" altLang="zh-CN" sz="1800">
                <a:latin typeface="Times New Roman" panose="02020603050405020304" pitchFamily="18" charset="0"/>
                <a:ea typeface="华文宋体" panose="0201060004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800">
                <a:ea typeface="华文宋体" panose="0201060004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1800">
                <a:ea typeface="华文宋体" panose="02010600040101010101" pitchFamily="2" charset="-122"/>
                <a:cs typeface="宋体" panose="02010600030101010101" pitchFamily="2" charset="-122"/>
              </a:rPr>
              <a:t>0</a:t>
            </a:r>
          </a:p>
        </p:txBody>
      </p:sp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684213" y="981075"/>
          <a:ext cx="17287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公式" r:id="rId6" imgW="862965" imgH="393700" progId="Equation.3">
                  <p:embed/>
                </p:oleObj>
              </mc:Choice>
              <mc:Fallback>
                <p:oleObj name="公式" r:id="rId6" imgW="862965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81075"/>
                        <a:ext cx="172878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3984625" y="955675"/>
            <a:ext cx="34671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altLang="zh-CN" sz="2400">
                <a:latin typeface="Times New Roman" panose="02020603050405020304" pitchFamily="18" charset="0"/>
              </a:rPr>
              <a:t>38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</a:rPr>
              <a:t>9×2</a:t>
            </a:r>
            <a:r>
              <a:rPr lang="zh-CN" altLang="en-US" sz="2400">
                <a:latin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</a:rPr>
              <a:t>9</a:t>
            </a:r>
            <a:r>
              <a:rPr lang="en-US" altLang="zh-CN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4572000" y="3284538"/>
            <a:ext cx="361156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altLang="zh-CN" sz="2400" i="1">
                <a:latin typeface="Times New Roman" panose="02020603050405020304" pitchFamily="18" charset="0"/>
              </a:rPr>
              <a:t>x</a:t>
            </a:r>
            <a:r>
              <a:rPr lang="en-US" altLang="zh-CN" sz="2400">
                <a:latin typeface="Times New Roman" panose="02020603050405020304" pitchFamily="18" charset="0"/>
              </a:rPr>
              <a:t>+1</a:t>
            </a:r>
            <a:r>
              <a:rPr lang="zh-CN" altLang="en-US" sz="2400">
                <a:latin typeface="Times New Roman" panose="02020603050405020304" pitchFamily="18" charset="0"/>
              </a:rPr>
              <a:t>＝－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en-US" altLang="zh-CN" sz="2400" i="1">
                <a:latin typeface="Times New Roman" panose="02020603050405020304" pitchFamily="18" charset="0"/>
              </a:rPr>
              <a:t>x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3)</a:t>
            </a:r>
            <a:r>
              <a:rPr lang="zh-CN" altLang="en-US" sz="2400">
                <a:latin typeface="Times New Roman" panose="02020603050405020304" pitchFamily="18" charset="0"/>
              </a:rPr>
              <a:t>＋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en-US" altLang="zh-CN" sz="2400" i="1">
                <a:latin typeface="Times New Roman" panose="02020603050405020304" pitchFamily="18" charset="0"/>
              </a:rPr>
              <a:t>x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1)</a:t>
            </a:r>
            <a:endParaRPr lang="en-US" altLang="zh-CN" sz="2400" i="1">
              <a:latin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7" grpId="0"/>
      <p:bldP spid="25627" grpId="1"/>
      <p:bldP spid="25629" grpId="0"/>
      <p:bldP spid="7198" grpId="0"/>
      <p:bldP spid="25709" grpId="0" animBg="1"/>
      <p:bldP spid="36" grpId="0"/>
      <p:bldP spid="8220" grpId="0"/>
      <p:bldP spid="7203" grpId="0"/>
      <p:bldP spid="7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827088" y="2204864"/>
            <a:ext cx="7489825" cy="3081338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</a:rPr>
              <a:t>②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解整式方程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defRPr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</a:rPr>
              <a:t>③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检验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</a:rPr>
              <a:t>. </a:t>
            </a:r>
          </a:p>
          <a:p>
            <a:pPr>
              <a:defRPr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把</a:t>
            </a:r>
            <a:r>
              <a:rPr lang="zh-CN" altLang="en-US" b="1" dirty="0">
                <a:latin typeface="宋体" panose="02010600030101010101" pitchFamily="2" charset="-122"/>
              </a:rPr>
              <a:t>未知数的值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代入</a:t>
            </a:r>
            <a:r>
              <a:rPr lang="zh-CN" alt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最简公分母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，看结果</a:t>
            </a:r>
            <a:r>
              <a:rPr lang="zh-CN" alt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是不是零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，若结果不是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，说明此根是原方程的根；若结果是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，说明此根是原方程的</a:t>
            </a:r>
            <a:r>
              <a:rPr lang="zh-CN" altLang="en-US" b="1" dirty="0">
                <a:solidFill>
                  <a:srgbClr val="0000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增根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zh-CN" altLang="en-US" b="1" dirty="0">
                <a:solidFill>
                  <a:srgbClr val="0000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必须舍去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.</a:t>
            </a:r>
            <a:endParaRPr lang="en-US" altLang="zh-CN" b="1" dirty="0">
              <a:latin typeface="宋体" panose="02010600030101010101" pitchFamily="2" charset="-122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④结论</a:t>
            </a:r>
            <a:r>
              <a:rPr lang="zh-CN" altLang="en-US" b="1" dirty="0">
                <a:latin typeface="宋体" panose="02010600030101010101" pitchFamily="2" charset="-122"/>
              </a:rPr>
              <a:t> ：确定分式方程的解的情况</a:t>
            </a:r>
            <a:r>
              <a:rPr lang="en-US" altLang="zh-CN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8916" name="矩形 7"/>
          <p:cNvSpPr>
            <a:spLocks noChangeArrowheads="1"/>
          </p:cNvSpPr>
          <p:nvPr/>
        </p:nvSpPr>
        <p:spPr bwMode="auto">
          <a:xfrm>
            <a:off x="755650" y="1052513"/>
            <a:ext cx="60769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解分式方程一般需要哪几个步骤</a:t>
            </a:r>
            <a:r>
              <a:rPr lang="en-US" altLang="zh-CN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241670" name="AutoShape 6"/>
          <p:cNvSpPr>
            <a:spLocks noChangeArrowheads="1"/>
          </p:cNvSpPr>
          <p:nvPr/>
        </p:nvSpPr>
        <p:spPr bwMode="auto">
          <a:xfrm>
            <a:off x="3383929" y="2060848"/>
            <a:ext cx="4716463" cy="1006475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EDED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必须检验！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827088" y="1700808"/>
            <a:ext cx="4211637" cy="519112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①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去分母，化为整式方程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8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8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8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827088" y="1700213"/>
            <a:ext cx="228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>
                <a:latin typeface="Calibri" panose="020F0502020204030204" pitchFamily="34" charset="0"/>
                <a:ea typeface="华文新魏" panose="02010800040101010101" pitchFamily="2" charset="-122"/>
              </a:rPr>
              <a:t>解分式方程 </a:t>
            </a:r>
            <a:r>
              <a:rPr lang="en-US" altLang="zh-CN" b="1"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lang="en-US" altLang="zh-CN" b="1">
                <a:latin typeface="Calibri" panose="020F0502020204030204" pitchFamily="34" charset="0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5125" name="Text Box 49"/>
          <p:cNvSpPr txBox="1">
            <a:spLocks noChangeArrowheads="1"/>
          </p:cNvSpPr>
          <p:nvPr/>
        </p:nvSpPr>
        <p:spPr bwMode="auto">
          <a:xfrm>
            <a:off x="755650" y="3429000"/>
            <a:ext cx="2676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>
                <a:latin typeface="Calibri" panose="020F0502020204030204" pitchFamily="34" charset="0"/>
                <a:ea typeface="华文新魏" panose="02010800040101010101" pitchFamily="2" charset="-122"/>
              </a:rPr>
              <a:t>解分式方程  </a:t>
            </a:r>
            <a:r>
              <a:rPr lang="en-US" altLang="zh-CN" b="1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b="1">
                <a:latin typeface="Calibri" panose="020F0502020204030204" pitchFamily="34" charset="0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3271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【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小试牛刀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】</a:t>
            </a:r>
          </a:p>
        </p:txBody>
      </p:sp>
      <p:graphicFrame>
        <p:nvGraphicFramePr>
          <p:cNvPr id="5122" name="Object 1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48038" y="1412875"/>
          <a:ext cx="316865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公式" r:id="rId3" imgW="1028065" imgH="393700" progId="Equation.3">
                  <p:embed/>
                </p:oleObj>
              </mc:Choice>
              <mc:Fallback>
                <p:oleObj name="公式" r:id="rId3" imgW="1028065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412875"/>
                        <a:ext cx="316865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92500" y="3068638"/>
          <a:ext cx="2592388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公式" r:id="rId5" imgW="837565" imgH="393700" progId="Equation.3">
                  <p:embed/>
                </p:oleObj>
              </mc:Choice>
              <mc:Fallback>
                <p:oleObj name="公式" r:id="rId5" imgW="837565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068638"/>
                        <a:ext cx="2592388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1.4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9|9.6|2.1|9.5|2|13.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6.4|11|1.1|1.6|1.3|0.9|1|1.2|1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7|1.8|1.2|1.1|5.4|6.3|2.6|2.2|1.3|1.2|5.1"/>
</p:tagLst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全屏显示(4:3)</PresentationFormat>
  <Paragraphs>63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汉仪大宋简</vt:lpstr>
      <vt:lpstr>华文彩云</vt:lpstr>
      <vt:lpstr>华文宋体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2022-01-07T06:38:22Z</dcterms:created>
  <dcterms:modified xsi:type="dcterms:W3CDTF">2023-01-16T20:43:22Z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26B6CEAB03FC45C7B0D482E3341A2B45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