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2" r:id="rId2"/>
    <p:sldId id="264" r:id="rId3"/>
    <p:sldId id="465" r:id="rId4"/>
    <p:sldId id="468" r:id="rId5"/>
    <p:sldId id="471" r:id="rId6"/>
    <p:sldId id="472" r:id="rId7"/>
    <p:sldId id="470" r:id="rId8"/>
    <p:sldId id="473" r:id="rId9"/>
    <p:sldId id="474" r:id="rId10"/>
    <p:sldId id="475" r:id="rId11"/>
    <p:sldId id="477" r:id="rId12"/>
    <p:sldId id="478" r:id="rId13"/>
    <p:sldId id="479" r:id="rId14"/>
    <p:sldId id="265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B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0AB27AEB-F07B-42E0-8CB9-11AF77AA59F8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D5800EB0-039E-41DB-B685-4D8C4FD698A6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614287" y="755072"/>
            <a:ext cx="4807528" cy="5347855"/>
          </a:xfrm>
          <a:custGeom>
            <a:avLst/>
            <a:gdLst>
              <a:gd name="connsiteX0" fmla="*/ 3165778 w 4807528"/>
              <a:gd name="connsiteY0" fmla="*/ 4689761 h 5347855"/>
              <a:gd name="connsiteX1" fmla="*/ 3449797 w 4807528"/>
              <a:gd name="connsiteY1" fmla="*/ 4973780 h 5347855"/>
              <a:gd name="connsiteX2" fmla="*/ 3165778 w 4807528"/>
              <a:gd name="connsiteY2" fmla="*/ 5257799 h 5347855"/>
              <a:gd name="connsiteX3" fmla="*/ 2881759 w 4807528"/>
              <a:gd name="connsiteY3" fmla="*/ 4973780 h 5347855"/>
              <a:gd name="connsiteX4" fmla="*/ 3165778 w 4807528"/>
              <a:gd name="connsiteY4" fmla="*/ 4689761 h 5347855"/>
              <a:gd name="connsiteX5" fmla="*/ 4080181 w 4807528"/>
              <a:gd name="connsiteY5" fmla="*/ 4218708 h 5347855"/>
              <a:gd name="connsiteX6" fmla="*/ 4211801 w 4807528"/>
              <a:gd name="connsiteY6" fmla="*/ 4350328 h 5347855"/>
              <a:gd name="connsiteX7" fmla="*/ 4080181 w 4807528"/>
              <a:gd name="connsiteY7" fmla="*/ 4481948 h 5347855"/>
              <a:gd name="connsiteX8" fmla="*/ 3948561 w 4807528"/>
              <a:gd name="connsiteY8" fmla="*/ 4350328 h 5347855"/>
              <a:gd name="connsiteX9" fmla="*/ 4080181 w 4807528"/>
              <a:gd name="connsiteY9" fmla="*/ 4218708 h 5347855"/>
              <a:gd name="connsiteX10" fmla="*/ 4669000 w 4807528"/>
              <a:gd name="connsiteY10" fmla="*/ 498764 h 5347855"/>
              <a:gd name="connsiteX11" fmla="*/ 4800620 w 4807528"/>
              <a:gd name="connsiteY11" fmla="*/ 630385 h 5347855"/>
              <a:gd name="connsiteX12" fmla="*/ 4669000 w 4807528"/>
              <a:gd name="connsiteY12" fmla="*/ 762005 h 5347855"/>
              <a:gd name="connsiteX13" fmla="*/ 4537380 w 4807528"/>
              <a:gd name="connsiteY13" fmla="*/ 630385 h 5347855"/>
              <a:gd name="connsiteX14" fmla="*/ 4669000 w 4807528"/>
              <a:gd name="connsiteY14" fmla="*/ 498764 h 5347855"/>
              <a:gd name="connsiteX15" fmla="*/ 2618510 w 4807528"/>
              <a:gd name="connsiteY15" fmla="*/ 1 h 5347855"/>
              <a:gd name="connsiteX16" fmla="*/ 4807528 w 4807528"/>
              <a:gd name="connsiteY16" fmla="*/ 2189018 h 5347855"/>
              <a:gd name="connsiteX17" fmla="*/ 2618510 w 4807528"/>
              <a:gd name="connsiteY17" fmla="*/ 4378036 h 5347855"/>
              <a:gd name="connsiteX18" fmla="*/ 2394696 w 4807528"/>
              <a:gd name="connsiteY18" fmla="*/ 4366735 h 5347855"/>
              <a:gd name="connsiteX19" fmla="*/ 2250841 w 4807528"/>
              <a:gd name="connsiteY19" fmla="*/ 4344780 h 5347855"/>
              <a:gd name="connsiteX20" fmla="*/ 2235352 w 4807528"/>
              <a:gd name="connsiteY20" fmla="*/ 4446272 h 5347855"/>
              <a:gd name="connsiteX21" fmla="*/ 1129146 w 4807528"/>
              <a:gd name="connsiteY21" fmla="*/ 5347855 h 5347855"/>
              <a:gd name="connsiteX22" fmla="*/ 0 w 4807528"/>
              <a:gd name="connsiteY22" fmla="*/ 4218709 h 5347855"/>
              <a:gd name="connsiteX23" fmla="*/ 590928 w 4807528"/>
              <a:gd name="connsiteY23" fmla="*/ 3225845 h 5347855"/>
              <a:gd name="connsiteX24" fmla="*/ 671763 w 4807528"/>
              <a:gd name="connsiteY24" fmla="*/ 3186905 h 5347855"/>
              <a:gd name="connsiteX25" fmla="*/ 601516 w 4807528"/>
              <a:gd name="connsiteY25" fmla="*/ 3041083 h 5347855"/>
              <a:gd name="connsiteX26" fmla="*/ 429492 w 4807528"/>
              <a:gd name="connsiteY26" fmla="*/ 2189018 h 5347855"/>
              <a:gd name="connsiteX27" fmla="*/ 2618510 w 4807528"/>
              <a:gd name="connsiteY27" fmla="*/ 1 h 5347855"/>
              <a:gd name="connsiteX28" fmla="*/ 955981 w 4807528"/>
              <a:gd name="connsiteY28" fmla="*/ 0 h 5347855"/>
              <a:gd name="connsiteX29" fmla="*/ 1087601 w 4807528"/>
              <a:gd name="connsiteY29" fmla="*/ 131620 h 5347855"/>
              <a:gd name="connsiteX30" fmla="*/ 955981 w 4807528"/>
              <a:gd name="connsiteY30" fmla="*/ 263240 h 5347855"/>
              <a:gd name="connsiteX31" fmla="*/ 824361 w 4807528"/>
              <a:gd name="connsiteY31" fmla="*/ 131620 h 5347855"/>
              <a:gd name="connsiteX32" fmla="*/ 955981 w 4807528"/>
              <a:gd name="connsiteY32" fmla="*/ 0 h 534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807528" h="5347855">
                <a:moveTo>
                  <a:pt x="3165778" y="4689761"/>
                </a:moveTo>
                <a:cubicBezTo>
                  <a:pt x="3322637" y="4689761"/>
                  <a:pt x="3449797" y="4816921"/>
                  <a:pt x="3449797" y="4973780"/>
                </a:cubicBezTo>
                <a:cubicBezTo>
                  <a:pt x="3449797" y="5130639"/>
                  <a:pt x="3322637" y="5257799"/>
                  <a:pt x="3165778" y="5257799"/>
                </a:cubicBezTo>
                <a:cubicBezTo>
                  <a:pt x="3008919" y="5257799"/>
                  <a:pt x="2881759" y="5130639"/>
                  <a:pt x="2881759" y="4973780"/>
                </a:cubicBezTo>
                <a:cubicBezTo>
                  <a:pt x="2881759" y="4816921"/>
                  <a:pt x="3008919" y="4689761"/>
                  <a:pt x="3165778" y="4689761"/>
                </a:cubicBezTo>
                <a:close/>
                <a:moveTo>
                  <a:pt x="4080181" y="4218708"/>
                </a:moveTo>
                <a:cubicBezTo>
                  <a:pt x="4152873" y="4218708"/>
                  <a:pt x="4211801" y="4277636"/>
                  <a:pt x="4211801" y="4350328"/>
                </a:cubicBezTo>
                <a:cubicBezTo>
                  <a:pt x="4211801" y="4423020"/>
                  <a:pt x="4152873" y="4481948"/>
                  <a:pt x="4080181" y="4481948"/>
                </a:cubicBezTo>
                <a:cubicBezTo>
                  <a:pt x="4007489" y="4481948"/>
                  <a:pt x="3948561" y="4423020"/>
                  <a:pt x="3948561" y="4350328"/>
                </a:cubicBezTo>
                <a:cubicBezTo>
                  <a:pt x="3948561" y="4277636"/>
                  <a:pt x="4007489" y="4218708"/>
                  <a:pt x="4080181" y="4218708"/>
                </a:cubicBezTo>
                <a:close/>
                <a:moveTo>
                  <a:pt x="4669000" y="498764"/>
                </a:moveTo>
                <a:cubicBezTo>
                  <a:pt x="4741692" y="498764"/>
                  <a:pt x="4800620" y="557693"/>
                  <a:pt x="4800620" y="630385"/>
                </a:cubicBezTo>
                <a:cubicBezTo>
                  <a:pt x="4800620" y="703076"/>
                  <a:pt x="4741692" y="762005"/>
                  <a:pt x="4669000" y="762005"/>
                </a:cubicBezTo>
                <a:cubicBezTo>
                  <a:pt x="4596308" y="762005"/>
                  <a:pt x="4537380" y="703076"/>
                  <a:pt x="4537380" y="630385"/>
                </a:cubicBezTo>
                <a:cubicBezTo>
                  <a:pt x="4537380" y="557693"/>
                  <a:pt x="4596308" y="498764"/>
                  <a:pt x="4669000" y="498764"/>
                </a:cubicBezTo>
                <a:close/>
                <a:moveTo>
                  <a:pt x="2618510" y="1"/>
                </a:moveTo>
                <a:cubicBezTo>
                  <a:pt x="3827471" y="1"/>
                  <a:pt x="4807528" y="980057"/>
                  <a:pt x="4807528" y="2189018"/>
                </a:cubicBezTo>
                <a:cubicBezTo>
                  <a:pt x="4807528" y="3397979"/>
                  <a:pt x="3827471" y="4378036"/>
                  <a:pt x="2618510" y="4378036"/>
                </a:cubicBezTo>
                <a:cubicBezTo>
                  <a:pt x="2542950" y="4378036"/>
                  <a:pt x="2468284" y="4374208"/>
                  <a:pt x="2394696" y="4366735"/>
                </a:cubicBezTo>
                <a:lnTo>
                  <a:pt x="2250841" y="4344780"/>
                </a:lnTo>
                <a:lnTo>
                  <a:pt x="2235352" y="4446272"/>
                </a:lnTo>
                <a:cubicBezTo>
                  <a:pt x="2130063" y="4960804"/>
                  <a:pt x="1674805" y="5347855"/>
                  <a:pt x="1129146" y="5347855"/>
                </a:cubicBezTo>
                <a:cubicBezTo>
                  <a:pt x="505536" y="5347855"/>
                  <a:pt x="0" y="4842319"/>
                  <a:pt x="0" y="4218709"/>
                </a:cubicBezTo>
                <a:cubicBezTo>
                  <a:pt x="0" y="3789977"/>
                  <a:pt x="238945" y="3417054"/>
                  <a:pt x="590928" y="3225845"/>
                </a:cubicBezTo>
                <a:lnTo>
                  <a:pt x="671763" y="3186905"/>
                </a:lnTo>
                <a:lnTo>
                  <a:pt x="601516" y="3041083"/>
                </a:lnTo>
                <a:cubicBezTo>
                  <a:pt x="490746" y="2779192"/>
                  <a:pt x="429492" y="2491258"/>
                  <a:pt x="429492" y="2189018"/>
                </a:cubicBezTo>
                <a:cubicBezTo>
                  <a:pt x="429492" y="980057"/>
                  <a:pt x="1409549" y="1"/>
                  <a:pt x="2618510" y="1"/>
                </a:cubicBezTo>
                <a:close/>
                <a:moveTo>
                  <a:pt x="955981" y="0"/>
                </a:moveTo>
                <a:cubicBezTo>
                  <a:pt x="1028673" y="0"/>
                  <a:pt x="1087601" y="58928"/>
                  <a:pt x="1087601" y="131620"/>
                </a:cubicBezTo>
                <a:cubicBezTo>
                  <a:pt x="1087601" y="204312"/>
                  <a:pt x="1028673" y="263240"/>
                  <a:pt x="955981" y="263240"/>
                </a:cubicBezTo>
                <a:cubicBezTo>
                  <a:pt x="883289" y="263240"/>
                  <a:pt x="824361" y="204312"/>
                  <a:pt x="824361" y="131620"/>
                </a:cubicBezTo>
                <a:cubicBezTo>
                  <a:pt x="824361" y="58928"/>
                  <a:pt x="883289" y="0"/>
                  <a:pt x="95598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/>
          <p:cNvSpPr/>
          <p:nvPr/>
        </p:nvSpPr>
        <p:spPr>
          <a:xfrm>
            <a:off x="7205598" y="1931080"/>
            <a:ext cx="4977785" cy="4977883"/>
          </a:xfrm>
          <a:custGeom>
            <a:avLst/>
            <a:gdLst>
              <a:gd name="connsiteX0" fmla="*/ 4114719 w 4114719"/>
              <a:gd name="connsiteY0" fmla="*/ 0 h 4114800"/>
              <a:gd name="connsiteX1" fmla="*/ 4114719 w 4114719"/>
              <a:gd name="connsiteY1" fmla="*/ 4114800 h 4114800"/>
              <a:gd name="connsiteX2" fmla="*/ 0 w 4114719"/>
              <a:gd name="connsiteY2" fmla="*/ 4089002 h 4114800"/>
              <a:gd name="connsiteX3" fmla="*/ 4114719 w 4114719"/>
              <a:gd name="connsiteY3" fmla="*/ 0 h 411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719" h="4114800">
                <a:moveTo>
                  <a:pt x="4114719" y="0"/>
                </a:moveTo>
                <a:lnTo>
                  <a:pt x="4114719" y="4114800"/>
                </a:lnTo>
                <a:lnTo>
                  <a:pt x="0" y="4089002"/>
                </a:lnTo>
                <a:cubicBezTo>
                  <a:pt x="14185" y="1826573"/>
                  <a:pt x="1852246" y="0"/>
                  <a:pt x="411471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Freeform: Shape 17"/>
          <p:cNvSpPr/>
          <p:nvPr/>
        </p:nvSpPr>
        <p:spPr>
          <a:xfrm>
            <a:off x="6763785" y="1444056"/>
            <a:ext cx="4248915" cy="4726458"/>
          </a:xfrm>
          <a:custGeom>
            <a:avLst/>
            <a:gdLst>
              <a:gd name="connsiteX0" fmla="*/ 3165778 w 4807528"/>
              <a:gd name="connsiteY0" fmla="*/ 4689761 h 5347855"/>
              <a:gd name="connsiteX1" fmla="*/ 3449797 w 4807528"/>
              <a:gd name="connsiteY1" fmla="*/ 4973780 h 5347855"/>
              <a:gd name="connsiteX2" fmla="*/ 3165778 w 4807528"/>
              <a:gd name="connsiteY2" fmla="*/ 5257799 h 5347855"/>
              <a:gd name="connsiteX3" fmla="*/ 2881759 w 4807528"/>
              <a:gd name="connsiteY3" fmla="*/ 4973780 h 5347855"/>
              <a:gd name="connsiteX4" fmla="*/ 3165778 w 4807528"/>
              <a:gd name="connsiteY4" fmla="*/ 4689761 h 5347855"/>
              <a:gd name="connsiteX5" fmla="*/ 4080181 w 4807528"/>
              <a:gd name="connsiteY5" fmla="*/ 4218708 h 5347855"/>
              <a:gd name="connsiteX6" fmla="*/ 4211801 w 4807528"/>
              <a:gd name="connsiteY6" fmla="*/ 4350328 h 5347855"/>
              <a:gd name="connsiteX7" fmla="*/ 4080181 w 4807528"/>
              <a:gd name="connsiteY7" fmla="*/ 4481948 h 5347855"/>
              <a:gd name="connsiteX8" fmla="*/ 3948561 w 4807528"/>
              <a:gd name="connsiteY8" fmla="*/ 4350328 h 5347855"/>
              <a:gd name="connsiteX9" fmla="*/ 4080181 w 4807528"/>
              <a:gd name="connsiteY9" fmla="*/ 4218708 h 5347855"/>
              <a:gd name="connsiteX10" fmla="*/ 4669000 w 4807528"/>
              <a:gd name="connsiteY10" fmla="*/ 498764 h 5347855"/>
              <a:gd name="connsiteX11" fmla="*/ 4800620 w 4807528"/>
              <a:gd name="connsiteY11" fmla="*/ 630385 h 5347855"/>
              <a:gd name="connsiteX12" fmla="*/ 4669000 w 4807528"/>
              <a:gd name="connsiteY12" fmla="*/ 762005 h 5347855"/>
              <a:gd name="connsiteX13" fmla="*/ 4537380 w 4807528"/>
              <a:gd name="connsiteY13" fmla="*/ 630385 h 5347855"/>
              <a:gd name="connsiteX14" fmla="*/ 4669000 w 4807528"/>
              <a:gd name="connsiteY14" fmla="*/ 498764 h 5347855"/>
              <a:gd name="connsiteX15" fmla="*/ 2618510 w 4807528"/>
              <a:gd name="connsiteY15" fmla="*/ 1 h 5347855"/>
              <a:gd name="connsiteX16" fmla="*/ 4807528 w 4807528"/>
              <a:gd name="connsiteY16" fmla="*/ 2189018 h 5347855"/>
              <a:gd name="connsiteX17" fmla="*/ 2618510 w 4807528"/>
              <a:gd name="connsiteY17" fmla="*/ 4378036 h 5347855"/>
              <a:gd name="connsiteX18" fmla="*/ 2394696 w 4807528"/>
              <a:gd name="connsiteY18" fmla="*/ 4366735 h 5347855"/>
              <a:gd name="connsiteX19" fmla="*/ 2250841 w 4807528"/>
              <a:gd name="connsiteY19" fmla="*/ 4344780 h 5347855"/>
              <a:gd name="connsiteX20" fmla="*/ 2235352 w 4807528"/>
              <a:gd name="connsiteY20" fmla="*/ 4446272 h 5347855"/>
              <a:gd name="connsiteX21" fmla="*/ 1129146 w 4807528"/>
              <a:gd name="connsiteY21" fmla="*/ 5347855 h 5347855"/>
              <a:gd name="connsiteX22" fmla="*/ 0 w 4807528"/>
              <a:gd name="connsiteY22" fmla="*/ 4218709 h 5347855"/>
              <a:gd name="connsiteX23" fmla="*/ 590928 w 4807528"/>
              <a:gd name="connsiteY23" fmla="*/ 3225845 h 5347855"/>
              <a:gd name="connsiteX24" fmla="*/ 671763 w 4807528"/>
              <a:gd name="connsiteY24" fmla="*/ 3186905 h 5347855"/>
              <a:gd name="connsiteX25" fmla="*/ 601516 w 4807528"/>
              <a:gd name="connsiteY25" fmla="*/ 3041083 h 5347855"/>
              <a:gd name="connsiteX26" fmla="*/ 429492 w 4807528"/>
              <a:gd name="connsiteY26" fmla="*/ 2189018 h 5347855"/>
              <a:gd name="connsiteX27" fmla="*/ 2618510 w 4807528"/>
              <a:gd name="connsiteY27" fmla="*/ 1 h 5347855"/>
              <a:gd name="connsiteX28" fmla="*/ 955981 w 4807528"/>
              <a:gd name="connsiteY28" fmla="*/ 0 h 5347855"/>
              <a:gd name="connsiteX29" fmla="*/ 1087601 w 4807528"/>
              <a:gd name="connsiteY29" fmla="*/ 131620 h 5347855"/>
              <a:gd name="connsiteX30" fmla="*/ 955981 w 4807528"/>
              <a:gd name="connsiteY30" fmla="*/ 263240 h 5347855"/>
              <a:gd name="connsiteX31" fmla="*/ 824361 w 4807528"/>
              <a:gd name="connsiteY31" fmla="*/ 131620 h 5347855"/>
              <a:gd name="connsiteX32" fmla="*/ 955981 w 4807528"/>
              <a:gd name="connsiteY32" fmla="*/ 0 h 534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807528" h="5347855">
                <a:moveTo>
                  <a:pt x="3165778" y="4689761"/>
                </a:moveTo>
                <a:cubicBezTo>
                  <a:pt x="3322637" y="4689761"/>
                  <a:pt x="3449797" y="4816921"/>
                  <a:pt x="3449797" y="4973780"/>
                </a:cubicBezTo>
                <a:cubicBezTo>
                  <a:pt x="3449797" y="5130639"/>
                  <a:pt x="3322637" y="5257799"/>
                  <a:pt x="3165778" y="5257799"/>
                </a:cubicBezTo>
                <a:cubicBezTo>
                  <a:pt x="3008919" y="5257799"/>
                  <a:pt x="2881759" y="5130639"/>
                  <a:pt x="2881759" y="4973780"/>
                </a:cubicBezTo>
                <a:cubicBezTo>
                  <a:pt x="2881759" y="4816921"/>
                  <a:pt x="3008919" y="4689761"/>
                  <a:pt x="3165778" y="4689761"/>
                </a:cubicBezTo>
                <a:close/>
                <a:moveTo>
                  <a:pt x="4080181" y="4218708"/>
                </a:moveTo>
                <a:cubicBezTo>
                  <a:pt x="4152873" y="4218708"/>
                  <a:pt x="4211801" y="4277636"/>
                  <a:pt x="4211801" y="4350328"/>
                </a:cubicBezTo>
                <a:cubicBezTo>
                  <a:pt x="4211801" y="4423020"/>
                  <a:pt x="4152873" y="4481948"/>
                  <a:pt x="4080181" y="4481948"/>
                </a:cubicBezTo>
                <a:cubicBezTo>
                  <a:pt x="4007489" y="4481948"/>
                  <a:pt x="3948561" y="4423020"/>
                  <a:pt x="3948561" y="4350328"/>
                </a:cubicBezTo>
                <a:cubicBezTo>
                  <a:pt x="3948561" y="4277636"/>
                  <a:pt x="4007489" y="4218708"/>
                  <a:pt x="4080181" y="4218708"/>
                </a:cubicBezTo>
                <a:close/>
                <a:moveTo>
                  <a:pt x="4669000" y="498764"/>
                </a:moveTo>
                <a:cubicBezTo>
                  <a:pt x="4741692" y="498764"/>
                  <a:pt x="4800620" y="557693"/>
                  <a:pt x="4800620" y="630385"/>
                </a:cubicBezTo>
                <a:cubicBezTo>
                  <a:pt x="4800620" y="703076"/>
                  <a:pt x="4741692" y="762005"/>
                  <a:pt x="4669000" y="762005"/>
                </a:cubicBezTo>
                <a:cubicBezTo>
                  <a:pt x="4596308" y="762005"/>
                  <a:pt x="4537380" y="703076"/>
                  <a:pt x="4537380" y="630385"/>
                </a:cubicBezTo>
                <a:cubicBezTo>
                  <a:pt x="4537380" y="557693"/>
                  <a:pt x="4596308" y="498764"/>
                  <a:pt x="4669000" y="498764"/>
                </a:cubicBezTo>
                <a:close/>
                <a:moveTo>
                  <a:pt x="2618510" y="1"/>
                </a:moveTo>
                <a:cubicBezTo>
                  <a:pt x="3827471" y="1"/>
                  <a:pt x="4807528" y="980057"/>
                  <a:pt x="4807528" y="2189018"/>
                </a:cubicBezTo>
                <a:cubicBezTo>
                  <a:pt x="4807528" y="3397979"/>
                  <a:pt x="3827471" y="4378036"/>
                  <a:pt x="2618510" y="4378036"/>
                </a:cubicBezTo>
                <a:cubicBezTo>
                  <a:pt x="2542950" y="4378036"/>
                  <a:pt x="2468284" y="4374208"/>
                  <a:pt x="2394696" y="4366735"/>
                </a:cubicBezTo>
                <a:lnTo>
                  <a:pt x="2250841" y="4344780"/>
                </a:lnTo>
                <a:lnTo>
                  <a:pt x="2235352" y="4446272"/>
                </a:lnTo>
                <a:cubicBezTo>
                  <a:pt x="2130063" y="4960804"/>
                  <a:pt x="1674805" y="5347855"/>
                  <a:pt x="1129146" y="5347855"/>
                </a:cubicBezTo>
                <a:cubicBezTo>
                  <a:pt x="505536" y="5347855"/>
                  <a:pt x="0" y="4842319"/>
                  <a:pt x="0" y="4218709"/>
                </a:cubicBezTo>
                <a:cubicBezTo>
                  <a:pt x="0" y="3789977"/>
                  <a:pt x="238945" y="3417054"/>
                  <a:pt x="590928" y="3225845"/>
                </a:cubicBezTo>
                <a:lnTo>
                  <a:pt x="671763" y="3186905"/>
                </a:lnTo>
                <a:lnTo>
                  <a:pt x="601516" y="3041083"/>
                </a:lnTo>
                <a:cubicBezTo>
                  <a:pt x="490746" y="2779192"/>
                  <a:pt x="429492" y="2491258"/>
                  <a:pt x="429492" y="2189018"/>
                </a:cubicBezTo>
                <a:cubicBezTo>
                  <a:pt x="429492" y="980057"/>
                  <a:pt x="1409549" y="1"/>
                  <a:pt x="2618510" y="1"/>
                </a:cubicBezTo>
                <a:close/>
                <a:moveTo>
                  <a:pt x="955981" y="0"/>
                </a:moveTo>
                <a:cubicBezTo>
                  <a:pt x="1028673" y="0"/>
                  <a:pt x="1087601" y="58928"/>
                  <a:pt x="1087601" y="131620"/>
                </a:cubicBezTo>
                <a:cubicBezTo>
                  <a:pt x="1087601" y="204312"/>
                  <a:pt x="1028673" y="263240"/>
                  <a:pt x="955981" y="263240"/>
                </a:cubicBezTo>
                <a:cubicBezTo>
                  <a:pt x="883289" y="263240"/>
                  <a:pt x="824361" y="204312"/>
                  <a:pt x="824361" y="131620"/>
                </a:cubicBezTo>
                <a:cubicBezTo>
                  <a:pt x="824361" y="58928"/>
                  <a:pt x="883289" y="0"/>
                  <a:pt x="95598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11365605" y="328706"/>
            <a:ext cx="522514" cy="52251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92200" sx="102000" sy="102000" algn="ctr" rotWithShape="0">
              <a:schemeClr val="lt1">
                <a:alpha val="5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Rectangle: Rounded Corners 28"/>
          <p:cNvSpPr/>
          <p:nvPr/>
        </p:nvSpPr>
        <p:spPr>
          <a:xfrm>
            <a:off x="-144146" y="6234167"/>
            <a:ext cx="1303219" cy="301206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800100" sx="102000" sy="102000" algn="ctr" rotWithShape="0">
              <a:schemeClr val="lt1">
                <a:alpha val="6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6" name="Group 10"/>
          <p:cNvGrpSpPr/>
          <p:nvPr/>
        </p:nvGrpSpPr>
        <p:grpSpPr>
          <a:xfrm>
            <a:off x="3456660" y="2880648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17" name="Freeform 134"/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Freeform 135"/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1" name="TextBox 9"/>
          <p:cNvSpPr txBox="1"/>
          <p:nvPr/>
        </p:nvSpPr>
        <p:spPr>
          <a:xfrm>
            <a:off x="880166" y="1306555"/>
            <a:ext cx="78124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/>
            <a:r>
              <a:rPr lang="en-US" sz="8000" b="1" i="1" dirty="0">
                <a:solidFill>
                  <a:prstClr val="white">
                    <a:lumMod val="65000"/>
                    <a:alpha val="10000"/>
                  </a:prstClr>
                </a:solidFill>
                <a:cs typeface="+mn-ea"/>
                <a:sym typeface="+mn-lt"/>
              </a:rPr>
              <a:t>INTEGRALFORM</a:t>
            </a:r>
            <a:endParaRPr kumimoji="0" lang="en-US" sz="8000" b="1" i="1" u="none" strike="noStrike" kern="1200" cap="none" spc="0" normalizeH="0" baseline="45000" noProof="0" dirty="0">
              <a:ln>
                <a:noFill/>
              </a:ln>
              <a:solidFill>
                <a:prstClr val="white">
                  <a:lumMod val="65000"/>
                  <a:alpha val="1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Rectangle: Rounded Corners 40"/>
          <p:cNvSpPr/>
          <p:nvPr/>
        </p:nvSpPr>
        <p:spPr bwMode="auto">
          <a:xfrm rot="16200000">
            <a:off x="1171870" y="4469053"/>
            <a:ext cx="322784" cy="1423537"/>
          </a:xfrm>
          <a:prstGeom prst="roundRect">
            <a:avLst>
              <a:gd name="adj" fmla="val 12979"/>
            </a:avLst>
          </a:prstGeom>
          <a:solidFill>
            <a:srgbClr val="00BBFE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Rectangle: Rounded Corners 43"/>
          <p:cNvSpPr/>
          <p:nvPr/>
        </p:nvSpPr>
        <p:spPr bwMode="auto">
          <a:xfrm rot="16200000">
            <a:off x="2862735" y="4469053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592843" y="2624843"/>
            <a:ext cx="62861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en-US" altLang="zh-CN" sz="3600" b="1" kern="100" dirty="0">
                <a:cs typeface="+mn-ea"/>
                <a:sym typeface="+mn-lt"/>
              </a:rPr>
              <a:t>14.1.4 </a:t>
            </a:r>
            <a:r>
              <a:rPr lang="zh-CN" altLang="en-US" sz="3600" b="1" kern="100" dirty="0">
                <a:cs typeface="+mn-ea"/>
                <a:sym typeface="+mn-lt"/>
              </a:rPr>
              <a:t>单项式与单项式相乘</a:t>
            </a:r>
          </a:p>
        </p:txBody>
      </p:sp>
      <p:sp>
        <p:nvSpPr>
          <p:cNvPr id="35" name="矩形 34"/>
          <p:cNvSpPr/>
          <p:nvPr/>
        </p:nvSpPr>
        <p:spPr>
          <a:xfrm>
            <a:off x="621493" y="3525271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36" name="直接连接符 35"/>
          <p:cNvCxnSpPr/>
          <p:nvPr/>
        </p:nvCxnSpPr>
        <p:spPr>
          <a:xfrm>
            <a:off x="621493" y="3431794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37" name="矩形 36"/>
          <p:cNvSpPr/>
          <p:nvPr/>
        </p:nvSpPr>
        <p:spPr bwMode="auto">
          <a:xfrm>
            <a:off x="621493" y="2037672"/>
            <a:ext cx="5445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第十四章 整式的乘法与因式分解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621493" y="4102632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621493" y="3561818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638227" y="5047489"/>
            <a:ext cx="140680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smtClean="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 smtClean="0">
                <a:solidFill>
                  <a:schemeClr val="bg1"/>
                </a:solidFill>
                <a:cs typeface="+mn-ea"/>
                <a:sym typeface="+mn-lt"/>
              </a:rPr>
              <a:t>PPT818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2329093" y="5047489"/>
            <a:ext cx="134632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20XX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684122" y="346018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chemeClr val="lt1">
                <a:alpha val="25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8" name="图片占位符 7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47" r="20547"/>
          <a:stretch>
            <a:fillRect/>
          </a:stretch>
        </p:blipFill>
        <p:spPr>
          <a:xfrm>
            <a:off x="7003322" y="1946383"/>
            <a:ext cx="3553703" cy="3953111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 animBg="1"/>
      <p:bldP spid="33" grpId="0" animBg="1"/>
      <p:bldP spid="34" grpId="0"/>
      <p:bldP spid="35" grpId="0"/>
      <p:bldP spid="37" grpId="0"/>
      <p:bldP spid="38" grpId="0"/>
      <p:bldP spid="39" grpId="0"/>
      <p:bldP spid="40" grpId="0"/>
      <p:bldP spid="4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1057519" y="1273096"/>
                <a:ext cx="10594549" cy="13236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zh-CN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．若</a:t>
                </a:r>
                <a:r>
                  <a:rPr lang="en-US" altLang="zh-CN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ax</a:t>
                </a:r>
                <a:r>
                  <a:rPr lang="en-US" altLang="zh-CN" sz="2665" baseline="30000" dirty="0">
                    <a:solidFill>
                      <a:prstClr val="black"/>
                    </a:solidFill>
                    <a:cs typeface="+mn-ea"/>
                    <a:sym typeface="+mn-lt"/>
                  </a:rPr>
                  <a:t>4</a:t>
                </a:r>
                <a:r>
                  <a:rPr lang="en-US" altLang="zh-CN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·4x</a:t>
                </a:r>
                <a:r>
                  <a:rPr lang="en-US" altLang="zh-CN" sz="2665" baseline="30000" dirty="0">
                    <a:solidFill>
                      <a:prstClr val="black"/>
                    </a:solidFill>
                    <a:cs typeface="+mn-ea"/>
                    <a:sym typeface="+mn-lt"/>
                  </a:rPr>
                  <a:t>m</a:t>
                </a:r>
                <a:r>
                  <a:rPr lang="en-US" altLang="zh-CN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=12x</a:t>
                </a:r>
                <a:r>
                  <a:rPr lang="en-US" altLang="zh-CN" sz="2665" baseline="30000" dirty="0">
                    <a:solidFill>
                      <a:prstClr val="black"/>
                    </a:solidFill>
                    <a:cs typeface="+mn-ea"/>
                    <a:sym typeface="+mn-lt"/>
                  </a:rPr>
                  <a:t>12</a:t>
                </a:r>
                <a:r>
                  <a:rPr lang="zh-CN" altLang="zh-CN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，则适合条件的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665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a</m:t>
                    </m:r>
                    <m:r>
                      <a:rPr lang="zh-CN" altLang="zh-CN" sz="2665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、</m:t>
                    </m:r>
                    <m:r>
                      <m:rPr>
                        <m:sty m:val="p"/>
                      </m:rPr>
                      <a:rPr lang="en-US" altLang="zh-CN" sz="2665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m</m:t>
                    </m:r>
                  </m:oMath>
                </a14:m>
                <a:r>
                  <a:rPr lang="zh-CN" altLang="zh-CN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的值分别是</a:t>
                </a:r>
                <a:r>
                  <a:rPr lang="en-US" altLang="zh-CN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(    ).</a:t>
                </a:r>
                <a:endParaRPr lang="zh-CN" altLang="zh-CN" sz="2665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A</a:t>
                </a:r>
                <a:r>
                  <a:rPr lang="zh-CN" altLang="zh-CN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:r>
                  <a:rPr lang="en-US" altLang="zh-CN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zh-CN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3	   B</a:t>
                </a:r>
                <a:r>
                  <a:rPr lang="zh-CN" altLang="zh-CN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:r>
                  <a:rPr lang="en-US" altLang="zh-CN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zh-CN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8	      C</a:t>
                </a:r>
                <a:r>
                  <a:rPr lang="zh-CN" altLang="zh-CN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:r>
                  <a:rPr lang="en-US" altLang="zh-CN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8</a:t>
                </a:r>
                <a:r>
                  <a:rPr lang="zh-CN" altLang="zh-CN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3	     D</a:t>
                </a:r>
                <a:r>
                  <a:rPr lang="zh-CN" altLang="zh-CN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:r>
                  <a:rPr lang="en-US" altLang="zh-CN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8</a:t>
                </a:r>
                <a:r>
                  <a:rPr lang="zh-CN" altLang="zh-CN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8</a:t>
                </a:r>
                <a:endParaRPr lang="zh-CN" altLang="zh-CN" sz="2665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519" y="1273096"/>
                <a:ext cx="10594549" cy="1323696"/>
              </a:xfrm>
              <a:prstGeom prst="rect">
                <a:avLst/>
              </a:prstGeom>
              <a:blipFill rotWithShape="1">
                <a:blip r:embed="rId3"/>
                <a:stretch>
                  <a:fillRect l="-2" t="-2968" r="4" b="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1057519" y="2704538"/>
                <a:ext cx="6096000" cy="286232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∵a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∙4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𝑚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=4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4+</m:t>
                        </m:r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𝑚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=12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12</m:t>
                        </m:r>
                      </m:sup>
                    </m:sSup>
                  </m:oMath>
                </a14:m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∴4a=12 ,4+m=12 ,</a:t>
                </a:r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解得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a=3 ,m=8 .</a:t>
                </a:r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故选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B.</a:t>
                </a:r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519" y="2704538"/>
                <a:ext cx="6096000" cy="2862322"/>
              </a:xfrm>
              <a:prstGeom prst="rect">
                <a:avLst/>
              </a:prstGeom>
              <a:blipFill rotWithShape="1">
                <a:blip r:embed="rId4"/>
                <a:stretch>
                  <a:fillRect l="-4" t="-3" r="4" b="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笑脸 6"/>
          <p:cNvSpPr/>
          <p:nvPr/>
        </p:nvSpPr>
        <p:spPr>
          <a:xfrm>
            <a:off x="3087552" y="2085661"/>
            <a:ext cx="506547" cy="511131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380858" y="249195"/>
            <a:ext cx="5312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1199456" y="1168808"/>
                <a:ext cx="7502182" cy="9246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665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zh-CN" sz="2665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．计算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665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zh-CN" sz="2665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en-US" altLang="zh-CN" sz="2665" i="1" kern="10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−2</m:t>
                            </m:r>
                            <m:sSup>
                              <m:sSupPr>
                                <m:ctrlPr>
                                  <a:rPr lang="zh-CN" altLang="zh-CN" sz="2665" i="1" kern="10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665" i="1" kern="10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altLang="zh-CN" sz="2665" i="1" kern="10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3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zh-CN" altLang="zh-CN" sz="2665" i="1" kern="10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665" i="1" kern="10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altLang="zh-CN" sz="2665" i="1" kern="10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altLang="zh-CN" sz="2665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sup>
                    </m:sSup>
                    <m:r>
                      <a:rPr lang="en-US" altLang="zh-CN" sz="2665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⋅4</m:t>
                    </m:r>
                    <m:r>
                      <a:rPr lang="en-US" altLang="zh-CN" sz="2665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sSup>
                      <m:sSupPr>
                        <m:ctrlPr>
                          <a:rPr lang="zh-CN" altLang="zh-CN" sz="2665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665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e>
                      <m:sup>
                        <m:r>
                          <a:rPr lang="en-US" altLang="zh-CN" sz="2665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665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</m:oMath>
                </a14:m>
                <a:r>
                  <a:rPr lang="en-US" altLang="zh-CN" sz="2665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________________.</a:t>
                </a:r>
                <a:endParaRPr lang="zh-CN" altLang="zh-CN" sz="2665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456" y="1168808"/>
                <a:ext cx="7502182" cy="924677"/>
              </a:xfrm>
              <a:prstGeom prst="rect">
                <a:avLst/>
              </a:prstGeom>
              <a:blipFill rotWithShape="1">
                <a:blip r:embed="rId3"/>
                <a:stretch>
                  <a:fillRect l="-8" t="-44" r="3" b="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1256242" y="2216018"/>
                <a:ext cx="8183849" cy="19616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解：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en-US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−2</m:t>
                            </m:r>
                            <m:sSup>
                              <m:sSupPr>
                                <m:ctrlPr>
                                  <a:rPr lang="zh-CN" altLang="zh-CN" sz="24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4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altLang="zh-CN" sz="24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3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zh-CN" altLang="zh-CN" sz="24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4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altLang="zh-CN" sz="24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n-ea"/>
                                    <a:sym typeface="+mn-lt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⋅4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=−8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9</m:t>
                        </m:r>
                      </m:sup>
                    </m:sSup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6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⋅4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=−32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</m:t>
                        </m:r>
                      </m:sup>
                    </m:sSup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8</m:t>
                        </m:r>
                      </m:sup>
                    </m:sSup>
                  </m:oMath>
                </a14:m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故答案为：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−32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</m:t>
                        </m:r>
                      </m:sup>
                    </m:sSup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8</m:t>
                        </m:r>
                      </m:sup>
                    </m:sSup>
                  </m:oMath>
                </a14:m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6242" y="2216018"/>
                <a:ext cx="8183849" cy="1961691"/>
              </a:xfrm>
              <a:prstGeom prst="rect">
                <a:avLst/>
              </a:prstGeom>
              <a:blipFill rotWithShape="1">
                <a:blip r:embed="rId4"/>
                <a:stretch>
                  <a:fillRect l="-3" t="-26" r="2" b="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5674560" y="1271400"/>
                <a:ext cx="1719252" cy="5118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665" kern="1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−32</m:t>
                      </m:r>
                      <m:sSup>
                        <m:sSupPr>
                          <m:ctrlPr>
                            <a:rPr lang="zh-CN" altLang="zh-CN" sz="2665" i="1" kern="1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CN" sz="2665" kern="1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x</m:t>
                          </m:r>
                        </m:e>
                        <m:sup>
                          <m:r>
                            <a:rPr lang="en-US" altLang="zh-CN" sz="2665" kern="1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10</m:t>
                          </m:r>
                        </m:sup>
                      </m:sSup>
                      <m:sSup>
                        <m:sSupPr>
                          <m:ctrlPr>
                            <a:rPr lang="zh-CN" altLang="zh-CN" sz="2665" i="1" kern="1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CN" sz="2665" kern="1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y</m:t>
                          </m:r>
                        </m:e>
                        <m:sup>
                          <m:r>
                            <a:rPr lang="en-US" altLang="zh-CN" sz="2665" kern="1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zh-CN" altLang="en-US" sz="2665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4560" y="1271400"/>
                <a:ext cx="1719252" cy="511871"/>
              </a:xfrm>
              <a:prstGeom prst="rect">
                <a:avLst/>
              </a:prstGeom>
              <a:blipFill rotWithShape="1">
                <a:blip r:embed="rId5"/>
                <a:stretch>
                  <a:fillRect l="-12" t="-25" r="29" b="3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/>
          <p:cNvSpPr txBox="1"/>
          <p:nvPr/>
        </p:nvSpPr>
        <p:spPr>
          <a:xfrm>
            <a:off x="1380858" y="249195"/>
            <a:ext cx="5312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446" y="1140843"/>
            <a:ext cx="10597597" cy="83739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9" name="矩形 48"/>
              <p:cNvSpPr/>
              <p:nvPr/>
            </p:nvSpPr>
            <p:spPr>
              <a:xfrm>
                <a:off x="1313029" y="1876503"/>
                <a:ext cx="7523268" cy="41629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4×1</m:t>
                        </m:r>
                        <m:sSup>
                          <m:sSupPr>
                            <m:ctrlPr>
                              <a:rPr lang="zh-CN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0</m:t>
                            </m:r>
                          </m:e>
                          <m:sup>
                            <m:r>
                              <a:rPr lang="en-US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•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zh-CN" altLang="en-US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5×1</m:t>
                        </m:r>
                        <m:sSup>
                          <m:sSupPr>
                            <m:ctrlPr>
                              <a:rPr lang="zh-CN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0</m:t>
                            </m:r>
                          </m:e>
                          <m:sup>
                            <m:r>
                              <a:rPr lang="en-US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4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•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(</m:t>
                    </m:r>
                    <m:r>
                      <a:rPr lang="zh-CN" altLang="en-US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3×1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0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indent="533400" defTabSz="914400" fontAlgn="ctr">
                  <a:lnSpc>
                    <a:spcPct val="150000"/>
                  </a:lnSpc>
                </a:pP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4×1</m:t>
                        </m:r>
                        <m:sSup>
                          <m:sSupPr>
                            <m:ctrlPr>
                              <a:rPr lang="zh-CN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0</m:t>
                            </m:r>
                          </m:e>
                          <m:sup>
                            <m:r>
                              <a:rPr lang="en-US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•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zh-CN" altLang="en-US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5×1</m:t>
                        </m:r>
                        <m:sSup>
                          <m:sSupPr>
                            <m:ctrlPr>
                              <a:rPr lang="zh-CN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en-US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0</m:t>
                            </m:r>
                          </m:e>
                          <m:sup>
                            <m:r>
                              <a:rPr lang="en-US" altLang="zh-CN" sz="24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4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•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9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×1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0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sup>
                    </m:sSup>
                  </m:oMath>
                </a14:m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）</a:t>
                </a:r>
              </a:p>
              <a:p>
                <a:pPr indent="533400" defTabSz="914400" fontAlgn="ctr">
                  <a:lnSpc>
                    <a:spcPct val="150000"/>
                  </a:lnSpc>
                </a:pP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4×</m:t>
                    </m:r>
                  </m:oMath>
                </a14:m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（</a:t>
                </a:r>
                <a14:m>
                  <m:oMath xmlns:m="http://schemas.openxmlformats.org/officeDocument/2006/math">
                    <m:r>
                      <a:rPr lang="zh-CN" altLang="en-US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5</m:t>
                    </m:r>
                  </m:oMath>
                </a14:m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）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×</m:t>
                    </m:r>
                  </m:oMath>
                </a14:m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9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×</m:t>
                    </m:r>
                  </m:oMath>
                </a14:m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（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1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0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×1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0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×1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0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sup>
                    </m:sSup>
                  </m:oMath>
                </a14:m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）</a:t>
                </a:r>
              </a:p>
              <a:p>
                <a:pPr indent="533400" defTabSz="914400" fontAlgn="ctr">
                  <a:lnSpc>
                    <a:spcPct val="150000"/>
                  </a:lnSpc>
                </a:pP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−180×1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0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11</m:t>
                        </m:r>
                      </m:sup>
                    </m:sSup>
                  </m:oMath>
                </a14:m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.</a:t>
                </a:r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indent="533400" defTabSz="914400" fontAlgn="ctr">
                  <a:lnSpc>
                    <a:spcPct val="150000"/>
                  </a:lnSpc>
                </a:pP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r>
                      <a:rPr lang="zh-CN" altLang="en-US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1.8×1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0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13</m:t>
                        </m:r>
                      </m:sup>
                    </m:sSup>
                  </m:oMath>
                </a14:m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.</a:t>
                </a:r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故答案为：</a:t>
                </a:r>
                <a14:m>
                  <m:oMath xmlns:m="http://schemas.openxmlformats.org/officeDocument/2006/math">
                    <m:r>
                      <a:rPr lang="zh-CN" altLang="en-US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1.8×1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0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13</m:t>
                        </m:r>
                      </m:sup>
                    </m:sSup>
                  </m:oMath>
                </a14:m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.</a:t>
                </a:r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49" name="矩形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029" y="1876503"/>
                <a:ext cx="7523268" cy="4162934"/>
              </a:xfrm>
              <a:prstGeom prst="rect">
                <a:avLst/>
              </a:prstGeom>
              <a:blipFill rotWithShape="1">
                <a:blip r:embed="rId4"/>
                <a:stretch>
                  <a:fillRect l="-6" t="-2" r="4" b="1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矩形 49"/>
              <p:cNvSpPr/>
              <p:nvPr/>
            </p:nvSpPr>
            <p:spPr>
              <a:xfrm>
                <a:off x="6682802" y="1262453"/>
                <a:ext cx="1860317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400" kern="1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</m:t>
                      </m:r>
                      <m:r>
                        <a:rPr lang="en-US" altLang="zh-CN" sz="2400" kern="1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1.8×1</m:t>
                      </m:r>
                      <m:sSup>
                        <m:sSupPr>
                          <m:ctrlPr>
                            <a:rPr lang="zh-CN" altLang="zh-CN" sz="2400" i="1" kern="1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2400" kern="1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0</m:t>
                          </m:r>
                        </m:e>
                        <m:sup>
                          <m:r>
                            <a:rPr lang="en-US" altLang="zh-CN" sz="2400" kern="1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13</m:t>
                          </m:r>
                        </m:sup>
                      </m:sSup>
                    </m:oMath>
                  </m:oMathPara>
                </a14:m>
                <a:endParaRPr lang="zh-CN" altLang="en-US" sz="24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0" name="矩形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2802" y="1262453"/>
                <a:ext cx="1860317" cy="470000"/>
              </a:xfrm>
              <a:prstGeom prst="rect">
                <a:avLst/>
              </a:prstGeom>
              <a:blipFill rotWithShape="1">
                <a:blip r:embed="rId5"/>
                <a:stretch>
                  <a:fillRect l="-3" t="-16" r="25" b="3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/>
          <p:cNvSpPr txBox="1"/>
          <p:nvPr/>
        </p:nvSpPr>
        <p:spPr>
          <a:xfrm>
            <a:off x="1380858" y="249195"/>
            <a:ext cx="5312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1122080" y="1286909"/>
                <a:ext cx="7624203" cy="6829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US" altLang="zh-CN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4</a:t>
                </a:r>
                <a:r>
                  <a:rPr lang="zh-CN" altLang="zh-CN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．计算：</a:t>
                </a:r>
                <a:r>
                  <a:rPr lang="en-US" altLang="zh-CN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0.6a</a:t>
                </a:r>
                <a:r>
                  <a:rPr lang="en-US" altLang="zh-CN" sz="2665" baseline="300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en-US" altLang="zh-CN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b •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665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5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665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zh-CN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a</a:t>
                </a:r>
                <a:r>
                  <a:rPr lang="en-US" altLang="zh-CN" sz="2665" baseline="300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en-US" altLang="zh-CN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b</a:t>
                </a:r>
                <a:r>
                  <a:rPr lang="en-US" altLang="zh-CN" sz="2665" baseline="300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zh-CN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﹣</a:t>
                </a:r>
                <a:r>
                  <a:rPr lang="en-US" altLang="zh-CN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(</a:t>
                </a:r>
                <a:r>
                  <a:rPr lang="zh-CN" altLang="zh-CN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﹣</a:t>
                </a:r>
                <a:r>
                  <a:rPr lang="en-US" altLang="zh-CN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10a) • a</a:t>
                </a:r>
                <a:r>
                  <a:rPr lang="en-US" altLang="zh-CN" sz="2665" baseline="30000" dirty="0">
                    <a:solidFill>
                      <a:prstClr val="black"/>
                    </a:solidFill>
                    <a:cs typeface="+mn-ea"/>
                    <a:sym typeface="+mn-lt"/>
                  </a:rPr>
                  <a:t>3</a:t>
                </a:r>
                <a:r>
                  <a:rPr lang="en-US" altLang="zh-CN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b</a:t>
                </a:r>
                <a:r>
                  <a:rPr lang="en-US" altLang="zh-CN" sz="2665" baseline="30000" dirty="0">
                    <a:solidFill>
                      <a:prstClr val="black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zh-CN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＝</a:t>
                </a:r>
                <a:r>
                  <a:rPr lang="en-US" altLang="zh-CN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_____</a:t>
                </a:r>
                <a:endParaRPr lang="zh-CN" altLang="en-US" sz="2665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2080" y="1286909"/>
                <a:ext cx="7624203" cy="682944"/>
              </a:xfrm>
              <a:prstGeom prst="rect">
                <a:avLst/>
              </a:prstGeom>
              <a:blipFill rotWithShape="1">
                <a:blip r:embed="rId3"/>
                <a:stretch>
                  <a:fillRect t="-5730" r="6" b="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1313029" y="2149345"/>
                <a:ext cx="6096000" cy="158203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665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665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解：原式</a:t>
                </a:r>
                <a:r>
                  <a:rPr lang="en-US" altLang="zh-CN" sz="2665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num>
                      <m:den>
                        <m:r>
                          <a:rPr lang="en-US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20</m:t>
                        </m:r>
                      </m:den>
                    </m:f>
                    <m:sSup>
                      <m:sSupPr>
                        <m:ctrlPr>
                          <a:rPr lang="zh-CN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sup>
                    </m:sSup>
                    <m:sSup>
                      <m:sSupPr>
                        <m:ctrlPr>
                          <a:rPr lang="zh-CN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en-US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sup>
                    </m:sSup>
                    <m:r>
                      <m:rPr>
                        <m:nor/>
                      </m:rPr>
                      <a:rPr lang="en-US" altLang="zh-CN" sz="2665" kern="100" baseline="300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sSup>
                      <m:sSupPr>
                        <m:ctrlPr>
                          <a:rPr lang="zh-CN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</m:t>
                        </m:r>
                        <m:r>
                          <a:rPr lang="en-US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sup>
                    </m:sSup>
                    <m:sSup>
                      <m:sSupPr>
                        <m:ctrlPr>
                          <a:rPr lang="zh-CN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en-US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altLang="zh-CN" sz="2665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203</m:t>
                        </m:r>
                      </m:num>
                      <m:den>
                        <m:r>
                          <a:rPr lang="en-US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20</m:t>
                        </m:r>
                      </m:den>
                    </m:f>
                    <m:sSup>
                      <m:sSupPr>
                        <m:ctrlPr>
                          <a:rPr lang="zh-CN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sup>
                    </m:sSup>
                    <m:sSup>
                      <m:sSupPr>
                        <m:ctrlPr>
                          <a:rPr lang="zh-CN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en-US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altLang="zh-CN" sz="1865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.</a:t>
                </a:r>
                <a:endParaRPr lang="zh-CN" altLang="zh-CN" sz="1465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029" y="2149345"/>
                <a:ext cx="6096000" cy="1582036"/>
              </a:xfrm>
              <a:prstGeom prst="rect">
                <a:avLst/>
              </a:prstGeom>
              <a:blipFill rotWithShape="1">
                <a:blip r:embed="rId4"/>
                <a:stretch>
                  <a:fillRect l="-8" t="-32" r="8" b="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7713436" y="1227159"/>
                <a:ext cx="1032847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1600" i="1" kern="1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1600" i="1" kern="1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203</m:t>
                          </m:r>
                        </m:num>
                        <m:den>
                          <m:r>
                            <a:rPr lang="en-US" altLang="zh-CN" sz="1600" i="1" kern="1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20</m:t>
                          </m:r>
                        </m:den>
                      </m:f>
                      <m:sSup>
                        <m:sSupPr>
                          <m:ctrlPr>
                            <a:rPr lang="zh-CN" altLang="zh-CN" sz="1600" i="1" kern="1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1600" i="1" kern="1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𝑎</m:t>
                          </m:r>
                        </m:e>
                        <m:sup>
                          <m:r>
                            <a:rPr lang="en-US" altLang="zh-CN" sz="1600" i="1" kern="1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zh-CN" altLang="zh-CN" sz="1600" i="1" kern="1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1600" i="1" kern="1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𝑏</m:t>
                          </m:r>
                        </m:e>
                        <m:sup>
                          <m:r>
                            <a:rPr lang="en-US" altLang="zh-CN" sz="1600" i="1" kern="1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3436" y="1227159"/>
                <a:ext cx="1032847" cy="554960"/>
              </a:xfrm>
              <a:prstGeom prst="rect">
                <a:avLst/>
              </a:prstGeom>
              <a:blipFill rotWithShape="1">
                <a:blip r:embed="rId5"/>
                <a:stretch>
                  <a:fillRect l="-9" t="-61" r="41" b="5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/>
          <p:cNvSpPr txBox="1"/>
          <p:nvPr/>
        </p:nvSpPr>
        <p:spPr>
          <a:xfrm>
            <a:off x="1380858" y="249195"/>
            <a:ext cx="5312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/>
          <p:cNvSpPr/>
          <p:nvPr/>
        </p:nvSpPr>
        <p:spPr>
          <a:xfrm>
            <a:off x="7205598" y="1931080"/>
            <a:ext cx="4977785" cy="4977883"/>
          </a:xfrm>
          <a:custGeom>
            <a:avLst/>
            <a:gdLst>
              <a:gd name="connsiteX0" fmla="*/ 4114719 w 4114719"/>
              <a:gd name="connsiteY0" fmla="*/ 0 h 4114800"/>
              <a:gd name="connsiteX1" fmla="*/ 4114719 w 4114719"/>
              <a:gd name="connsiteY1" fmla="*/ 4114800 h 4114800"/>
              <a:gd name="connsiteX2" fmla="*/ 0 w 4114719"/>
              <a:gd name="connsiteY2" fmla="*/ 4089002 h 4114800"/>
              <a:gd name="connsiteX3" fmla="*/ 4114719 w 4114719"/>
              <a:gd name="connsiteY3" fmla="*/ 0 h 411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719" h="4114800">
                <a:moveTo>
                  <a:pt x="4114719" y="0"/>
                </a:moveTo>
                <a:lnTo>
                  <a:pt x="4114719" y="4114800"/>
                </a:lnTo>
                <a:lnTo>
                  <a:pt x="0" y="4089002"/>
                </a:lnTo>
                <a:cubicBezTo>
                  <a:pt x="14185" y="1826573"/>
                  <a:pt x="1852246" y="0"/>
                  <a:pt x="411471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Freeform: Shape 17"/>
          <p:cNvSpPr/>
          <p:nvPr/>
        </p:nvSpPr>
        <p:spPr>
          <a:xfrm>
            <a:off x="6763785" y="1444056"/>
            <a:ext cx="4248915" cy="4726458"/>
          </a:xfrm>
          <a:custGeom>
            <a:avLst/>
            <a:gdLst>
              <a:gd name="connsiteX0" fmla="*/ 3165778 w 4807528"/>
              <a:gd name="connsiteY0" fmla="*/ 4689761 h 5347855"/>
              <a:gd name="connsiteX1" fmla="*/ 3449797 w 4807528"/>
              <a:gd name="connsiteY1" fmla="*/ 4973780 h 5347855"/>
              <a:gd name="connsiteX2" fmla="*/ 3165778 w 4807528"/>
              <a:gd name="connsiteY2" fmla="*/ 5257799 h 5347855"/>
              <a:gd name="connsiteX3" fmla="*/ 2881759 w 4807528"/>
              <a:gd name="connsiteY3" fmla="*/ 4973780 h 5347855"/>
              <a:gd name="connsiteX4" fmla="*/ 3165778 w 4807528"/>
              <a:gd name="connsiteY4" fmla="*/ 4689761 h 5347855"/>
              <a:gd name="connsiteX5" fmla="*/ 4080181 w 4807528"/>
              <a:gd name="connsiteY5" fmla="*/ 4218708 h 5347855"/>
              <a:gd name="connsiteX6" fmla="*/ 4211801 w 4807528"/>
              <a:gd name="connsiteY6" fmla="*/ 4350328 h 5347855"/>
              <a:gd name="connsiteX7" fmla="*/ 4080181 w 4807528"/>
              <a:gd name="connsiteY7" fmla="*/ 4481948 h 5347855"/>
              <a:gd name="connsiteX8" fmla="*/ 3948561 w 4807528"/>
              <a:gd name="connsiteY8" fmla="*/ 4350328 h 5347855"/>
              <a:gd name="connsiteX9" fmla="*/ 4080181 w 4807528"/>
              <a:gd name="connsiteY9" fmla="*/ 4218708 h 5347855"/>
              <a:gd name="connsiteX10" fmla="*/ 4669000 w 4807528"/>
              <a:gd name="connsiteY10" fmla="*/ 498764 h 5347855"/>
              <a:gd name="connsiteX11" fmla="*/ 4800620 w 4807528"/>
              <a:gd name="connsiteY11" fmla="*/ 630385 h 5347855"/>
              <a:gd name="connsiteX12" fmla="*/ 4669000 w 4807528"/>
              <a:gd name="connsiteY12" fmla="*/ 762005 h 5347855"/>
              <a:gd name="connsiteX13" fmla="*/ 4537380 w 4807528"/>
              <a:gd name="connsiteY13" fmla="*/ 630385 h 5347855"/>
              <a:gd name="connsiteX14" fmla="*/ 4669000 w 4807528"/>
              <a:gd name="connsiteY14" fmla="*/ 498764 h 5347855"/>
              <a:gd name="connsiteX15" fmla="*/ 2618510 w 4807528"/>
              <a:gd name="connsiteY15" fmla="*/ 1 h 5347855"/>
              <a:gd name="connsiteX16" fmla="*/ 4807528 w 4807528"/>
              <a:gd name="connsiteY16" fmla="*/ 2189018 h 5347855"/>
              <a:gd name="connsiteX17" fmla="*/ 2618510 w 4807528"/>
              <a:gd name="connsiteY17" fmla="*/ 4378036 h 5347855"/>
              <a:gd name="connsiteX18" fmla="*/ 2394696 w 4807528"/>
              <a:gd name="connsiteY18" fmla="*/ 4366735 h 5347855"/>
              <a:gd name="connsiteX19" fmla="*/ 2250841 w 4807528"/>
              <a:gd name="connsiteY19" fmla="*/ 4344780 h 5347855"/>
              <a:gd name="connsiteX20" fmla="*/ 2235352 w 4807528"/>
              <a:gd name="connsiteY20" fmla="*/ 4446272 h 5347855"/>
              <a:gd name="connsiteX21" fmla="*/ 1129146 w 4807528"/>
              <a:gd name="connsiteY21" fmla="*/ 5347855 h 5347855"/>
              <a:gd name="connsiteX22" fmla="*/ 0 w 4807528"/>
              <a:gd name="connsiteY22" fmla="*/ 4218709 h 5347855"/>
              <a:gd name="connsiteX23" fmla="*/ 590928 w 4807528"/>
              <a:gd name="connsiteY23" fmla="*/ 3225845 h 5347855"/>
              <a:gd name="connsiteX24" fmla="*/ 671763 w 4807528"/>
              <a:gd name="connsiteY24" fmla="*/ 3186905 h 5347855"/>
              <a:gd name="connsiteX25" fmla="*/ 601516 w 4807528"/>
              <a:gd name="connsiteY25" fmla="*/ 3041083 h 5347855"/>
              <a:gd name="connsiteX26" fmla="*/ 429492 w 4807528"/>
              <a:gd name="connsiteY26" fmla="*/ 2189018 h 5347855"/>
              <a:gd name="connsiteX27" fmla="*/ 2618510 w 4807528"/>
              <a:gd name="connsiteY27" fmla="*/ 1 h 5347855"/>
              <a:gd name="connsiteX28" fmla="*/ 955981 w 4807528"/>
              <a:gd name="connsiteY28" fmla="*/ 0 h 5347855"/>
              <a:gd name="connsiteX29" fmla="*/ 1087601 w 4807528"/>
              <a:gd name="connsiteY29" fmla="*/ 131620 h 5347855"/>
              <a:gd name="connsiteX30" fmla="*/ 955981 w 4807528"/>
              <a:gd name="connsiteY30" fmla="*/ 263240 h 5347855"/>
              <a:gd name="connsiteX31" fmla="*/ 824361 w 4807528"/>
              <a:gd name="connsiteY31" fmla="*/ 131620 h 5347855"/>
              <a:gd name="connsiteX32" fmla="*/ 955981 w 4807528"/>
              <a:gd name="connsiteY32" fmla="*/ 0 h 534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807528" h="5347855">
                <a:moveTo>
                  <a:pt x="3165778" y="4689761"/>
                </a:moveTo>
                <a:cubicBezTo>
                  <a:pt x="3322637" y="4689761"/>
                  <a:pt x="3449797" y="4816921"/>
                  <a:pt x="3449797" y="4973780"/>
                </a:cubicBezTo>
                <a:cubicBezTo>
                  <a:pt x="3449797" y="5130639"/>
                  <a:pt x="3322637" y="5257799"/>
                  <a:pt x="3165778" y="5257799"/>
                </a:cubicBezTo>
                <a:cubicBezTo>
                  <a:pt x="3008919" y="5257799"/>
                  <a:pt x="2881759" y="5130639"/>
                  <a:pt x="2881759" y="4973780"/>
                </a:cubicBezTo>
                <a:cubicBezTo>
                  <a:pt x="2881759" y="4816921"/>
                  <a:pt x="3008919" y="4689761"/>
                  <a:pt x="3165778" y="4689761"/>
                </a:cubicBezTo>
                <a:close/>
                <a:moveTo>
                  <a:pt x="4080181" y="4218708"/>
                </a:moveTo>
                <a:cubicBezTo>
                  <a:pt x="4152873" y="4218708"/>
                  <a:pt x="4211801" y="4277636"/>
                  <a:pt x="4211801" y="4350328"/>
                </a:cubicBezTo>
                <a:cubicBezTo>
                  <a:pt x="4211801" y="4423020"/>
                  <a:pt x="4152873" y="4481948"/>
                  <a:pt x="4080181" y="4481948"/>
                </a:cubicBezTo>
                <a:cubicBezTo>
                  <a:pt x="4007489" y="4481948"/>
                  <a:pt x="3948561" y="4423020"/>
                  <a:pt x="3948561" y="4350328"/>
                </a:cubicBezTo>
                <a:cubicBezTo>
                  <a:pt x="3948561" y="4277636"/>
                  <a:pt x="4007489" y="4218708"/>
                  <a:pt x="4080181" y="4218708"/>
                </a:cubicBezTo>
                <a:close/>
                <a:moveTo>
                  <a:pt x="4669000" y="498764"/>
                </a:moveTo>
                <a:cubicBezTo>
                  <a:pt x="4741692" y="498764"/>
                  <a:pt x="4800620" y="557693"/>
                  <a:pt x="4800620" y="630385"/>
                </a:cubicBezTo>
                <a:cubicBezTo>
                  <a:pt x="4800620" y="703076"/>
                  <a:pt x="4741692" y="762005"/>
                  <a:pt x="4669000" y="762005"/>
                </a:cubicBezTo>
                <a:cubicBezTo>
                  <a:pt x="4596308" y="762005"/>
                  <a:pt x="4537380" y="703076"/>
                  <a:pt x="4537380" y="630385"/>
                </a:cubicBezTo>
                <a:cubicBezTo>
                  <a:pt x="4537380" y="557693"/>
                  <a:pt x="4596308" y="498764"/>
                  <a:pt x="4669000" y="498764"/>
                </a:cubicBezTo>
                <a:close/>
                <a:moveTo>
                  <a:pt x="2618510" y="1"/>
                </a:moveTo>
                <a:cubicBezTo>
                  <a:pt x="3827471" y="1"/>
                  <a:pt x="4807528" y="980057"/>
                  <a:pt x="4807528" y="2189018"/>
                </a:cubicBezTo>
                <a:cubicBezTo>
                  <a:pt x="4807528" y="3397979"/>
                  <a:pt x="3827471" y="4378036"/>
                  <a:pt x="2618510" y="4378036"/>
                </a:cubicBezTo>
                <a:cubicBezTo>
                  <a:pt x="2542950" y="4378036"/>
                  <a:pt x="2468284" y="4374208"/>
                  <a:pt x="2394696" y="4366735"/>
                </a:cubicBezTo>
                <a:lnTo>
                  <a:pt x="2250841" y="4344780"/>
                </a:lnTo>
                <a:lnTo>
                  <a:pt x="2235352" y="4446272"/>
                </a:lnTo>
                <a:cubicBezTo>
                  <a:pt x="2130063" y="4960804"/>
                  <a:pt x="1674805" y="5347855"/>
                  <a:pt x="1129146" y="5347855"/>
                </a:cubicBezTo>
                <a:cubicBezTo>
                  <a:pt x="505536" y="5347855"/>
                  <a:pt x="0" y="4842319"/>
                  <a:pt x="0" y="4218709"/>
                </a:cubicBezTo>
                <a:cubicBezTo>
                  <a:pt x="0" y="3789977"/>
                  <a:pt x="238945" y="3417054"/>
                  <a:pt x="590928" y="3225845"/>
                </a:cubicBezTo>
                <a:lnTo>
                  <a:pt x="671763" y="3186905"/>
                </a:lnTo>
                <a:lnTo>
                  <a:pt x="601516" y="3041083"/>
                </a:lnTo>
                <a:cubicBezTo>
                  <a:pt x="490746" y="2779192"/>
                  <a:pt x="429492" y="2491258"/>
                  <a:pt x="429492" y="2189018"/>
                </a:cubicBezTo>
                <a:cubicBezTo>
                  <a:pt x="429492" y="980057"/>
                  <a:pt x="1409549" y="1"/>
                  <a:pt x="2618510" y="1"/>
                </a:cubicBezTo>
                <a:close/>
                <a:moveTo>
                  <a:pt x="955981" y="0"/>
                </a:moveTo>
                <a:cubicBezTo>
                  <a:pt x="1028673" y="0"/>
                  <a:pt x="1087601" y="58928"/>
                  <a:pt x="1087601" y="131620"/>
                </a:cubicBezTo>
                <a:cubicBezTo>
                  <a:pt x="1087601" y="204312"/>
                  <a:pt x="1028673" y="263240"/>
                  <a:pt x="955981" y="263240"/>
                </a:cubicBezTo>
                <a:cubicBezTo>
                  <a:pt x="883289" y="263240"/>
                  <a:pt x="824361" y="204312"/>
                  <a:pt x="824361" y="131620"/>
                </a:cubicBezTo>
                <a:cubicBezTo>
                  <a:pt x="824361" y="58928"/>
                  <a:pt x="883289" y="0"/>
                  <a:pt x="95598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11365605" y="328706"/>
            <a:ext cx="522514" cy="52251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92200" sx="102000" sy="102000" algn="ctr" rotWithShape="0">
              <a:schemeClr val="lt1">
                <a:alpha val="5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Rectangle: Rounded Corners 28"/>
          <p:cNvSpPr/>
          <p:nvPr/>
        </p:nvSpPr>
        <p:spPr>
          <a:xfrm>
            <a:off x="-144146" y="6234167"/>
            <a:ext cx="1303219" cy="301206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800100" sx="102000" sy="102000" algn="ctr" rotWithShape="0">
              <a:schemeClr val="lt1">
                <a:alpha val="6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6" name="Group 10"/>
          <p:cNvGrpSpPr/>
          <p:nvPr/>
        </p:nvGrpSpPr>
        <p:grpSpPr>
          <a:xfrm>
            <a:off x="3456660" y="2880648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17" name="Freeform 134"/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Freeform 135"/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1" name="TextBox 9"/>
          <p:cNvSpPr txBox="1"/>
          <p:nvPr/>
        </p:nvSpPr>
        <p:spPr>
          <a:xfrm>
            <a:off x="880166" y="1306555"/>
            <a:ext cx="78124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/>
            <a:r>
              <a:rPr lang="en-US" sz="8000" b="1" i="1" dirty="0">
                <a:solidFill>
                  <a:prstClr val="white">
                    <a:lumMod val="65000"/>
                    <a:alpha val="10000"/>
                  </a:prstClr>
                </a:solidFill>
                <a:cs typeface="+mn-ea"/>
                <a:sym typeface="+mn-lt"/>
              </a:rPr>
              <a:t>INTEGRALFORM</a:t>
            </a:r>
            <a:endParaRPr kumimoji="0" lang="en-US" sz="8000" b="1" i="1" u="none" strike="noStrike" kern="1200" cap="none" spc="0" normalizeH="0" baseline="45000" noProof="0" dirty="0">
              <a:ln>
                <a:noFill/>
              </a:ln>
              <a:solidFill>
                <a:prstClr val="white">
                  <a:lumMod val="65000"/>
                  <a:alpha val="1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Rectangle: Rounded Corners 40"/>
          <p:cNvSpPr/>
          <p:nvPr/>
        </p:nvSpPr>
        <p:spPr bwMode="auto">
          <a:xfrm rot="16200000">
            <a:off x="1171870" y="4469053"/>
            <a:ext cx="322784" cy="1423537"/>
          </a:xfrm>
          <a:prstGeom prst="roundRect">
            <a:avLst>
              <a:gd name="adj" fmla="val 12979"/>
            </a:avLst>
          </a:prstGeom>
          <a:solidFill>
            <a:srgbClr val="00BBFE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Rectangle: Rounded Corners 43"/>
          <p:cNvSpPr/>
          <p:nvPr/>
        </p:nvSpPr>
        <p:spPr bwMode="auto">
          <a:xfrm rot="16200000">
            <a:off x="2862735" y="4469053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592843" y="2592516"/>
            <a:ext cx="6286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zh-CN" altLang="en-US" sz="4800" b="1" kern="100" dirty="0">
                <a:cs typeface="+mn-ea"/>
                <a:sym typeface="+mn-lt"/>
              </a:rPr>
              <a:t>感谢各位的仔细聆听</a:t>
            </a:r>
          </a:p>
        </p:txBody>
      </p:sp>
      <p:sp>
        <p:nvSpPr>
          <p:cNvPr id="35" name="矩形 34"/>
          <p:cNvSpPr/>
          <p:nvPr/>
        </p:nvSpPr>
        <p:spPr>
          <a:xfrm>
            <a:off x="621493" y="3525271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36" name="直接连接符 35"/>
          <p:cNvCxnSpPr/>
          <p:nvPr/>
        </p:nvCxnSpPr>
        <p:spPr>
          <a:xfrm>
            <a:off x="621493" y="3431794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37" name="矩形 36"/>
          <p:cNvSpPr/>
          <p:nvPr/>
        </p:nvSpPr>
        <p:spPr bwMode="auto">
          <a:xfrm>
            <a:off x="621493" y="2037672"/>
            <a:ext cx="5445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第十四章 整式的乘法与因式分解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621493" y="4102632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621493" y="3561818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638227" y="5047489"/>
            <a:ext cx="140680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smtClean="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 smtClean="0">
                <a:solidFill>
                  <a:schemeClr val="bg1"/>
                </a:solidFill>
                <a:cs typeface="+mn-ea"/>
                <a:sym typeface="+mn-lt"/>
              </a:rPr>
              <a:t>PPT818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2329093" y="5047489"/>
            <a:ext cx="134632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20XX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684122" y="346018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chemeClr val="lt1">
                <a:alpha val="25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8" name="图片占位符 7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47" r="20547"/>
          <a:stretch>
            <a:fillRect/>
          </a:stretch>
        </p:blipFill>
        <p:spPr>
          <a:xfrm>
            <a:off x="7003322" y="1946383"/>
            <a:ext cx="3553703" cy="3953111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380858" y="249195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BFE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051674" y="1646472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BFE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051674" y="2538836"/>
            <a:ext cx="10348517" cy="1012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、探索并了解单项式乘以单项式的法则。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、灵活运用单项式乘以单项式的法则进行运算。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051674" y="3969425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BFE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051674" y="4861788"/>
            <a:ext cx="10348517" cy="1121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2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重点：</a:t>
            </a:r>
            <a:r>
              <a:rPr lang="zh-CN" altLang="en-US" sz="2000" dirty="0">
                <a:cs typeface="+mn-ea"/>
                <a:sym typeface="+mn-lt"/>
              </a:rPr>
              <a:t>单项式乘以单项式的法则运用。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难点：</a:t>
            </a:r>
            <a:r>
              <a:rPr lang="zh-CN" altLang="en-US" sz="2000" dirty="0">
                <a:cs typeface="+mn-ea"/>
                <a:sym typeface="+mn-lt"/>
              </a:rPr>
              <a:t>单项式乘以单项式法则的推导。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074057" y="2046515"/>
            <a:ext cx="2325188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665" dirty="0">
                <a:cs typeface="+mn-ea"/>
                <a:sym typeface="+mn-lt"/>
              </a:rPr>
              <a:t>单项式概念</a:t>
            </a:r>
            <a:r>
              <a:rPr lang="zh-CN" altLang="en-US" dirty="0">
                <a:cs typeface="+mn-ea"/>
                <a:sym typeface="+mn-lt"/>
              </a:rPr>
              <a:t>：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074057" y="3416663"/>
            <a:ext cx="2325188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665" dirty="0">
                <a:cs typeface="+mn-ea"/>
                <a:sym typeface="+mn-lt"/>
              </a:rPr>
              <a:t>单项式系数</a:t>
            </a:r>
            <a:r>
              <a:rPr lang="zh-CN" altLang="en-US" dirty="0">
                <a:cs typeface="+mn-ea"/>
                <a:sym typeface="+mn-lt"/>
              </a:rPr>
              <a:t>：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074056" y="4786811"/>
            <a:ext cx="2325188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665" dirty="0">
                <a:cs typeface="+mn-ea"/>
                <a:sym typeface="+mn-lt"/>
              </a:rPr>
              <a:t>单项式次数</a:t>
            </a:r>
            <a:r>
              <a:rPr lang="zh-CN" altLang="en-US" dirty="0">
                <a:cs typeface="+mn-ea"/>
                <a:sym typeface="+mn-lt"/>
              </a:rPr>
              <a:t>：</a:t>
            </a:r>
          </a:p>
        </p:txBody>
      </p:sp>
      <p:sp>
        <p:nvSpPr>
          <p:cNvPr id="10" name="矩形 9"/>
          <p:cNvSpPr/>
          <p:nvPr/>
        </p:nvSpPr>
        <p:spPr>
          <a:xfrm>
            <a:off x="2961868" y="2086203"/>
            <a:ext cx="7556877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2665" b="1" dirty="0">
                <a:solidFill>
                  <a:srgbClr val="00BBFE"/>
                </a:solidFill>
                <a:cs typeface="+mn-ea"/>
                <a:sym typeface="+mn-lt"/>
              </a:rPr>
              <a:t>由数字与字母、字母与字母的乘积组成的式子。</a:t>
            </a:r>
            <a:endParaRPr lang="zh-CN" altLang="en-US" sz="2665" dirty="0">
              <a:solidFill>
                <a:srgbClr val="00BBFE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61868" y="4826499"/>
            <a:ext cx="5099473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2665" b="1" dirty="0">
                <a:solidFill>
                  <a:srgbClr val="00BBFE"/>
                </a:solidFill>
                <a:cs typeface="+mn-ea"/>
                <a:sym typeface="+mn-lt"/>
              </a:rPr>
              <a:t>单项式中所有字母的指数的和。</a:t>
            </a:r>
            <a:endParaRPr lang="zh-CN" altLang="en-US" sz="2665" dirty="0">
              <a:solidFill>
                <a:srgbClr val="00BBFE"/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961867" y="3442835"/>
            <a:ext cx="3695242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2665" b="1" dirty="0">
                <a:solidFill>
                  <a:srgbClr val="00BBFE"/>
                </a:solidFill>
                <a:cs typeface="+mn-ea"/>
                <a:sym typeface="+mn-lt"/>
              </a:rPr>
              <a:t>单项式中的数字因数。</a:t>
            </a:r>
            <a:endParaRPr lang="zh-CN" altLang="en-US" sz="2665" dirty="0">
              <a:solidFill>
                <a:srgbClr val="00BBFE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380858" y="249195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单项式知识点回顾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203691" y="2110099"/>
            <a:ext cx="2497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32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乘法交换律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218113" y="3491340"/>
            <a:ext cx="2497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32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乘法结合律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203690" y="5021372"/>
            <a:ext cx="2497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32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乘法分配律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049906" y="2110099"/>
            <a:ext cx="2889647" cy="52322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400"/>
            <a:r>
              <a:rPr lang="en-US" altLang="zh-CN" sz="2800" b="1" dirty="0">
                <a:solidFill>
                  <a:schemeClr val="bg1"/>
                </a:solidFill>
                <a:cs typeface="+mn-ea"/>
                <a:sym typeface="+mn-lt"/>
              </a:rPr>
              <a:t>ab=</a:t>
            </a:r>
            <a:r>
              <a:rPr lang="en-US" altLang="zh-CN" sz="2800" b="1" dirty="0" err="1">
                <a:solidFill>
                  <a:schemeClr val="bg1"/>
                </a:solidFill>
                <a:cs typeface="+mn-ea"/>
                <a:sym typeface="+mn-lt"/>
              </a:rPr>
              <a:t>ba</a:t>
            </a:r>
            <a:endParaRPr lang="zh-CN" alt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035483" y="3528066"/>
            <a:ext cx="2889647" cy="52322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400"/>
            <a:r>
              <a:rPr lang="en-US" altLang="zh-CN" sz="2800" b="1" dirty="0">
                <a:solidFill>
                  <a:schemeClr val="bg1"/>
                </a:solidFill>
                <a:cs typeface="+mn-ea"/>
                <a:sym typeface="+mn-lt"/>
              </a:rPr>
              <a:t>a(</a:t>
            </a:r>
            <a:r>
              <a:rPr lang="en-US" altLang="zh-CN" sz="2800" b="1" dirty="0" err="1">
                <a:solidFill>
                  <a:schemeClr val="bg1"/>
                </a:solidFill>
                <a:cs typeface="+mn-ea"/>
                <a:sym typeface="+mn-lt"/>
              </a:rPr>
              <a:t>bc</a:t>
            </a:r>
            <a:r>
              <a:rPr lang="en-US" altLang="zh-CN" sz="2800" b="1" dirty="0">
                <a:solidFill>
                  <a:schemeClr val="bg1"/>
                </a:solidFill>
                <a:cs typeface="+mn-ea"/>
                <a:sym typeface="+mn-lt"/>
              </a:rPr>
              <a:t>)=(ab)c</a:t>
            </a:r>
            <a:endParaRPr lang="zh-CN" alt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035482" y="5002005"/>
            <a:ext cx="2889647" cy="52322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914400"/>
            <a:r>
              <a:rPr lang="en-US" altLang="zh-CN" sz="2800" b="1" dirty="0">
                <a:solidFill>
                  <a:schemeClr val="bg1"/>
                </a:solidFill>
                <a:cs typeface="+mn-ea"/>
                <a:sym typeface="+mn-lt"/>
              </a:rPr>
              <a:t>a(</a:t>
            </a:r>
            <a:r>
              <a:rPr lang="en-US" altLang="zh-CN" sz="2800" b="1" dirty="0" err="1">
                <a:solidFill>
                  <a:schemeClr val="bg1"/>
                </a:solidFill>
                <a:cs typeface="+mn-ea"/>
                <a:sym typeface="+mn-lt"/>
              </a:rPr>
              <a:t>b+c</a:t>
            </a:r>
            <a:r>
              <a:rPr lang="en-US" altLang="zh-CN" sz="2800" b="1" dirty="0">
                <a:solidFill>
                  <a:schemeClr val="bg1"/>
                </a:solidFill>
                <a:cs typeface="+mn-ea"/>
                <a:sym typeface="+mn-lt"/>
              </a:rPr>
              <a:t>)=</a:t>
            </a:r>
            <a:r>
              <a:rPr lang="en-US" altLang="zh-CN" sz="2800" b="1" dirty="0" err="1">
                <a:solidFill>
                  <a:schemeClr val="bg1"/>
                </a:solidFill>
                <a:cs typeface="+mn-ea"/>
                <a:sym typeface="+mn-lt"/>
              </a:rPr>
              <a:t>ab+ac</a:t>
            </a:r>
            <a:endParaRPr lang="zh-CN" alt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380858" y="249195"/>
            <a:ext cx="5312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整式乘法运算律知识回顾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本框 20"/>
              <p:cNvSpPr txBox="1"/>
              <p:nvPr/>
            </p:nvSpPr>
            <p:spPr>
              <a:xfrm>
                <a:off x="792655" y="1099928"/>
                <a:ext cx="10879332" cy="1170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        某种电子计算机每秒可进行</a:t>
                </a:r>
                <a:r>
                  <a:rPr lang="en-US" altLang="zh-CN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3.8</a:t>
                </a:r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千万亿次（</a:t>
                </a:r>
                <a:r>
                  <a:rPr lang="en-US" altLang="zh-CN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 3</a:t>
                </a:r>
                <a14:m>
                  <m:oMath xmlns:m="http://schemas.openxmlformats.org/officeDocument/2006/math">
                    <m:r>
                      <a:rPr lang="en-US" altLang="zh-CN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.8×</m:t>
                    </m:r>
                    <m:sSup>
                      <m:sSupPr>
                        <m:ctrlP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</m:t>
                        </m:r>
                      </m:e>
                      <m:sup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15</m:t>
                        </m:r>
                      </m:sup>
                    </m:sSup>
                    <m:r>
                      <a:rPr lang="en-US" altLang="zh-CN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）运算，他工作</a:t>
                </a:r>
                <a:r>
                  <a:rPr lang="en-US" altLang="zh-CN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14:m>
                  <m:oMath xmlns:m="http://schemas.openxmlformats.org/officeDocument/2006/math">
                    <m:r>
                      <a:rPr lang="en-US" altLang="zh-CN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.5×</m:t>
                    </m:r>
                    <m:sSup>
                      <m:sSupPr>
                        <m:ctrlP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</m:t>
                        </m:r>
                      </m:e>
                      <m:sup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altLang="zh-CN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s</a:t>
                </a:r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可进行多少次运算？</a:t>
                </a:r>
              </a:p>
            </p:txBody>
          </p:sp>
        </mc:Choice>
        <mc:Fallback xmlns="">
          <p:sp>
            <p:nvSpPr>
              <p:cNvPr id="21" name="文本框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655" y="1099928"/>
                <a:ext cx="10879332" cy="1170320"/>
              </a:xfrm>
              <a:prstGeom prst="rect">
                <a:avLst/>
              </a:prstGeom>
              <a:blipFill rotWithShape="1">
                <a:blip r:embed="rId3"/>
                <a:stretch>
                  <a:fillRect l="-2" t="-9" b="-308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" name="图片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148266" y="3151825"/>
            <a:ext cx="3246459" cy="24336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本框 25"/>
              <p:cNvSpPr txBox="1"/>
              <p:nvPr/>
            </p:nvSpPr>
            <p:spPr>
              <a:xfrm>
                <a:off x="792655" y="2748103"/>
                <a:ext cx="7454748" cy="24180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>
                  <a:lnSpc>
                    <a:spcPct val="150000"/>
                  </a:lnSpc>
                </a:pPr>
                <a:r>
                  <a:rPr lang="zh-CN" altLang="en-US" sz="2665" b="1" dirty="0">
                    <a:solidFill>
                      <a:schemeClr val="tx1"/>
                    </a:solidFill>
                    <a:cs typeface="+mn-ea"/>
                    <a:sym typeface="+mn-lt"/>
                  </a:rPr>
                  <a:t>解：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66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66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3.8</m:t>
                        </m:r>
                        <m:r>
                          <m:rPr>
                            <m:nor/>
                          </m:rPr>
                          <a:rPr lang="en-US" altLang="zh-CN" sz="2665" b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×</m:t>
                        </m:r>
                        <m:r>
                          <a:rPr lang="en-US" altLang="zh-CN" sz="266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</m:t>
                        </m:r>
                      </m:e>
                      <m:sup>
                        <m:r>
                          <a:rPr lang="en-US" altLang="zh-CN" sz="266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15</m:t>
                        </m:r>
                      </m:sup>
                    </m:sSup>
                  </m:oMath>
                </a14:m>
                <a:r>
                  <a:rPr lang="en-US" altLang="zh-CN" sz="2665" b="1" dirty="0">
                    <a:solidFill>
                      <a:schemeClr val="tx1"/>
                    </a:solidFill>
                    <a:cs typeface="+mn-ea"/>
                    <a:sym typeface="+mn-lt"/>
                  </a:rPr>
                  <a:t>×</a:t>
                </a:r>
                <a:r>
                  <a:rPr lang="en-US" altLang="zh-CN" sz="2665" dirty="0">
                    <a:solidFill>
                      <a:schemeClr val="tx1"/>
                    </a:solidFill>
                    <a:cs typeface="+mn-ea"/>
                    <a:sym typeface="+mn-lt"/>
                  </a:rPr>
                  <a:t>2.5</a:t>
                </a:r>
                <a:r>
                  <a:rPr lang="en-US" altLang="zh-CN" sz="2665" b="1" dirty="0">
                    <a:solidFill>
                      <a:schemeClr val="tx1"/>
                    </a:solidFill>
                    <a:cs typeface="+mn-ea"/>
                    <a:sym typeface="+mn-lt"/>
                  </a:rPr>
                  <a:t>×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66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66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</m:t>
                        </m:r>
                      </m:e>
                      <m:sup>
                        <m:r>
                          <a:rPr lang="en-US" altLang="zh-CN" sz="266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sup>
                    </m:sSup>
                    <m:r>
                      <a:rPr lang="en-US" altLang="zh-CN" sz="2665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endParaRPr lang="en-US" altLang="zh-CN" sz="2665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>
                  <a:lnSpc>
                    <a:spcPct val="150000"/>
                  </a:lnSpc>
                </a:pPr>
                <a:r>
                  <a:rPr lang="en-US" altLang="zh-CN" sz="2665" b="1" dirty="0">
                    <a:solidFill>
                      <a:schemeClr val="tx1"/>
                    </a:solidFill>
                    <a:cs typeface="+mn-ea"/>
                    <a:sym typeface="+mn-lt"/>
                  </a:rPr>
                  <a:t>=(3.8×2.5)×(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66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66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</m:t>
                        </m:r>
                      </m:e>
                      <m:sup>
                        <m:r>
                          <a:rPr lang="en-US" altLang="zh-CN" sz="266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15</m:t>
                        </m:r>
                      </m:sup>
                    </m:sSup>
                  </m:oMath>
                </a14:m>
                <a:r>
                  <a:rPr lang="en-US" altLang="zh-CN" sz="2665" b="1" dirty="0">
                    <a:solidFill>
                      <a:schemeClr val="tx1"/>
                    </a:solidFill>
                    <a:cs typeface="+mn-ea"/>
                    <a:sym typeface="+mn-lt"/>
                  </a:rPr>
                  <a:t>×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66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66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</m:t>
                        </m:r>
                      </m:e>
                      <m:sup>
                        <m:r>
                          <a:rPr lang="en-US" altLang="zh-CN" sz="266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sup>
                    </m:sSup>
                    <m:r>
                      <a:rPr lang="en-US" altLang="zh-CN" sz="2665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665" b="1" dirty="0">
                    <a:solidFill>
                      <a:schemeClr val="tx1"/>
                    </a:solidFill>
                    <a:cs typeface="+mn-ea"/>
                    <a:sym typeface="+mn-lt"/>
                  </a:rPr>
                  <a:t>)</a:t>
                </a:r>
              </a:p>
              <a:p>
                <a:pPr defTabSz="914400">
                  <a:lnSpc>
                    <a:spcPct val="150000"/>
                  </a:lnSpc>
                </a:pPr>
                <a:r>
                  <a:rPr lang="en-US" altLang="zh-CN" sz="2665" b="1" dirty="0">
                    <a:solidFill>
                      <a:schemeClr val="tx1"/>
                    </a:solidFill>
                    <a:cs typeface="+mn-ea"/>
                    <a:sym typeface="+mn-lt"/>
                  </a:rPr>
                  <a:t>= 9.5×</a:t>
                </a:r>
                <a:r>
                  <a:rPr lang="en-US" altLang="zh-CN" sz="2665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66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66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</m:t>
                        </m:r>
                      </m:e>
                      <m:sup>
                        <m:r>
                          <a:rPr lang="en-US" altLang="zh-CN" sz="266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18</m:t>
                        </m:r>
                      </m:sup>
                    </m:sSup>
                  </m:oMath>
                </a14:m>
                <a:endParaRPr lang="en-US" altLang="zh-CN" sz="2665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/>
                <a:r>
                  <a:rPr lang="zh-CN" altLang="en-US" sz="2665" dirty="0">
                    <a:solidFill>
                      <a:schemeClr val="tx1"/>
                    </a:solidFill>
                    <a:cs typeface="+mn-ea"/>
                    <a:sym typeface="+mn-lt"/>
                  </a:rPr>
                  <a:t>答：工作</a:t>
                </a:r>
                <a:r>
                  <a:rPr lang="en-US" altLang="zh-CN" sz="2665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14:m>
                  <m:oMath xmlns:m="http://schemas.openxmlformats.org/officeDocument/2006/math">
                    <m:r>
                      <a:rPr lang="en-US" altLang="zh-CN" sz="2665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.5×</m:t>
                    </m:r>
                    <m:sSup>
                      <m:sSupPr>
                        <m:ctrlPr>
                          <a:rPr lang="en-US" altLang="zh-CN" sz="266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66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</m:t>
                        </m:r>
                      </m:e>
                      <m:sup>
                        <m:r>
                          <a:rPr lang="en-US" altLang="zh-CN" sz="266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altLang="zh-CN" sz="2665" dirty="0">
                    <a:solidFill>
                      <a:schemeClr val="tx1"/>
                    </a:solidFill>
                    <a:cs typeface="+mn-ea"/>
                    <a:sym typeface="+mn-lt"/>
                  </a:rPr>
                  <a:t>s</a:t>
                </a:r>
                <a:r>
                  <a:rPr lang="zh-CN" altLang="en-US" sz="2665" dirty="0">
                    <a:solidFill>
                      <a:schemeClr val="tx1"/>
                    </a:solidFill>
                    <a:cs typeface="+mn-ea"/>
                    <a:sym typeface="+mn-lt"/>
                  </a:rPr>
                  <a:t>可进行</a:t>
                </a:r>
                <a:r>
                  <a:rPr lang="en-US" altLang="zh-CN" sz="2665" dirty="0">
                    <a:solidFill>
                      <a:schemeClr val="tx1"/>
                    </a:solidFill>
                    <a:cs typeface="+mn-ea"/>
                    <a:sym typeface="+mn-lt"/>
                  </a:rPr>
                  <a:t>9.5×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66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66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</m:t>
                        </m:r>
                      </m:e>
                      <m:sup>
                        <m:r>
                          <a:rPr lang="en-US" altLang="zh-CN" sz="266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18</m:t>
                        </m:r>
                      </m:sup>
                    </m:sSup>
                  </m:oMath>
                </a14:m>
                <a:r>
                  <a:rPr lang="zh-CN" altLang="en-US" sz="2665" dirty="0">
                    <a:solidFill>
                      <a:schemeClr val="tx1"/>
                    </a:solidFill>
                    <a:cs typeface="+mn-ea"/>
                    <a:sym typeface="+mn-lt"/>
                  </a:rPr>
                  <a:t>次运算</a:t>
                </a:r>
                <a:endParaRPr lang="en-US" altLang="zh-CN" sz="2665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6" name="文本框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655" y="2748103"/>
                <a:ext cx="7454748" cy="2418098"/>
              </a:xfrm>
              <a:prstGeom prst="rect">
                <a:avLst/>
              </a:prstGeom>
              <a:blipFill rotWithShape="1">
                <a:blip r:embed="rId5"/>
                <a:stretch>
                  <a:fillRect l="-2" t="-19" b="2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本框 4"/>
          <p:cNvSpPr txBox="1"/>
          <p:nvPr/>
        </p:nvSpPr>
        <p:spPr>
          <a:xfrm>
            <a:off x="5282173" y="2286438"/>
            <a:ext cx="5262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(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乘法的</a:t>
            </a:r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_________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和</a:t>
            </a:r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__________.)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847258" y="2280443"/>
            <a:ext cx="115047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135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交换律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8702146" y="2269596"/>
            <a:ext cx="115047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135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结合律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380858" y="249195"/>
            <a:ext cx="5312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情景思考</a:t>
            </a:r>
          </a:p>
        </p:txBody>
      </p:sp>
      <p:cxnSp>
        <p:nvCxnSpPr>
          <p:cNvPr id="8" name="直接箭头连接符 7"/>
          <p:cNvCxnSpPr/>
          <p:nvPr/>
        </p:nvCxnSpPr>
        <p:spPr>
          <a:xfrm flipV="1">
            <a:off x="5007429" y="2922471"/>
            <a:ext cx="769257" cy="7692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本框 20"/>
              <p:cNvSpPr txBox="1"/>
              <p:nvPr/>
            </p:nvSpPr>
            <p:spPr>
              <a:xfrm>
                <a:off x="182186" y="1251313"/>
                <a:ext cx="10879332" cy="601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        某种电子计算机每秒可进行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ac</m:t>
                        </m:r>
                      </m:e>
                      <m:sup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15</m:t>
                        </m:r>
                      </m:sup>
                    </m:sSup>
                    <m:r>
                      <a:rPr lang="en-US" altLang="zh-CN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运算，他工作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bc</m:t>
                        </m:r>
                      </m:e>
                      <m:sup>
                        <m: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sup>
                    </m:sSup>
                    <m:r>
                      <a:rPr lang="en-US" altLang="zh-CN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s</a:t>
                </a:r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可进行多少次运算？</a:t>
                </a:r>
              </a:p>
            </p:txBody>
          </p:sp>
        </mc:Choice>
        <mc:Fallback xmlns="">
          <p:sp>
            <p:nvSpPr>
              <p:cNvPr id="21" name="文本框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186" y="1251313"/>
                <a:ext cx="10879332" cy="601831"/>
              </a:xfrm>
              <a:prstGeom prst="rect">
                <a:avLst/>
              </a:prstGeom>
              <a:blipFill rotWithShape="1">
                <a:blip r:embed="rId3"/>
                <a:stretch>
                  <a:fillRect l="-5" t="-60" r="4" b="-47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" name="图片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57939" y="2922471"/>
            <a:ext cx="3246459" cy="24336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本框 25"/>
              <p:cNvSpPr txBox="1"/>
              <p:nvPr/>
            </p:nvSpPr>
            <p:spPr>
              <a:xfrm>
                <a:off x="879354" y="2840465"/>
                <a:ext cx="7454748" cy="25571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>
                  <a:lnSpc>
                    <a:spcPct val="150000"/>
                  </a:lnSpc>
                </a:pPr>
                <a:r>
                  <a:rPr lang="zh-CN" altLang="en-US" sz="2665" b="1" dirty="0">
                    <a:solidFill>
                      <a:schemeClr val="tx1"/>
                    </a:solidFill>
                    <a:cs typeface="+mn-ea"/>
                    <a:sym typeface="+mn-lt"/>
                  </a:rPr>
                  <a:t>解：</a:t>
                </a:r>
                <a14:m>
                  <m:oMath xmlns:m="http://schemas.openxmlformats.org/officeDocument/2006/math">
                    <m:r>
                      <a:rPr lang="en-US" altLang="zh-CN" sz="2665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(</m:t>
                    </m:r>
                    <m:sSup>
                      <m:sSupPr>
                        <m:ctrlPr>
                          <a:rPr lang="en-US" altLang="zh-CN" sz="266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sz="266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ac</m:t>
                        </m:r>
                      </m:e>
                      <m:sup>
                        <m:r>
                          <a:rPr lang="en-US" altLang="zh-CN" sz="266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15</m:t>
                        </m:r>
                      </m:sup>
                    </m:sSup>
                    <m:r>
                      <a:rPr lang="en-US" altLang="zh-CN" sz="2665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)</m:t>
                    </m:r>
                    <m:r>
                      <a:rPr lang="en-US" altLang="zh-CN" sz="2665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• </m:t>
                    </m:r>
                    <m:r>
                      <a:rPr lang="en-US" altLang="zh-CN" sz="2665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(</m:t>
                    </m:r>
                    <m:sSup>
                      <m:sSupPr>
                        <m:ctrlPr>
                          <a:rPr lang="en-US" altLang="zh-CN" sz="266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sz="266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bc</m:t>
                        </m:r>
                      </m:e>
                      <m:sup>
                        <m:r>
                          <a:rPr lang="en-US" altLang="zh-CN" sz="266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sup>
                    </m:sSup>
                    <m:r>
                      <a:rPr lang="en-US" altLang="zh-CN" sz="2665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) </m:t>
                    </m:r>
                  </m:oMath>
                </a14:m>
                <a:endParaRPr lang="en-US" altLang="zh-CN" sz="2665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>
                  <a:lnSpc>
                    <a:spcPct val="150000"/>
                  </a:lnSpc>
                </a:pPr>
                <a:r>
                  <a:rPr lang="en-US" altLang="zh-CN" sz="2665" b="1" dirty="0">
                    <a:solidFill>
                      <a:schemeClr val="tx1"/>
                    </a:solidFill>
                    <a:cs typeface="+mn-ea"/>
                    <a:sym typeface="+mn-lt"/>
                  </a:rPr>
                  <a:t>=a</a:t>
                </a:r>
                <a14:m>
                  <m:oMath xmlns:m="http://schemas.openxmlformats.org/officeDocument/2006/math">
                    <m:r>
                      <a:rPr lang="en-US" altLang="zh-CN" sz="2665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•</m:t>
                    </m:r>
                  </m:oMath>
                </a14:m>
                <a:r>
                  <a:rPr lang="en-US" altLang="zh-CN" sz="2665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66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66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sz="266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c</m:t>
                        </m:r>
                      </m:e>
                      <m:sup>
                        <m:r>
                          <a:rPr lang="en-US" altLang="zh-CN" sz="266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15</m:t>
                        </m:r>
                      </m:sup>
                    </m:sSup>
                    <m:r>
                      <a:rPr lang="en-US" altLang="zh-CN" sz="2665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• </m:t>
                    </m:r>
                  </m:oMath>
                </a14:m>
                <a:r>
                  <a:rPr lang="en-US" altLang="zh-CN" sz="2665" b="1" dirty="0">
                    <a:solidFill>
                      <a:schemeClr val="tx1"/>
                    </a:solidFill>
                    <a:cs typeface="+mn-ea"/>
                    <a:sym typeface="+mn-lt"/>
                  </a:rPr>
                  <a:t>b</a:t>
                </a:r>
                <a14:m>
                  <m:oMath xmlns:m="http://schemas.openxmlformats.org/officeDocument/2006/math">
                    <m:r>
                      <a:rPr lang="en-US" altLang="zh-CN" sz="2665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•</m:t>
                    </m:r>
                    <m:sSup>
                      <m:sSupPr>
                        <m:ctrlPr>
                          <a:rPr lang="en-US" altLang="zh-CN" sz="266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sz="266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c</m:t>
                        </m:r>
                      </m:e>
                      <m:sup>
                        <m:r>
                          <a:rPr lang="en-US" altLang="zh-CN" sz="266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sup>
                    </m:sSup>
                    <m:r>
                      <a:rPr lang="en-US" altLang="zh-CN" sz="2665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endParaRPr lang="en-US" altLang="zh-CN" sz="2665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>
                  <a:lnSpc>
                    <a:spcPct val="150000"/>
                  </a:lnSpc>
                </a:pPr>
                <a:r>
                  <a:rPr lang="en-US" altLang="zh-CN" sz="2665" b="1" dirty="0">
                    <a:solidFill>
                      <a:schemeClr val="tx1"/>
                    </a:solidFill>
                    <a:cs typeface="+mn-ea"/>
                    <a:sym typeface="+mn-lt"/>
                  </a:rPr>
                  <a:t>=(a</a:t>
                </a:r>
                <a14:m>
                  <m:oMath xmlns:m="http://schemas.openxmlformats.org/officeDocument/2006/math">
                    <m:r>
                      <a:rPr lang="en-US" altLang="zh-CN" sz="2665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•</m:t>
                    </m:r>
                  </m:oMath>
                </a14:m>
                <a:r>
                  <a:rPr lang="en-US" altLang="zh-CN" sz="2665" b="1" dirty="0">
                    <a:solidFill>
                      <a:schemeClr val="tx1"/>
                    </a:solidFill>
                    <a:cs typeface="+mn-ea"/>
                    <a:sym typeface="+mn-lt"/>
                  </a:rPr>
                  <a:t> b</a:t>
                </a:r>
                <a:r>
                  <a:rPr lang="en-US" altLang="zh-CN" sz="2665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sz="2665" b="1" dirty="0">
                    <a:solidFill>
                      <a:schemeClr val="tx1"/>
                    </a:solidFill>
                    <a:cs typeface="+mn-ea"/>
                    <a:sym typeface="+mn-lt"/>
                  </a:rPr>
                  <a:t>) </a:t>
                </a:r>
                <a14:m>
                  <m:oMath xmlns:m="http://schemas.openxmlformats.org/officeDocument/2006/math">
                    <m:r>
                      <a:rPr lang="en-US" altLang="zh-CN" sz="2665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• </m:t>
                    </m:r>
                  </m:oMath>
                </a14:m>
                <a:r>
                  <a:rPr lang="en-US" altLang="zh-CN" sz="2665" b="1" dirty="0">
                    <a:solidFill>
                      <a:schemeClr val="tx1"/>
                    </a:solidFill>
                    <a:cs typeface="+mn-ea"/>
                    <a:sym typeface="+mn-lt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66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66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sz="266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c</m:t>
                        </m:r>
                      </m:e>
                      <m:sup>
                        <m:r>
                          <a:rPr lang="en-US" altLang="zh-CN" sz="266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15</m:t>
                        </m:r>
                      </m:sup>
                    </m:sSup>
                    <m:r>
                      <a:rPr lang="en-US" altLang="zh-CN" sz="2665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•</m:t>
                    </m:r>
                    <m:sSup>
                      <m:sSupPr>
                        <m:ctrlPr>
                          <a:rPr lang="en-US" altLang="zh-CN" sz="266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sz="266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c</m:t>
                        </m:r>
                      </m:e>
                      <m:sup>
                        <m:r>
                          <a:rPr lang="en-US" altLang="zh-CN" sz="266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altLang="zh-CN" sz="2665" b="1" dirty="0">
                    <a:solidFill>
                      <a:schemeClr val="tx1"/>
                    </a:solidFill>
                    <a:cs typeface="+mn-ea"/>
                    <a:sym typeface="+mn-lt"/>
                  </a:rPr>
                  <a:t>)</a:t>
                </a:r>
              </a:p>
              <a:p>
                <a:pPr defTabSz="914400">
                  <a:lnSpc>
                    <a:spcPct val="150000"/>
                  </a:lnSpc>
                </a:pPr>
                <a:r>
                  <a:rPr lang="en-US" altLang="zh-CN" sz="2665" b="1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en-US" altLang="zh-CN" sz="2665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66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66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sz="266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abc</m:t>
                        </m:r>
                      </m:e>
                      <m:sup>
                        <m:r>
                          <a:rPr lang="en-US" altLang="zh-CN" sz="2665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18</m:t>
                        </m:r>
                      </m:sup>
                    </m:sSup>
                  </m:oMath>
                </a14:m>
                <a:endParaRPr lang="en-US" altLang="zh-CN" sz="2665" b="1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6" name="文本框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354" y="2840465"/>
                <a:ext cx="7454748" cy="2557175"/>
              </a:xfrm>
              <a:prstGeom prst="rect">
                <a:avLst/>
              </a:prstGeom>
              <a:blipFill rotWithShape="1">
                <a:blip r:embed="rId5"/>
                <a:stretch>
                  <a:fillRect l="-7" t="-4" r="5" b="-31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本框 4"/>
          <p:cNvSpPr txBox="1"/>
          <p:nvPr/>
        </p:nvSpPr>
        <p:spPr>
          <a:xfrm>
            <a:off x="3610322" y="4213277"/>
            <a:ext cx="5262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(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乘法的</a:t>
            </a:r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_______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和</a:t>
            </a:r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________.)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330922" y="4140376"/>
            <a:ext cx="115047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135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交换律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899623" y="4140376"/>
            <a:ext cx="115047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135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结合律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380858" y="249195"/>
            <a:ext cx="5312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情景思考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5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017746" y="1268567"/>
            <a:ext cx="1018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法则</a:t>
            </a:r>
            <a:r>
              <a:rPr lang="zh-CN" altLang="en-US" sz="1600" dirty="0">
                <a:solidFill>
                  <a:prstClr val="black"/>
                </a:solidFill>
                <a:cs typeface="+mn-ea"/>
                <a:sym typeface="+mn-lt"/>
              </a:rPr>
              <a:t>：</a:t>
            </a:r>
          </a:p>
        </p:txBody>
      </p:sp>
      <p:sp>
        <p:nvSpPr>
          <p:cNvPr id="5" name="矩形 4"/>
          <p:cNvSpPr/>
          <p:nvPr/>
        </p:nvSpPr>
        <p:spPr>
          <a:xfrm>
            <a:off x="1879894" y="1183341"/>
            <a:ext cx="9422675" cy="1140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单项式与单项式相乘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把它们的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系数</a:t>
            </a:r>
            <a:r>
              <a:rPr lang="zh-CN" altLang="en-US" sz="2400" b="1" dirty="0">
                <a:solidFill>
                  <a:srgbClr val="000099"/>
                </a:solidFill>
                <a:cs typeface="+mn-ea"/>
                <a:sym typeface="+mn-lt"/>
              </a:rPr>
              <a:t>、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同底数幂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分别相乘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对于只在一个单项式含有的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字母，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连同它的指数作为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积的一个因式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/>
              <p:cNvSpPr/>
              <p:nvPr/>
            </p:nvSpPr>
            <p:spPr>
              <a:xfrm>
                <a:off x="1017746" y="3007456"/>
                <a:ext cx="4844660" cy="5556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14:m>
                  <m:oMath xmlns:m="http://schemas.openxmlformats.org/officeDocument/2006/math">
                    <m:r>
                      <a:rPr lang="zh-CN" altLang="en-US" sz="2665" i="1">
                        <a:solidFill>
                          <a:prstClr val="black">
                            <a:lumMod val="95000"/>
                            <a:lumOff val="5000"/>
                          </a:prstClr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练一练：</m:t>
                    </m:r>
                    <m:r>
                      <a:rPr lang="zh-CN" altLang="en-US" sz="2665" i="1">
                        <a:solidFill>
                          <a:prstClr val="black">
                            <a:lumMod val="95000"/>
                            <a:lumOff val="5000"/>
                          </a:prstClr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4</m:t>
                    </m:r>
                    <m:sSup>
                      <m:sSupPr>
                        <m:ctrlPr>
                          <a:rPr lang="zh-CN" altLang="en-US" sz="2665" i="1">
                            <a:solidFill>
                              <a:prstClr val="black">
                                <a:lumMod val="95000"/>
                                <a:lumOff val="5000"/>
                              </a:prst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2665" i="1">
                            <a:solidFill>
                              <a:prstClr val="black">
                                <a:lumMod val="95000"/>
                                <a:lumOff val="5000"/>
                              </a:prst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665" i="1">
                            <a:solidFill>
                              <a:prstClr val="black">
                                <a:lumMod val="95000"/>
                                <a:lumOff val="5000"/>
                              </a:prst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zh-CN" altLang="en-US" sz="2665" i="1">
                            <a:solidFill>
                              <a:prstClr val="black">
                                <a:lumMod val="95000"/>
                                <a:lumOff val="5000"/>
                              </a:prst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2665" i="1">
                            <a:solidFill>
                              <a:prstClr val="black">
                                <a:lumMod val="95000"/>
                                <a:lumOff val="5000"/>
                              </a:prst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zh-CN" altLang="en-US" sz="2665" i="1">
                            <a:solidFill>
                              <a:prstClr val="black">
                                <a:lumMod val="95000"/>
                                <a:lumOff val="5000"/>
                              </a:prst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</m:t>
                        </m:r>
                      </m:sup>
                    </m:sSup>
                    <m:r>
                      <a:rPr lang="zh-CN" altLang="en-US" sz="2665" i="1">
                        <a:solidFill>
                          <a:prstClr val="black">
                            <a:lumMod val="95000"/>
                            <a:lumOff val="5000"/>
                          </a:prstClr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⋅</m:t>
                    </m:r>
                    <m:d>
                      <m:dPr>
                        <m:ctrlPr>
                          <a:rPr lang="zh-CN" altLang="en-US" sz="2665" i="1">
                            <a:solidFill>
                              <a:prstClr val="black">
                                <a:lumMod val="95000"/>
                                <a:lumOff val="5000"/>
                              </a:prst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zh-CN" altLang="en-US" sz="2665" i="1">
                            <a:solidFill>
                              <a:prstClr val="black">
                                <a:lumMod val="95000"/>
                                <a:lumOff val="5000"/>
                              </a:prst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−3</m:t>
                        </m:r>
                        <m:sSup>
                          <m:sSupPr>
                            <m:ctrlPr>
                              <a:rPr lang="zh-CN" altLang="en-US" sz="2665" i="1">
                                <a:solidFill>
                                  <a:prstClr val="black">
                                    <a:lumMod val="95000"/>
                                    <a:lumOff val="5000"/>
                                  </a:prstClr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zh-CN" altLang="en-US" sz="2665" i="1">
                                <a:solidFill>
                                  <a:prstClr val="black">
                                    <a:lumMod val="95000"/>
                                    <a:lumOff val="5000"/>
                                  </a:prstClr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𝑎</m:t>
                            </m:r>
                          </m:e>
                          <m:sup>
                            <m:r>
                              <a:rPr lang="zh-CN" altLang="en-US" sz="2665" i="1">
                                <a:solidFill>
                                  <a:prstClr val="black">
                                    <a:lumMod val="95000"/>
                                    <a:lumOff val="5000"/>
                                  </a:prstClr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zh-CN" altLang="en-US" sz="2665" i="1">
                                <a:solidFill>
                                  <a:prstClr val="black">
                                    <a:lumMod val="95000"/>
                                    <a:lumOff val="5000"/>
                                  </a:prstClr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zh-CN" altLang="en-US" sz="2665" i="1">
                                <a:solidFill>
                                  <a:prstClr val="black">
                                    <a:lumMod val="95000"/>
                                    <a:lumOff val="5000"/>
                                  </a:prstClr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𝑏</m:t>
                            </m:r>
                          </m:e>
                          <m:sup>
                            <m:r>
                              <a:rPr lang="zh-CN" altLang="en-US" sz="2665" i="1">
                                <a:solidFill>
                                  <a:prstClr val="black">
                                    <a:lumMod val="95000"/>
                                    <a:lumOff val="5000"/>
                                  </a:prstClr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zh-CN" altLang="en-US" sz="2665" i="1">
                                <a:solidFill>
                                  <a:prstClr val="black">
                                    <a:lumMod val="95000"/>
                                    <a:lumOff val="5000"/>
                                  </a:prstClr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a:rPr lang="zh-CN" altLang="en-US" sz="2665" i="1">
                                <a:solidFill>
                                  <a:prstClr val="black">
                                    <a:lumMod val="95000"/>
                                    <a:lumOff val="5000"/>
                                  </a:prstClr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</m:e>
                          <m:sup>
                            <m:r>
                              <a:rPr lang="zh-CN" altLang="en-US" sz="2665" i="1">
                                <a:solidFill>
                                  <a:prstClr val="black">
                                    <a:lumMod val="95000"/>
                                    <a:lumOff val="5000"/>
                                  </a:prstClr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altLang="zh-CN" sz="2665" dirty="0">
                    <a:solidFill>
                      <a:prstClr val="black">
                        <a:lumMod val="95000"/>
                        <a:lumOff val="5000"/>
                      </a:prstClr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665" i="1">
                        <a:solidFill>
                          <a:prstClr val="black">
                            <a:lumMod val="95000"/>
                            <a:lumOff val="5000"/>
                          </a:prstClr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</m:oMath>
                </a14:m>
                <a:endParaRPr lang="zh-CN" altLang="en-US" sz="2665" dirty="0">
                  <a:solidFill>
                    <a:prstClr val="black">
                      <a:lumMod val="95000"/>
                      <a:lumOff val="5000"/>
                    </a:prstClr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7746" y="3007456"/>
                <a:ext cx="4844660" cy="555601"/>
              </a:xfrm>
              <a:prstGeom prst="rect">
                <a:avLst/>
              </a:prstGeom>
              <a:blipFill rotWithShape="1">
                <a:blip r:embed="rId3"/>
                <a:stretch>
                  <a:fillRect l="-10" t="-17" r="2" b="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/>
              <p:cNvSpPr/>
              <p:nvPr/>
            </p:nvSpPr>
            <p:spPr>
              <a:xfrm>
                <a:off x="5739871" y="3007456"/>
                <a:ext cx="4221156" cy="517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14:m>
                  <m:oMath xmlns:m="http://schemas.openxmlformats.org/officeDocument/2006/math">
                    <m:r>
                      <a:rPr lang="zh-CN" altLang="en-US" sz="2665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4</m:t>
                    </m:r>
                    <m:sSup>
                      <m:sSupPr>
                        <m:ctrlPr>
                          <a:rPr lang="zh-CN" altLang="en-US" sz="2665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2665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⋅</m:t>
                        </m:r>
                        <m:r>
                          <a:rPr lang="zh-CN" altLang="en-US" sz="2665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665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665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⋅</m:t>
                    </m:r>
                    <m:sSup>
                      <m:sSupPr>
                        <m:ctrlPr>
                          <a:rPr lang="zh-CN" altLang="en-US" sz="2665" i="1">
                            <a:solidFill>
                              <a:srgbClr val="004646">
                                <a:lumMod val="90000"/>
                                <a:lumOff val="1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2665" i="1">
                            <a:solidFill>
                              <a:srgbClr val="004646">
                                <a:lumMod val="90000"/>
                                <a:lumOff val="1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zh-CN" altLang="en-US" sz="2665" i="1">
                            <a:solidFill>
                              <a:srgbClr val="004646">
                                <a:lumMod val="90000"/>
                                <a:lumOff val="1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</m:t>
                        </m:r>
                      </m:sup>
                    </m:sSup>
                    <m:r>
                      <a:rPr lang="zh-CN" altLang="en-US" sz="2665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⋅</m:t>
                    </m:r>
                    <m:r>
                      <a:rPr lang="en-US" altLang="zh-CN" sz="2665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(−3)</m:t>
                    </m:r>
                  </m:oMath>
                </a14:m>
                <a:r>
                  <a:rPr lang="zh-CN" altLang="en-US" sz="2665" dirty="0">
                    <a:solidFill>
                      <a:srgbClr val="FF0000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665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2665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⋅</m:t>
                        </m:r>
                        <m:r>
                          <a:rPr lang="zh-CN" altLang="en-US" sz="2665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2665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sup>
                    </m:sSup>
                    <m:r>
                      <a:rPr lang="zh-CN" altLang="en-US" sz="2665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⋅</m:t>
                    </m:r>
                  </m:oMath>
                </a14:m>
                <a:r>
                  <a:rPr lang="zh-CN" altLang="en-US" sz="2665" dirty="0">
                    <a:solidFill>
                      <a:srgbClr val="000000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66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sz="266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</m:e>
                      <m:sup>
                        <m:r>
                          <a:rPr lang="zh-CN" altLang="en-US" sz="266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665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⋅</m:t>
                    </m:r>
                  </m:oMath>
                </a14:m>
                <a:r>
                  <a:rPr lang="zh-CN" altLang="en-US" sz="2665" dirty="0">
                    <a:solidFill>
                      <a:srgbClr val="000000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665" i="1">
                            <a:solidFill>
                              <a:srgbClr val="004646">
                                <a:lumMod val="90000"/>
                                <a:lumOff val="1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sz="2665" i="1">
                            <a:solidFill>
                              <a:srgbClr val="004646">
                                <a:lumMod val="90000"/>
                                <a:lumOff val="1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x</m:t>
                        </m:r>
                      </m:e>
                      <m:sup>
                        <m:r>
                          <a:rPr lang="zh-CN" altLang="en-US" sz="2665" i="1">
                            <a:solidFill>
                              <a:srgbClr val="004646">
                                <a:lumMod val="90000"/>
                                <a:lumOff val="1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zh-CN" altLang="en-US" sz="2665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9871" y="3007456"/>
                <a:ext cx="4221156" cy="517962"/>
              </a:xfrm>
              <a:prstGeom prst="rect">
                <a:avLst/>
              </a:prstGeom>
              <a:blipFill rotWithShape="1">
                <a:blip r:embed="rId4"/>
                <a:stretch>
                  <a:fillRect l="-3" t="-19" r="-381" b="10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矩形 19"/>
              <p:cNvSpPr/>
              <p:nvPr/>
            </p:nvSpPr>
            <p:spPr>
              <a:xfrm>
                <a:off x="5370988" y="4262338"/>
                <a:ext cx="5180264" cy="517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14:m>
                  <m:oMath xmlns:m="http://schemas.openxmlformats.org/officeDocument/2006/math">
                    <m:r>
                      <a:rPr lang="en-US" altLang="zh-CN" sz="2665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=(</m:t>
                    </m:r>
                    <m:r>
                      <a:rPr lang="zh-CN" altLang="en-US" sz="2665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4</m:t>
                    </m:r>
                    <m:r>
                      <a:rPr lang="zh-CN" altLang="en-US" sz="2665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⋅</m:t>
                    </m:r>
                    <m:r>
                      <a:rPr lang="en-US" altLang="zh-CN" sz="2665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−3)</m:t>
                    </m:r>
                    <m:sSup>
                      <m:sSupPr>
                        <m:ctrlPr>
                          <a:rPr lang="zh-CN" altLang="en-US" sz="2665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2665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⋅</m:t>
                        </m:r>
                        <m:r>
                          <a:rPr lang="en-US" altLang="zh-CN" sz="2665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a:rPr lang="zh-CN" altLang="en-US" sz="2665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zh-CN" altLang="en-US" sz="2665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zh-CN" altLang="en-US" sz="2665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2665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⋅</m:t>
                        </m:r>
                        <m:r>
                          <a:rPr lang="zh-CN" altLang="en-US" sz="2665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2665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sup>
                    </m:sSup>
                    <m:r>
                      <a:rPr lang="en-US" altLang="zh-CN" sz="2665" i="1">
                        <a:solidFill>
                          <a:srgbClr val="00B0F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)</m:t>
                    </m:r>
                    <m:r>
                      <a:rPr lang="zh-CN" altLang="en-US" sz="2665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⋅</m:t>
                    </m:r>
                    <m:r>
                      <a:rPr lang="en-US" altLang="zh-CN" sz="2665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(</m:t>
                    </m:r>
                    <m:sSup>
                      <m:sSupPr>
                        <m:ctrlPr>
                          <a:rPr lang="zh-CN" altLang="en-US" sz="2665" i="1">
                            <a:solidFill>
                              <a:srgbClr val="004646">
                                <a:lumMod val="90000"/>
                                <a:lumOff val="1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2665" i="1">
                            <a:solidFill>
                              <a:srgbClr val="004646">
                                <a:lumMod val="90000"/>
                                <a:lumOff val="1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zh-CN" altLang="en-US" sz="2665" i="1">
                            <a:solidFill>
                              <a:srgbClr val="004646">
                                <a:lumMod val="90000"/>
                                <a:lumOff val="1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</m:t>
                        </m:r>
                      </m:sup>
                    </m:sSup>
                    <m:r>
                      <a:rPr lang="zh-CN" altLang="en-US" sz="2665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⋅</m:t>
                    </m:r>
                  </m:oMath>
                </a14:m>
                <a:r>
                  <a:rPr lang="zh-CN" altLang="en-US" sz="2665" dirty="0">
                    <a:solidFill>
                      <a:srgbClr val="000000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66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zh-CN" altLang="en-US" sz="2665" i="1">
                                <a:solidFill>
                                  <a:srgbClr val="004646">
                                    <a:lumMod val="90000"/>
                                    <a:lumOff val="10000"/>
                                  </a:srgbClr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sz="2665" i="1">
                                <a:solidFill>
                                  <a:srgbClr val="004646">
                                    <a:lumMod val="90000"/>
                                    <a:lumOff val="10000"/>
                                  </a:srgbClr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x</m:t>
                            </m:r>
                          </m:e>
                          <m:sup>
                            <m:r>
                              <a:rPr lang="zh-CN" altLang="en-US" sz="2665" i="1">
                                <a:solidFill>
                                  <a:srgbClr val="004646">
                                    <a:lumMod val="90000"/>
                                    <a:lumOff val="10000"/>
                                  </a:srgbClr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sz="2665" i="1">
                            <a:solidFill>
                              <a:srgbClr val="004646">
                                <a:lumMod val="90000"/>
                                <a:lumOff val="10000"/>
                              </a:srgbClr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  <m:r>
                          <a:rPr lang="zh-CN" altLang="en-US" sz="266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⋅</m:t>
                        </m:r>
                        <m:r>
                          <m:rPr>
                            <m:sty m:val="p"/>
                          </m:rPr>
                          <a:rPr lang="en-US" altLang="zh-CN" sz="266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b</m:t>
                        </m:r>
                      </m:e>
                      <m:sup>
                        <m:r>
                          <a:rPr lang="zh-CN" altLang="en-US" sz="266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zh-CN" altLang="en-US" sz="2665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0" name="矩形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0988" y="4262338"/>
                <a:ext cx="5180264" cy="517962"/>
              </a:xfrm>
              <a:prstGeom prst="rect">
                <a:avLst/>
              </a:prstGeom>
              <a:blipFill rotWithShape="1">
                <a:blip r:embed="rId5"/>
                <a:stretch>
                  <a:fillRect l="-3" t="-42" r="2" b="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直接箭头连接符 21"/>
          <p:cNvCxnSpPr/>
          <p:nvPr/>
        </p:nvCxnSpPr>
        <p:spPr>
          <a:xfrm>
            <a:off x="5967987" y="3530818"/>
            <a:ext cx="0" cy="7315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/>
          <p:nvPr/>
        </p:nvCxnSpPr>
        <p:spPr>
          <a:xfrm flipH="1">
            <a:off x="6856262" y="3446636"/>
            <a:ext cx="891177" cy="81570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>
            <a:off x="6480636" y="3488726"/>
            <a:ext cx="989875" cy="773612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>
            <a:endCxn id="20" idx="0"/>
          </p:cNvCxnSpPr>
          <p:nvPr/>
        </p:nvCxnSpPr>
        <p:spPr>
          <a:xfrm flipH="1">
            <a:off x="7961120" y="3467679"/>
            <a:ext cx="478310" cy="794659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>
            <a:off x="6975574" y="3479937"/>
            <a:ext cx="1857533" cy="782401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/>
          <p:nvPr/>
        </p:nvCxnSpPr>
        <p:spPr>
          <a:xfrm flipH="1">
            <a:off x="9521085" y="3502436"/>
            <a:ext cx="69135" cy="759903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矩形 36"/>
              <p:cNvSpPr/>
              <p:nvPr/>
            </p:nvSpPr>
            <p:spPr>
              <a:xfrm>
                <a:off x="5443551" y="5018126"/>
                <a:ext cx="2283446" cy="517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2665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=−12</m:t>
                      </m:r>
                      <m:sSup>
                        <m:sSupPr>
                          <m:ctrlPr>
                            <a:rPr lang="zh-CN" altLang="en-US" sz="2665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zh-CN" altLang="en-US" sz="2665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𝑎</m:t>
                          </m:r>
                        </m:e>
                        <m:sup>
                          <m:r>
                            <a:rPr lang="en-US" altLang="zh-CN" sz="2665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5</m:t>
                          </m:r>
                        </m:sup>
                      </m:sSup>
                      <m:sSup>
                        <m:sSupPr>
                          <m:ctrlPr>
                            <a:rPr lang="zh-CN" altLang="en-US" sz="266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zh-CN" altLang="en-US" sz="2665" i="1">
                                  <a:solidFill>
                                    <a:srgbClr val="004646">
                                      <a:lumMod val="90000"/>
                                      <a:lumOff val="10000"/>
                                    </a:srgbClr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2665" i="1">
                                  <a:solidFill>
                                    <a:srgbClr val="004646">
                                      <a:lumMod val="90000"/>
                                      <a:lumOff val="10000"/>
                                    </a:srgbClr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x</m:t>
                              </m:r>
                            </m:e>
                            <m:sup>
                              <m:r>
                                <a:rPr lang="en-US" altLang="zh-CN" sz="2665" i="1">
                                  <a:solidFill>
                                    <a:srgbClr val="004646">
                                      <a:lumMod val="90000"/>
                                      <a:lumOff val="10000"/>
                                    </a:srgbClr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7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altLang="zh-CN" sz="266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b</m:t>
                          </m:r>
                        </m:e>
                        <m:sup>
                          <m:r>
                            <a:rPr lang="zh-CN" altLang="en-US" sz="2665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 sz="2665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37" name="矩形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3551" y="5018126"/>
                <a:ext cx="2283446" cy="517962"/>
              </a:xfrm>
              <a:prstGeom prst="rect">
                <a:avLst/>
              </a:prstGeom>
              <a:blipFill rotWithShape="1">
                <a:blip r:embed="rId6"/>
                <a:stretch>
                  <a:fillRect l="-14" t="-69" r="14" b="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标注: 线形 40"/>
              <p:cNvSpPr/>
              <p:nvPr/>
            </p:nvSpPr>
            <p:spPr>
              <a:xfrm>
                <a:off x="8772010" y="5216655"/>
                <a:ext cx="3100389" cy="601131"/>
              </a:xfrm>
              <a:prstGeom prst="borderCallout1">
                <a:avLst>
                  <a:gd name="adj1" fmla="val 49172"/>
                  <a:gd name="adj2" fmla="val 1646"/>
                  <a:gd name="adj3" fmla="val 12540"/>
                  <a:gd name="adj4" fmla="val -39942"/>
                </a:avLst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r>
                  <a:rPr lang="zh-CN" altLang="en-US" dirty="0">
                    <a:solidFill>
                      <a:prstClr val="white"/>
                    </a:solidFill>
                    <a:cs typeface="+mn-ea"/>
                    <a:sym typeface="+mn-lt"/>
                  </a:rPr>
                  <a:t>注意计算的过程中别遗漏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1865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1865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𝐛</m:t>
                        </m:r>
                      </m:e>
                      <m:sup>
                        <m:r>
                          <a:rPr lang="zh-CN" altLang="en-US" sz="1865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</m:sup>
                    </m:sSup>
                  </m:oMath>
                </a14:m>
                <a:endParaRPr lang="zh-CN" altLang="en-US" b="1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41" name="标注: 线形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2010" y="5216655"/>
                <a:ext cx="3100389" cy="601131"/>
              </a:xfrm>
              <a:prstGeom prst="borderCallout1">
                <a:avLst>
                  <a:gd name="adj1" fmla="val 49172"/>
                  <a:gd name="adj2" fmla="val 1646"/>
                  <a:gd name="adj3" fmla="val 12540"/>
                  <a:gd name="adj4" fmla="val -39942"/>
                </a:avLst>
              </a:prstGeom>
              <a:blipFill rotWithShape="1">
                <a:blip r:embed="rId7"/>
                <a:stretch>
                  <a:fillRect l="-39983" t="-1078" r="-191" b="-965"/>
                </a:stretch>
              </a:blip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文本框 20"/>
          <p:cNvSpPr txBox="1"/>
          <p:nvPr/>
        </p:nvSpPr>
        <p:spPr>
          <a:xfrm>
            <a:off x="1380858" y="249195"/>
            <a:ext cx="5312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单项式乘法法则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37" grpId="0"/>
      <p:bldP spid="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16"/>
          <p:cNvGraphicFramePr>
            <a:graphicFrameLocks noGrp="1"/>
          </p:cNvGraphicFramePr>
          <p:nvPr/>
        </p:nvGraphicFramePr>
        <p:xfrm>
          <a:off x="633132" y="1409549"/>
          <a:ext cx="11007326" cy="458485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513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3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52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单项式乘法概念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易错点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61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系数</a:t>
                      </a:r>
                      <a:r>
                        <a:rPr lang="zh-CN" altLang="en-US" sz="2400" b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相乘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先确定</a:t>
                      </a:r>
                      <a:r>
                        <a:rPr lang="zh-CN" altLang="en-US" sz="24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积</a:t>
                      </a:r>
                      <a:r>
                        <a: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的符号，再计算积的</a:t>
                      </a:r>
                      <a:r>
                        <a:rPr lang="zh-CN" altLang="en-US" sz="24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绝对值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02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同底数幂</a:t>
                      </a:r>
                      <a:r>
                        <a:rPr lang="zh-CN" altLang="en-US" sz="2400" b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相乘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底数不变，指数相加。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19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只在一个单项式含有的字母，连同它的指数</a:t>
                      </a:r>
                      <a:r>
                        <a:rPr lang="zh-CN" altLang="en-US" sz="1800" b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作为积的一个因式</a:t>
                      </a:r>
                      <a:endParaRPr lang="zh-CN" altLang="en-US" sz="2400" b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4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相乘结果数据遗漏</a:t>
                      </a:r>
                      <a:endParaRPr lang="en-US" altLang="zh-CN" sz="24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4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（出现字母照抄，避免遗漏数据）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1380858" y="249195"/>
            <a:ext cx="5312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单项式乘法的易错点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5"/>
          <p:cNvGraphicFramePr>
            <a:graphicFrameLocks noGrp="1"/>
          </p:cNvGraphicFramePr>
          <p:nvPr/>
        </p:nvGraphicFramePr>
        <p:xfrm>
          <a:off x="1529048" y="1153485"/>
          <a:ext cx="8921130" cy="430842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460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0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548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单项式</a:t>
                      </a:r>
                      <a:r>
                        <a:rPr lang="en-US" altLang="zh-CN" sz="3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×</a:t>
                      </a:r>
                      <a:r>
                        <a:rPr lang="zh-CN" altLang="en-US" sz="3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单项式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运算结果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48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3x</a:t>
                      </a:r>
                      <a:r>
                        <a:rPr lang="en-US" altLang="zh-CN" sz="2400" baseline="300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r>
                        <a:rPr lang="en-US" altLang="zh-CN" sz="2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·6x</a:t>
                      </a:r>
                      <a:r>
                        <a:rPr lang="en-US" altLang="zh-CN" sz="2400" baseline="300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3</a:t>
                      </a:r>
                      <a:r>
                        <a:rPr lang="en-US" altLang="zh-CN" sz="2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 </a:t>
                      </a:r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32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548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 4y· (-3xy</a:t>
                      </a:r>
                      <a:r>
                        <a:rPr lang="en-US" altLang="zh-CN" sz="2400" baseline="300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r>
                        <a:rPr lang="en-US" altLang="zh-CN" sz="2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) </a:t>
                      </a:r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548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(-3x</a:t>
                      </a:r>
                      <a:r>
                        <a:rPr lang="en-US" altLang="zh-CN" sz="2400" baseline="300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r>
                        <a:rPr lang="en-US" altLang="zh-CN" sz="2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y) ·(-x) </a:t>
                      </a:r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32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548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(-4</a:t>
                      </a:r>
                      <a:r>
                        <a:rPr lang="en-US" altLang="zh-CN" sz="2400" i="1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a</a:t>
                      </a:r>
                      <a:r>
                        <a:rPr lang="en-US" altLang="zh-CN" sz="2400" baseline="300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r>
                        <a:rPr lang="en-US" altLang="zh-CN" sz="2400" i="1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b</a:t>
                      </a:r>
                      <a:r>
                        <a:rPr lang="en-US" altLang="zh-CN" sz="2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) ·(-3</a:t>
                      </a:r>
                      <a:r>
                        <a:rPr lang="en-US" altLang="zh-CN" sz="2400" i="1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a</a:t>
                      </a:r>
                      <a:r>
                        <a:rPr lang="en-US" altLang="zh-CN" sz="2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) </a:t>
                      </a:r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32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548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3</a:t>
                      </a:r>
                      <a:r>
                        <a:rPr lang="en-US" altLang="zh-CN" sz="2400" i="1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y· </a:t>
                      </a:r>
                      <a:r>
                        <a:rPr lang="en-US" altLang="zh-CN" sz="2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r>
                        <a:rPr lang="en-US" altLang="zh-CN" sz="2400" i="1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x</a:t>
                      </a:r>
                      <a:r>
                        <a:rPr lang="en-US" altLang="zh-CN" sz="2400" i="1" baseline="300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r>
                        <a:rPr lang="en-US" altLang="zh-CN" sz="2400" i="1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y</a:t>
                      </a:r>
                      <a:r>
                        <a:rPr lang="en-US" altLang="zh-CN" sz="2400" baseline="300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548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3a</a:t>
                      </a:r>
                      <a:r>
                        <a:rPr lang="en-US" altLang="zh-CN" sz="2400" baseline="300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3</a:t>
                      </a:r>
                      <a:r>
                        <a:rPr lang="en-US" altLang="zh-CN" sz="2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b·(-ab</a:t>
                      </a:r>
                      <a:r>
                        <a:rPr lang="en-US" altLang="zh-CN" sz="2400" baseline="300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3</a:t>
                      </a:r>
                      <a:r>
                        <a:rPr lang="en-US" altLang="zh-CN" sz="2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c</a:t>
                      </a:r>
                      <a:r>
                        <a:rPr lang="en-US" altLang="zh-CN" sz="2400" baseline="300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r>
                        <a:rPr lang="en-US" altLang="zh-CN" sz="2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) </a:t>
                      </a:r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Text Box 22"/>
          <p:cNvSpPr txBox="1"/>
          <p:nvPr/>
        </p:nvSpPr>
        <p:spPr>
          <a:xfrm>
            <a:off x="7719159" y="1764007"/>
            <a:ext cx="1646767" cy="50276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665" dirty="0">
                <a:solidFill>
                  <a:srgbClr val="FF3300"/>
                </a:solidFill>
                <a:cs typeface="+mn-ea"/>
                <a:sym typeface="+mn-lt"/>
              </a:rPr>
              <a:t>18x</a:t>
            </a:r>
            <a:r>
              <a:rPr lang="en-US" altLang="zh-CN" sz="2665" baseline="30000" dirty="0">
                <a:solidFill>
                  <a:srgbClr val="FF3300"/>
                </a:solidFill>
                <a:cs typeface="+mn-ea"/>
                <a:sym typeface="+mn-lt"/>
              </a:rPr>
              <a:t>5</a:t>
            </a:r>
          </a:p>
        </p:txBody>
      </p:sp>
      <p:sp>
        <p:nvSpPr>
          <p:cNvPr id="11" name="Text Box 23"/>
          <p:cNvSpPr txBox="1"/>
          <p:nvPr/>
        </p:nvSpPr>
        <p:spPr>
          <a:xfrm>
            <a:off x="7576770" y="2369322"/>
            <a:ext cx="2400300" cy="50276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665" dirty="0">
                <a:solidFill>
                  <a:srgbClr val="FF3300"/>
                </a:solidFill>
                <a:cs typeface="+mn-ea"/>
                <a:sym typeface="+mn-lt"/>
              </a:rPr>
              <a:t>-12xy</a:t>
            </a:r>
            <a:r>
              <a:rPr lang="en-US" altLang="zh-CN" sz="2665" baseline="30000" dirty="0">
                <a:solidFill>
                  <a:srgbClr val="FF3300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12" name="Text Box 24"/>
          <p:cNvSpPr txBox="1"/>
          <p:nvPr/>
        </p:nvSpPr>
        <p:spPr>
          <a:xfrm>
            <a:off x="7761562" y="2998619"/>
            <a:ext cx="2783416" cy="50276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665" dirty="0">
                <a:solidFill>
                  <a:srgbClr val="FF3300"/>
                </a:solidFill>
                <a:cs typeface="+mn-ea"/>
                <a:sym typeface="+mn-lt"/>
              </a:rPr>
              <a:t>3x</a:t>
            </a:r>
            <a:r>
              <a:rPr lang="en-US" altLang="zh-CN" sz="2665" baseline="30000" dirty="0">
                <a:solidFill>
                  <a:srgbClr val="FF3300"/>
                </a:solidFill>
                <a:cs typeface="+mn-ea"/>
                <a:sym typeface="+mn-lt"/>
              </a:rPr>
              <a:t>3</a:t>
            </a:r>
            <a:r>
              <a:rPr lang="en-US" altLang="zh-CN" sz="2665" dirty="0">
                <a:solidFill>
                  <a:srgbClr val="FF3300"/>
                </a:solidFill>
                <a:cs typeface="+mn-ea"/>
                <a:sym typeface="+mn-lt"/>
              </a:rPr>
              <a:t>y</a:t>
            </a:r>
            <a:endParaRPr lang="en-US" altLang="zh-CN" sz="2665" baseline="30000" dirty="0">
              <a:solidFill>
                <a:srgbClr val="FF3300"/>
              </a:solidFill>
              <a:cs typeface="+mn-ea"/>
              <a:sym typeface="+mn-lt"/>
            </a:endParaRPr>
          </a:p>
        </p:txBody>
      </p:sp>
      <p:sp>
        <p:nvSpPr>
          <p:cNvPr id="13" name="Text Box 25"/>
          <p:cNvSpPr txBox="1"/>
          <p:nvPr/>
        </p:nvSpPr>
        <p:spPr>
          <a:xfrm>
            <a:off x="7719159" y="3642875"/>
            <a:ext cx="2544241" cy="50276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665" dirty="0">
                <a:solidFill>
                  <a:srgbClr val="FF3300"/>
                </a:solidFill>
                <a:cs typeface="+mn-ea"/>
                <a:sym typeface="+mn-lt"/>
              </a:rPr>
              <a:t>12a</a:t>
            </a:r>
            <a:r>
              <a:rPr lang="en-US" altLang="zh-CN" sz="2665" baseline="30000" dirty="0">
                <a:solidFill>
                  <a:srgbClr val="FF3300"/>
                </a:solidFill>
                <a:cs typeface="+mn-ea"/>
                <a:sym typeface="+mn-lt"/>
              </a:rPr>
              <a:t>3</a:t>
            </a:r>
            <a:r>
              <a:rPr lang="en-US" altLang="zh-CN" sz="2665" dirty="0">
                <a:solidFill>
                  <a:srgbClr val="FF3300"/>
                </a:solidFill>
                <a:cs typeface="+mn-ea"/>
                <a:sym typeface="+mn-lt"/>
              </a:rPr>
              <a:t>b</a:t>
            </a:r>
          </a:p>
        </p:txBody>
      </p:sp>
      <p:sp>
        <p:nvSpPr>
          <p:cNvPr id="14" name="Text Box 27"/>
          <p:cNvSpPr txBox="1"/>
          <p:nvPr/>
        </p:nvSpPr>
        <p:spPr>
          <a:xfrm>
            <a:off x="7791128" y="4260180"/>
            <a:ext cx="2400300" cy="50276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665" dirty="0">
                <a:solidFill>
                  <a:srgbClr val="FF3300"/>
                </a:solidFill>
                <a:cs typeface="+mn-ea"/>
                <a:sym typeface="+mn-lt"/>
              </a:rPr>
              <a:t>6x</a:t>
            </a:r>
            <a:r>
              <a:rPr lang="en-US" altLang="zh-CN" sz="2665" baseline="30000" dirty="0">
                <a:solidFill>
                  <a:srgbClr val="FF3300"/>
                </a:solidFill>
                <a:cs typeface="+mn-ea"/>
                <a:sym typeface="+mn-lt"/>
              </a:rPr>
              <a:t>2</a:t>
            </a:r>
            <a:r>
              <a:rPr lang="en-US" altLang="zh-CN" sz="2665" dirty="0">
                <a:solidFill>
                  <a:srgbClr val="FF3300"/>
                </a:solidFill>
                <a:cs typeface="+mn-ea"/>
                <a:sym typeface="+mn-lt"/>
              </a:rPr>
              <a:t>y</a:t>
            </a:r>
            <a:r>
              <a:rPr lang="en-US" altLang="zh-CN" sz="2665" baseline="30000" dirty="0">
                <a:solidFill>
                  <a:srgbClr val="FF3300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15" name="Text Box 29"/>
          <p:cNvSpPr txBox="1"/>
          <p:nvPr/>
        </p:nvSpPr>
        <p:spPr>
          <a:xfrm>
            <a:off x="7521322" y="4877487"/>
            <a:ext cx="3263900" cy="50276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665" dirty="0">
                <a:solidFill>
                  <a:srgbClr val="FF3300"/>
                </a:solidFill>
                <a:cs typeface="+mn-ea"/>
                <a:sym typeface="+mn-lt"/>
              </a:rPr>
              <a:t>-3a</a:t>
            </a:r>
            <a:r>
              <a:rPr lang="en-US" altLang="zh-CN" sz="2665" baseline="30000" dirty="0">
                <a:solidFill>
                  <a:srgbClr val="FF3300"/>
                </a:solidFill>
                <a:cs typeface="+mn-ea"/>
                <a:sym typeface="+mn-lt"/>
              </a:rPr>
              <a:t>4</a:t>
            </a:r>
            <a:r>
              <a:rPr lang="en-US" altLang="zh-CN" sz="2665" dirty="0">
                <a:solidFill>
                  <a:srgbClr val="FF3300"/>
                </a:solidFill>
                <a:cs typeface="+mn-ea"/>
                <a:sym typeface="+mn-lt"/>
              </a:rPr>
              <a:t>b</a:t>
            </a:r>
            <a:r>
              <a:rPr lang="en-US" altLang="zh-CN" sz="2665" baseline="30000" dirty="0">
                <a:solidFill>
                  <a:srgbClr val="FF3300"/>
                </a:solidFill>
                <a:cs typeface="+mn-ea"/>
                <a:sym typeface="+mn-lt"/>
              </a:rPr>
              <a:t>4</a:t>
            </a:r>
            <a:r>
              <a:rPr lang="en-US" altLang="zh-CN" sz="2665" dirty="0">
                <a:solidFill>
                  <a:srgbClr val="FF3300"/>
                </a:solidFill>
                <a:cs typeface="+mn-ea"/>
                <a:sym typeface="+mn-lt"/>
              </a:rPr>
              <a:t>c</a:t>
            </a:r>
            <a:r>
              <a:rPr lang="en-US" altLang="zh-CN" sz="2665" baseline="30000" dirty="0">
                <a:solidFill>
                  <a:srgbClr val="FF3300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4039931" y="5579096"/>
            <a:ext cx="4374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观察运算结果你发现了什么？</a:t>
            </a:r>
          </a:p>
        </p:txBody>
      </p:sp>
      <p:sp>
        <p:nvSpPr>
          <p:cNvPr id="18" name="矩形 17"/>
          <p:cNvSpPr/>
          <p:nvPr/>
        </p:nvSpPr>
        <p:spPr>
          <a:xfrm>
            <a:off x="3326362" y="6071538"/>
            <a:ext cx="5801588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2665" b="1" dirty="0">
                <a:cs typeface="+mn-ea"/>
                <a:sym typeface="+mn-lt"/>
              </a:rPr>
              <a:t>单项式乘以单项式的结果仍是单项式</a:t>
            </a:r>
            <a:endParaRPr lang="zh-CN" altLang="en-US" sz="2665" dirty="0"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380858" y="249195"/>
            <a:ext cx="5312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试一试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8" grpId="0"/>
    </p:bldLst>
  </p:timing>
</p:sld>
</file>

<file path=ppt/theme/theme1.xml><?xml version="1.0" encoding="utf-8"?>
<a:theme xmlns:a="http://schemas.openxmlformats.org/drawingml/2006/main" name="www.2ppt.com">
  <a:themeElements>
    <a:clrScheme name="Custom 2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FCDFF"/>
      </a:accent1>
      <a:accent2>
        <a:srgbClr val="00BBFE"/>
      </a:accent2>
      <a:accent3>
        <a:srgbClr val="00B0F0"/>
      </a:accent3>
      <a:accent4>
        <a:srgbClr val="00A4DE"/>
      </a:accent4>
      <a:accent5>
        <a:srgbClr val="5B9BD5"/>
      </a:accent5>
      <a:accent6>
        <a:srgbClr val="00A4DE"/>
      </a:accent6>
      <a:hlink>
        <a:srgbClr val="0563C1"/>
      </a:hlink>
      <a:folHlink>
        <a:srgbClr val="954F72"/>
      </a:folHlink>
    </a:clrScheme>
    <a:fontScheme name="lpv1cfrk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606</Words>
  <Application>Microsoft Office PowerPoint</Application>
  <PresentationFormat>宽屏</PresentationFormat>
  <Paragraphs>132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思源黑体 CN Regular</vt:lpstr>
      <vt:lpstr>宋体</vt:lpstr>
      <vt:lpstr>Arial</vt:lpstr>
      <vt:lpstr>Calibri</vt:lpstr>
      <vt:lpstr>Cambria Math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7</cp:revision>
  <dcterms:created xsi:type="dcterms:W3CDTF">2020-04-06T07:52:00Z</dcterms:created>
  <dcterms:modified xsi:type="dcterms:W3CDTF">2023-01-16T20:43:33Z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0127BE1A0E9C418DBBEA1D4B5FC4EE75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