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7FC2127-0D2A-469C-9E42-6E1EDF60039F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257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/>
          </a:p>
        </p:txBody>
      </p:sp>
      <p:sp>
        <p:nvSpPr>
          <p:cNvPr id="1525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1984119-58D6-4FBD-A4D1-495ADDCBF8A7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9189C3-D27F-4D43-94CA-3288B78EA79E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462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b="1"/>
          </a:p>
        </p:txBody>
      </p:sp>
      <p:sp>
        <p:nvSpPr>
          <p:cNvPr id="1546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0FC2B3-3DB6-4C6E-8AEF-5D8CA5EB03E6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7087F9-2EAF-4C25-9644-A68DF0BAF11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8723" name="文本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87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FA688F-7DB9-43EC-9E7D-B29496994B69}" type="slidenum">
              <a:rPr kumimoji="0" altLang="en-US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24BCD-22CF-4FE1-81A2-66FDE5D1155A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793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7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1268D6C-3E47-42B4-AC3D-099CAE0A41BE}" type="slidenum">
              <a:rPr kumimoji="0" altLang="zh-CN" sz="1200" b="0" i="0" u="none" strike="noStrike" kern="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kumimoji="0" lang="zh-CN" altLang="en-US" sz="12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36307" y="2335594"/>
            <a:ext cx="7213717" cy="2683560"/>
            <a:chOff x="6119551" y="2998255"/>
            <a:chExt cx="5167820" cy="192246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19551" y="3498403"/>
              <a:ext cx="5167820" cy="1422321"/>
              <a:chOff x="-4742586" y="2277468"/>
              <a:chExt cx="5167820" cy="1422321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42586" y="2277468"/>
                <a:ext cx="5167820" cy="837005"/>
                <a:chOff x="-4742586" y="2277468"/>
                <a:chExt cx="5167820" cy="837005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42586" y="2277468"/>
                  <a:ext cx="5167820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1.5 </a:t>
                  </a:r>
                  <a:r>
                    <a:rPr lang="zh-CN" altLang="en-US" sz="32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整数乘法运算定律推广到小数</a:t>
                  </a:r>
                  <a:r>
                    <a:rPr lang="zh-CN" altLang="en-US" sz="1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（课时</a:t>
                  </a:r>
                  <a:r>
                    <a:rPr lang="en-US" altLang="zh-CN" sz="1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lang="zh-CN" altLang="en-US" sz="1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）</a:t>
                  </a:r>
                  <a:endParaRPr lang="zh-CN" altLang="en-US" sz="3200" b="1" dirty="0">
                    <a:solidFill>
                      <a:srgbClr val="92B28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74986" y="299825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89280" y="1141105"/>
            <a:ext cx="1092962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爸爸、妈妈带着小玲和同学去逛公园，买门票一共需要多少钱？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P13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练习三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19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49" y="2467650"/>
            <a:ext cx="4213391" cy="355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820" name="组合 7"/>
          <p:cNvGrpSpPr/>
          <p:nvPr/>
        </p:nvGrpSpPr>
        <p:grpSpPr bwMode="auto">
          <a:xfrm>
            <a:off x="2812249" y="2264450"/>
            <a:ext cx="3324225" cy="1435100"/>
            <a:chOff x="1752674" y="1657375"/>
            <a:chExt cx="3324211" cy="1076300"/>
          </a:xfrm>
        </p:grpSpPr>
        <p:sp>
          <p:nvSpPr>
            <p:cNvPr id="6" name="任意多边形: 形状 5"/>
            <p:cNvSpPr/>
            <p:nvPr/>
          </p:nvSpPr>
          <p:spPr>
            <a:xfrm>
              <a:off x="1752674" y="1657375"/>
              <a:ext cx="3324211" cy="1076300"/>
            </a:xfrm>
            <a:custGeom>
              <a:avLst/>
              <a:gdLst>
                <a:gd name="connsiteX0" fmla="*/ 0 w 2771775"/>
                <a:gd name="connsiteY0" fmla="*/ 1009650 h 1009650"/>
                <a:gd name="connsiteX1" fmla="*/ 0 w 2771775"/>
                <a:gd name="connsiteY1" fmla="*/ 1009650 h 1009650"/>
                <a:gd name="connsiteX2" fmla="*/ 1028700 w 2771775"/>
                <a:gd name="connsiteY2" fmla="*/ 609600 h 1009650"/>
                <a:gd name="connsiteX3" fmla="*/ 676275 w 2771775"/>
                <a:gd name="connsiteY3" fmla="*/ 485775 h 1009650"/>
                <a:gd name="connsiteX4" fmla="*/ 657225 w 2771775"/>
                <a:gd name="connsiteY4" fmla="*/ 0 h 1009650"/>
                <a:gd name="connsiteX5" fmla="*/ 2771775 w 2771775"/>
                <a:gd name="connsiteY5" fmla="*/ 0 h 1009650"/>
                <a:gd name="connsiteX6" fmla="*/ 2733675 w 2771775"/>
                <a:gd name="connsiteY6" fmla="*/ 495300 h 1009650"/>
                <a:gd name="connsiteX7" fmla="*/ 1190625 w 2771775"/>
                <a:gd name="connsiteY7" fmla="*/ 619125 h 1009650"/>
                <a:gd name="connsiteX8" fmla="*/ 0 w 277177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1775" h="1009650">
                  <a:moveTo>
                    <a:pt x="0" y="1009650"/>
                  </a:moveTo>
                  <a:lnTo>
                    <a:pt x="0" y="1009650"/>
                  </a:lnTo>
                  <a:lnTo>
                    <a:pt x="1028700" y="609600"/>
                  </a:lnTo>
                  <a:lnTo>
                    <a:pt x="676275" y="485775"/>
                  </a:lnTo>
                  <a:lnTo>
                    <a:pt x="657225" y="0"/>
                  </a:lnTo>
                  <a:lnTo>
                    <a:pt x="2771775" y="0"/>
                  </a:lnTo>
                  <a:lnTo>
                    <a:pt x="2733675" y="495300"/>
                  </a:lnTo>
                  <a:lnTo>
                    <a:pt x="1190625" y="619125"/>
                  </a:lnTo>
                  <a:lnTo>
                    <a:pt x="0" y="100965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42150" y="1657375"/>
              <a:ext cx="2133591" cy="530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0" hangingPunct="0"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成人：每张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  <a:endPara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just" eaLnBrk="0" hangingPunct="0">
                <a:defRPr/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儿童：每张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2.5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12560" y="2618393"/>
            <a:ext cx="374974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5×2+2.5×3=17.5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512560" y="3468717"/>
            <a:ext cx="331052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答：一共需要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17.5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660400" y="110738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P14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练习三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43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3" y="2270760"/>
            <a:ext cx="2686050" cy="20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44" name="组合 5"/>
          <p:cNvGrpSpPr/>
          <p:nvPr/>
        </p:nvGrpSpPr>
        <p:grpSpPr bwMode="auto">
          <a:xfrm>
            <a:off x="5425439" y="1463041"/>
            <a:ext cx="4869182" cy="2031963"/>
            <a:chOff x="3360450" y="3943666"/>
            <a:chExt cx="4869082" cy="1523963"/>
          </a:xfrm>
        </p:grpSpPr>
        <p:pic>
          <p:nvPicPr>
            <p:cNvPr id="16384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2732" y="4257376"/>
              <a:ext cx="1066800" cy="121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3360450" y="3943666"/>
              <a:ext cx="4335692" cy="409256"/>
            </a:xfrm>
            <a:prstGeom prst="wedgeRoundRectCallout">
              <a:avLst>
                <a:gd name="adj1" fmla="val 40662"/>
                <a:gd name="adj2" fmla="val 83455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每瓶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1.3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元，一共要花多少钱？</a:t>
              </a: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91873" y="2435326"/>
            <a:ext cx="17588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1.3×24×5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18530" y="3641712"/>
            <a:ext cx="175881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5×24×1.3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550230" y="3069949"/>
            <a:ext cx="50045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33157" y="2430336"/>
            <a:ext cx="191110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=156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</a:p>
        </p:txBody>
      </p:sp>
      <p:grpSp>
        <p:nvGrpSpPr>
          <p:cNvPr id="11" name="Group 39"/>
          <p:cNvGrpSpPr/>
          <p:nvPr/>
        </p:nvGrpSpPr>
        <p:grpSpPr bwMode="auto">
          <a:xfrm>
            <a:off x="1326514" y="4780819"/>
            <a:ext cx="8020050" cy="1503363"/>
            <a:chOff x="3237" y="-64"/>
            <a:chExt cx="5052" cy="710"/>
          </a:xfrm>
        </p:grpSpPr>
        <p:pic>
          <p:nvPicPr>
            <p:cNvPr id="163852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7" y="-64"/>
              <a:ext cx="722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4241" y="39"/>
              <a:ext cx="4048" cy="206"/>
            </a:xfrm>
            <a:prstGeom prst="wedgeRoundRectCallout">
              <a:avLst>
                <a:gd name="adj1" fmla="val -53776"/>
                <a:gd name="adj2" fmla="val -9403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两种列式分别先求的是什么，再求的是什么？</a:t>
              </a: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33156" y="3632198"/>
            <a:ext cx="191110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=156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91873" y="4367405"/>
            <a:ext cx="32255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答：一共要花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72211" y="108863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用简便方法计算下面各题。 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P13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练习三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999038" y="1816516"/>
            <a:ext cx="14430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0.78×98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313670" y="1720538"/>
            <a:ext cx="152798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4.8×0.25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525684" y="1751144"/>
            <a:ext cx="201529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0.5×2.33×8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98563" y="2382372"/>
            <a:ext cx="296267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0.6×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8×0.25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00151" y="3312647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0.6×2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00152" y="4192122"/>
            <a:ext cx="92845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1.2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72811" y="2359851"/>
            <a:ext cx="283603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0.78×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100-2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674399" y="3290126"/>
            <a:ext cx="311976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0.78×100-0.78×2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74398" y="4169601"/>
            <a:ext cx="154561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78-1.56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74398" y="4869688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76.44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651071" y="2382372"/>
            <a:ext cx="233108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0.5×8×2.33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652658" y="3312647"/>
            <a:ext cx="158729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4×2.33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652659" y="4192122"/>
            <a:ext cx="109998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9.32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963959" y="1432130"/>
            <a:ext cx="20842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0.3×2.5×0.4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556236" y="1432202"/>
            <a:ext cx="143500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1.5×105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108622" y="1360703"/>
            <a:ext cx="2691763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1.2×2.5+0.8×2.5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16849" y="2146629"/>
            <a:ext cx="274145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1.5×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100+5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18437" y="3076904"/>
            <a:ext cx="285366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1.5×100+1.5×5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18437" y="3956379"/>
            <a:ext cx="162256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150+7.5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18548" y="2146629"/>
            <a:ext cx="304762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0.3×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2.5×0.4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20135" y="3076904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0.3×1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20136" y="3956379"/>
            <a:ext cx="92845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0.3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107033" y="2196999"/>
            <a:ext cx="291137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1.2+0.8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×2.5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08621" y="3127274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2×2.5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108622" y="4006749"/>
            <a:ext cx="66556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18437" y="4656466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157.5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图片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79" y="1555162"/>
            <a:ext cx="4484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1093497"/>
            <a:ext cx="973328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整数乘法的交换律、结合律和分配律，对于小数乘法也适用。</a:t>
            </a:r>
          </a:p>
        </p:txBody>
      </p:sp>
      <p:pic>
        <p:nvPicPr>
          <p:cNvPr id="166920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" y="3773487"/>
            <a:ext cx="46164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5623560" y="3988930"/>
            <a:ext cx="580390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小数乘法简便方法计算时注意：</a:t>
            </a:r>
            <a:endParaRPr lang="en-US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①先观察每道算式中因数的特点，然后确定运用哪种运算定律。</a:t>
            </a:r>
          </a:p>
          <a:p>
            <a:pPr algn="just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②运用乘法分配律进行简算时，公共的因数要和两个加数分别相乘。</a:t>
            </a:r>
          </a:p>
          <a:p>
            <a:pPr algn="just" eaLnBrk="0">
              <a:defRPr/>
            </a:pPr>
            <a:r>
              <a:rPr lang="zh-CN" altLang="en-US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③有时可同时运用乘法交换律和结合律，分别分组计算，使计算更简便。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四、课堂小结，回顾反思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658389" y="1182805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一、根据运算定律填空。</a:t>
            </a:r>
          </a:p>
        </p:txBody>
      </p:sp>
      <p:grpSp>
        <p:nvGrpSpPr>
          <p:cNvPr id="168964" name="组合 37"/>
          <p:cNvGrpSpPr/>
          <p:nvPr/>
        </p:nvGrpSpPr>
        <p:grpSpPr bwMode="auto">
          <a:xfrm>
            <a:off x="1297940" y="1951558"/>
            <a:ext cx="3479800" cy="668338"/>
            <a:chOff x="952592" y="1673266"/>
            <a:chExt cx="3479712" cy="500627"/>
          </a:xfrm>
        </p:grpSpPr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952592" y="1733572"/>
              <a:ext cx="3479712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8.5×4.2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4.2× </a:t>
              </a:r>
            </a:p>
          </p:txBody>
        </p:sp>
        <p:sp>
          <p:nvSpPr>
            <p:cNvPr id="41" name="矩形 3"/>
            <p:cNvSpPr>
              <a:spLocks noChangeArrowheads="1"/>
            </p:cNvSpPr>
            <p:nvPr/>
          </p:nvSpPr>
          <p:spPr bwMode="auto">
            <a:xfrm>
              <a:off x="3386379" y="1673266"/>
              <a:ext cx="1041374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67" name="组合 41"/>
          <p:cNvGrpSpPr/>
          <p:nvPr/>
        </p:nvGrpSpPr>
        <p:grpSpPr bwMode="auto">
          <a:xfrm>
            <a:off x="1297940" y="2705200"/>
            <a:ext cx="7562850" cy="682258"/>
            <a:chOff x="952592" y="2447027"/>
            <a:chExt cx="7562742" cy="511056"/>
          </a:xfrm>
        </p:grpSpPr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52592" y="2530791"/>
              <a:ext cx="7562742" cy="3458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12.5×4.7×0.8=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44" name="矩形 3"/>
            <p:cNvSpPr>
              <a:spLocks noChangeArrowheads="1"/>
            </p:cNvSpPr>
            <p:nvPr/>
          </p:nvSpPr>
          <p:spPr bwMode="auto">
            <a:xfrm>
              <a:off x="3848151" y="2457454"/>
              <a:ext cx="1041385" cy="50062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3"/>
            <p:cNvSpPr>
              <a:spLocks noChangeArrowheads="1"/>
            </p:cNvSpPr>
            <p:nvPr/>
          </p:nvSpPr>
          <p:spPr bwMode="auto">
            <a:xfrm>
              <a:off x="5295930" y="2457454"/>
              <a:ext cx="1041385" cy="50062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3"/>
            <p:cNvSpPr>
              <a:spLocks noChangeArrowheads="1"/>
            </p:cNvSpPr>
            <p:nvPr/>
          </p:nvSpPr>
          <p:spPr bwMode="auto">
            <a:xfrm>
              <a:off x="7174234" y="2447027"/>
              <a:ext cx="1041385" cy="50062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8972" name="组合 46"/>
          <p:cNvGrpSpPr/>
          <p:nvPr/>
        </p:nvGrpSpPr>
        <p:grpSpPr bwMode="auto">
          <a:xfrm>
            <a:off x="1307467" y="3793770"/>
            <a:ext cx="7848598" cy="668338"/>
            <a:chOff x="946244" y="3181334"/>
            <a:chExt cx="7848510" cy="500627"/>
          </a:xfrm>
        </p:grpSpPr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946244" y="3271594"/>
              <a:ext cx="7562765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4.36×2.5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5.64×2.5=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   ＋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49" name="矩形 3"/>
            <p:cNvSpPr>
              <a:spLocks noChangeArrowheads="1"/>
            </p:cNvSpPr>
            <p:nvPr/>
          </p:nvSpPr>
          <p:spPr bwMode="auto">
            <a:xfrm>
              <a:off x="4876848" y="3181334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矩形 3"/>
            <p:cNvSpPr>
              <a:spLocks noChangeArrowheads="1"/>
            </p:cNvSpPr>
            <p:nvPr/>
          </p:nvSpPr>
          <p:spPr bwMode="auto">
            <a:xfrm>
              <a:off x="7753366" y="3181334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856463" y="2002886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261857" y="2771603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848015" y="2785203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693769" y="2771602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98735" y="3877333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4.36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329031" y="3888618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五、提升训练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60400" y="1239162"/>
            <a:ext cx="10858500" cy="1140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二、每千克葵花籽可以榨油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0.18kg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。王爷爷种了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800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棵向日葵，平均每棵产葵花籽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0.25kg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。这些向日葵产的葵花籽可以榨油多少千克？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8080" y="2870200"/>
            <a:ext cx="406233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800×0.25×0.18=36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kg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11881" y="3822783"/>
            <a:ext cx="63754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答：这些向日葵产的葵花籽可以榨油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五、提升训练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724451" y="1271162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乘法交换律：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84962" y="1240958"/>
            <a:ext cx="30226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24451" y="1798212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乘法结合律：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248450" y="1760071"/>
            <a:ext cx="43561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 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732388" y="2344312"/>
            <a:ext cx="183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乘法分配律： 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248450" y="2288708"/>
            <a:ext cx="4267200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1984550" y="3795873"/>
            <a:ext cx="70104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25×95×4                       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25×32</a:t>
            </a:r>
          </a:p>
          <a:p>
            <a:pPr>
              <a:lnSpc>
                <a:spcPct val="200000"/>
              </a:lnSpc>
            </a:pPr>
            <a:endParaRPr lang="en-US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4×48+6×48                    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102×56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94162" y="4234307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25×4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×95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70350" y="4536451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=100×95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46538" y="4767803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=9500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9925" y="4163974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=25×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4×8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89925" y="4454514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=100×8</a:t>
            </a:r>
            <a:endParaRPr lang="zh-CN" altLang="en-US" sz="20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13738" y="4760772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=800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94162" y="5379904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4+6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×48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94162" y="5667172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=10×48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694162" y="5970051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=480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913738" y="5411555"/>
            <a:ext cx="33528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100+2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×56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13738" y="5715656"/>
            <a:ext cx="23622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=100×56+2×56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913738" y="6062338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=5712</a:t>
            </a:r>
          </a:p>
        </p:txBody>
      </p:sp>
      <p:sp>
        <p:nvSpPr>
          <p:cNvPr id="5" name="左大括号 4"/>
          <p:cNvSpPr/>
          <p:nvPr/>
        </p:nvSpPr>
        <p:spPr bwMode="auto">
          <a:xfrm>
            <a:off x="3456162" y="1372613"/>
            <a:ext cx="304800" cy="1414462"/>
          </a:xfrm>
          <a:prstGeom prst="leftBrace">
            <a:avLst>
              <a:gd name="adj1" fmla="val 70984"/>
              <a:gd name="adj2" fmla="val 49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-533400" y="1195629"/>
            <a:ext cx="480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乘法的运算定律</a:t>
            </a:r>
          </a:p>
        </p:txBody>
      </p:sp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2074985" y="3463757"/>
            <a:ext cx="1905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计算。</a:t>
            </a:r>
            <a:endParaRPr lang="en-US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730800" y="1269575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乘法交换律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722862" y="1807773"/>
            <a:ext cx="1467068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乘法结合律</a:t>
            </a:r>
            <a:endParaRPr lang="zh-CN" altLang="en-US" sz="2000" kern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735562" y="2344312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3730800" y="2344312"/>
            <a:ext cx="1499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乘法分配律</a:t>
            </a:r>
          </a:p>
        </p:txBody>
      </p:sp>
      <p:grpSp>
        <p:nvGrpSpPr>
          <p:cNvPr id="42" name="Group 39"/>
          <p:cNvGrpSpPr/>
          <p:nvPr/>
        </p:nvGrpSpPr>
        <p:grpSpPr bwMode="auto">
          <a:xfrm>
            <a:off x="684388" y="2743427"/>
            <a:ext cx="7258050" cy="1503329"/>
            <a:chOff x="3293" y="98"/>
            <a:chExt cx="4572" cy="710"/>
          </a:xfrm>
        </p:grpSpPr>
        <p:pic>
          <p:nvPicPr>
            <p:cNvPr id="150558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3" y="98"/>
              <a:ext cx="722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4127" y="159"/>
              <a:ext cx="3738" cy="236"/>
            </a:xfrm>
            <a:prstGeom prst="wedgeRoundRectCallout">
              <a:avLst>
                <a:gd name="adj1" fmla="val -52032"/>
                <a:gd name="adj2" fmla="val 4416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乘法有哪些运算定律？用字母怎么表示呢？</a:t>
              </a:r>
            </a:p>
          </p:txBody>
        </p:sp>
      </p:grp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一、复习旧知，导入新课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1605E-6 L -0.01059 0.30062 " pathEditMode="relative" rAng="0" ptsTypes="AA">
                                      <p:cBhvr>
                                        <p:cTn id="10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1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9861 0.22407 " pathEditMode="relative" rAng="0" ptsTypes="AA">
                                      <p:cBhvr>
                                        <p:cTn id="11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3951E-6 L 0.01372 0.36605 " pathEditMode="relative" rAng="0" ptsTypes="AA">
                                      <p:cBhvr>
                                        <p:cTn id="116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3951E-6 L 0.41441 0.36605 " pathEditMode="relative" rAng="0" ptsTypes="AA">
                                      <p:cBhvr>
                                        <p:cTn id="12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1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2" grpId="0"/>
      <p:bldP spid="3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35536" y="3771796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3.6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×0.5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32798" y="3127696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0.8×0.5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×0.4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455416" y="2062818"/>
            <a:ext cx="0" cy="22098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6" name="TextBox 4"/>
          <p:cNvSpPr txBox="1">
            <a:spLocks noChangeArrowheads="1"/>
          </p:cNvSpPr>
          <p:nvPr/>
        </p:nvSpPr>
        <p:spPr bwMode="auto">
          <a:xfrm>
            <a:off x="6292851" y="2396871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1.2×0.7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305113" y="3766012"/>
            <a:ext cx="2820003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2.4×0.5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3.6×0.5</a:t>
            </a:r>
          </a:p>
        </p:txBody>
      </p:sp>
      <p:sp>
        <p:nvSpPr>
          <p:cNvPr id="153608" name="TextBox 4"/>
          <p:cNvSpPr txBox="1">
            <a:spLocks noChangeArrowheads="1"/>
          </p:cNvSpPr>
          <p:nvPr/>
        </p:nvSpPr>
        <p:spPr bwMode="auto">
          <a:xfrm>
            <a:off x="6243228" y="3145494"/>
            <a:ext cx="26997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0.5×0.4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1641092" y="2505470"/>
            <a:ext cx="654816" cy="5159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1364449" y="3181135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1336292" y="3836362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6026832" y="2491946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6026832" y="3206916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6026832" y="3904499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634263" y="1153724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观察下面两组算式，应该按照怎样的运算顺序计算？</a:t>
            </a:r>
          </a:p>
        </p:txBody>
      </p:sp>
      <p:grpSp>
        <p:nvGrpSpPr>
          <p:cNvPr id="25" name="Group 39"/>
          <p:cNvGrpSpPr/>
          <p:nvPr/>
        </p:nvGrpSpPr>
        <p:grpSpPr bwMode="auto">
          <a:xfrm>
            <a:off x="1761303" y="4649504"/>
            <a:ext cx="7181850" cy="1603375"/>
            <a:chOff x="3360" y="159"/>
            <a:chExt cx="4524" cy="758"/>
          </a:xfrm>
        </p:grpSpPr>
        <p:pic>
          <p:nvPicPr>
            <p:cNvPr id="15361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0" y="207"/>
              <a:ext cx="721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4175" y="159"/>
              <a:ext cx="3709" cy="236"/>
            </a:xfrm>
            <a:prstGeom prst="wedgeRoundRectCallout">
              <a:avLst>
                <a:gd name="adj1" fmla="val -52032"/>
                <a:gd name="adj2" fmla="val 4416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小数四则混合运算的顺序跟整数是一样的。</a:t>
              </a:r>
            </a:p>
          </p:txBody>
        </p:sp>
      </p:grp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60400" y="1718107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比一比，看谁算的又快又对！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4147805" y="3129599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4147805" y="3775368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7508366" y="2399283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8630991" y="3116569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8991600" y="3766011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153625" name="TextBox 4"/>
          <p:cNvSpPr txBox="1">
            <a:spLocks noChangeArrowheads="1"/>
          </p:cNvSpPr>
          <p:nvPr/>
        </p:nvSpPr>
        <p:spPr bwMode="auto">
          <a:xfrm>
            <a:off x="2520674" y="2467405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0.7×1.2</a:t>
            </a: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803920" y="2466862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654883" y="1232823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观察每组算式左右两边，它们有什么关系？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27680" y="2554625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0.7×1.2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335" y="3820120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×0.5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90401" y="3200452"/>
            <a:ext cx="269977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0.8×0.5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×0.4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885960" y="2419219"/>
            <a:ext cx="0" cy="22098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479821" y="2562997"/>
            <a:ext cx="134844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1.2×0.7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507614" y="3853025"/>
            <a:ext cx="2820003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2.4×0.5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3.6×0.5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478378" y="3225800"/>
            <a:ext cx="269977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0.8×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0.5×0.4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474371" y="2589486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1438148" y="3225800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 dirty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1438148" y="3949251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CB70C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FCB70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6160286" y="2635875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6147867" y="3277200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6147867" y="3949251"/>
            <a:ext cx="304800" cy="406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6DDF2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ctr" hangingPunct="0"/>
            <a:r>
              <a:rPr lang="en-US" altLang="zh-CN" sz="2400" kern="0">
                <a:solidFill>
                  <a:srgbClr val="16DDF2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4279044" y="2567992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313442" y="3194532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4319862" y="3794084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778955" y="2554624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=0.84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8845755" y="3253473"/>
            <a:ext cx="96372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=0.16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9273756" y="3816677"/>
            <a:ext cx="5357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694680" y="3429000"/>
            <a:ext cx="457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C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9595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694680" y="2562996"/>
            <a:ext cx="36420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5694680" y="4445000"/>
            <a:ext cx="457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C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9595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5739787" y="3230880"/>
            <a:ext cx="36420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5694680" y="5494338"/>
            <a:ext cx="457200" cy="609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CC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9595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5703079" y="3876976"/>
            <a:ext cx="364202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grpSp>
        <p:nvGrpSpPr>
          <p:cNvPr id="42" name="Group 39"/>
          <p:cNvGrpSpPr/>
          <p:nvPr/>
        </p:nvGrpSpPr>
        <p:grpSpPr bwMode="auto">
          <a:xfrm>
            <a:off x="3028345" y="4556027"/>
            <a:ext cx="6702425" cy="1612900"/>
            <a:chOff x="4066" y="46"/>
            <a:chExt cx="4222" cy="762"/>
          </a:xfrm>
        </p:grpSpPr>
        <p:pic>
          <p:nvPicPr>
            <p:cNvPr id="15567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6" y="46"/>
              <a:ext cx="672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27"/>
            <p:cNvSpPr>
              <a:spLocks noChangeArrowheads="1"/>
            </p:cNvSpPr>
            <p:nvPr/>
          </p:nvSpPr>
          <p:spPr bwMode="auto">
            <a:xfrm>
              <a:off x="4066" y="190"/>
              <a:ext cx="3421" cy="233"/>
            </a:xfrm>
            <a:prstGeom prst="wedgeRoundRectCallout">
              <a:avLst>
                <a:gd name="adj1" fmla="val 53593"/>
                <a:gd name="adj2" fmla="val 45955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从上面的算式中，你发现了什么规律？</a:t>
              </a:r>
            </a:p>
          </p:txBody>
        </p:sp>
      </p:grp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1052 0.00047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03698 -0.00069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03047 0.00301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0156 0.00555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3307 0.00834 " pathEditMode="relative" rAng="0" ptsTypes="AA">
                                      <p:cBhvr>
                                        <p:cTn id="6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9792 0.00926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5" grpId="0"/>
      <p:bldP spid="3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33" y="2497905"/>
            <a:ext cx="7328854" cy="31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36320" y="2121258"/>
            <a:ext cx="4622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乘法交换律：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endParaRPr lang="en-US" altLang="zh-CN" sz="2400" i="1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65200" y="3269956"/>
            <a:ext cx="5842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乘法结合律：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 (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36320" y="4453312"/>
            <a:ext cx="59232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乘法分配律：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 ×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＝ 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＋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</a:t>
            </a:r>
            <a:r>
              <a:rPr lang="en-US" altLang="zh-CN" sz="2400" i="1" kern="0" dirty="0" err="1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</a:t>
            </a:r>
            <a:endParaRPr lang="en-US" altLang="zh-CN" sz="2400" i="1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19760" y="1559613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观察每组算式左右两边，它们有什么关系？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619760" y="1079502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整数乘法的交换律、结合律和分配律，对于小数乘法也适用。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219317" y="1333758"/>
            <a:ext cx="2514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0.25×4.78×4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02780" y="1419796"/>
            <a:ext cx="2514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0.65×202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979418" y="2040059"/>
            <a:ext cx="294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0.25×4×4.78</a:t>
            </a: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219317" y="2692542"/>
            <a:ext cx="3154697" cy="1671637"/>
            <a:chOff x="2425963" y="3882179"/>
            <a:chExt cx="3154149" cy="1253268"/>
          </a:xfrm>
        </p:grpSpPr>
        <p:sp>
          <p:nvSpPr>
            <p:cNvPr id="25" name="矩形 25"/>
            <p:cNvSpPr>
              <a:spLocks noChangeArrowheads="1"/>
            </p:cNvSpPr>
            <p:nvPr/>
          </p:nvSpPr>
          <p:spPr bwMode="auto">
            <a:xfrm>
              <a:off x="2462444" y="3979344"/>
              <a:ext cx="2175218" cy="3461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              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×  </a:t>
              </a:r>
            </a:p>
          </p:txBody>
        </p: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3002460" y="3896461"/>
              <a:ext cx="1041219" cy="50106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7"/>
            <p:cNvSpPr>
              <a:spLocks noChangeArrowheads="1"/>
            </p:cNvSpPr>
            <p:nvPr/>
          </p:nvSpPr>
          <p:spPr bwMode="auto">
            <a:xfrm>
              <a:off x="4538893" y="3882179"/>
              <a:ext cx="1041219" cy="50106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6"/>
            <p:cNvSpPr>
              <a:spLocks noChangeArrowheads="1"/>
            </p:cNvSpPr>
            <p:nvPr/>
          </p:nvSpPr>
          <p:spPr bwMode="auto">
            <a:xfrm>
              <a:off x="2425963" y="4767750"/>
              <a:ext cx="500371" cy="34612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</a:p>
          </p:txBody>
        </p:sp>
        <p:sp>
          <p:nvSpPr>
            <p:cNvPr id="29" name="矩形 30"/>
            <p:cNvSpPr>
              <a:spLocks noChangeArrowheads="1"/>
            </p:cNvSpPr>
            <p:nvPr/>
          </p:nvSpPr>
          <p:spPr bwMode="auto">
            <a:xfrm>
              <a:off x="3029443" y="4635568"/>
              <a:ext cx="1041219" cy="499879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任意多边形: 形状 15"/>
          <p:cNvSpPr/>
          <p:nvPr/>
        </p:nvSpPr>
        <p:spPr>
          <a:xfrm rot="328174">
            <a:off x="4775181" y="3496794"/>
            <a:ext cx="451430" cy="608091"/>
          </a:xfrm>
          <a:custGeom>
            <a:avLst/>
            <a:gdLst>
              <a:gd name="connsiteX0" fmla="*/ 0 w 657682"/>
              <a:gd name="connsiteY0" fmla="*/ 0 h 942975"/>
              <a:gd name="connsiteX1" fmla="*/ 609600 w 657682"/>
              <a:gd name="connsiteY1" fmla="*/ 200025 h 942975"/>
              <a:gd name="connsiteX2" fmla="*/ 619125 w 657682"/>
              <a:gd name="connsiteY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682" h="942975">
                <a:moveTo>
                  <a:pt x="0" y="0"/>
                </a:moveTo>
                <a:cubicBezTo>
                  <a:pt x="253206" y="21431"/>
                  <a:pt x="506413" y="42863"/>
                  <a:pt x="609600" y="200025"/>
                </a:cubicBezTo>
                <a:cubicBezTo>
                  <a:pt x="712788" y="357188"/>
                  <a:pt x="617538" y="814388"/>
                  <a:pt x="619125" y="942975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93998" y="4100959"/>
            <a:ext cx="2438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律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624970" y="4042769"/>
            <a:ext cx="99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3064175" y="2777054"/>
            <a:ext cx="35618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458440" y="2768086"/>
            <a:ext cx="784189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4.78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878841" y="3806946"/>
            <a:ext cx="784189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4.78</a:t>
            </a:r>
          </a:p>
        </p:txBody>
      </p:sp>
      <p:sp>
        <p:nvSpPr>
          <p:cNvPr id="39" name="矩形 24"/>
          <p:cNvSpPr>
            <a:spLocks noChangeArrowheads="1"/>
          </p:cNvSpPr>
          <p:nvPr/>
        </p:nvSpPr>
        <p:spPr bwMode="auto">
          <a:xfrm>
            <a:off x="6842800" y="2047647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0.65×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781406" y="4821750"/>
            <a:ext cx="2438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乘法</a:t>
            </a:r>
            <a:r>
              <a:rPr lang="en-US" altLang="zh-CN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律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526764" y="4782141"/>
            <a:ext cx="9906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分配</a:t>
            </a: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7015104" y="3344864"/>
            <a:ext cx="3151869" cy="1504951"/>
            <a:chOff x="2428790" y="3929793"/>
            <a:chExt cx="3151322" cy="1128427"/>
          </a:xfrm>
        </p:grpSpPr>
        <p:sp>
          <p:nvSpPr>
            <p:cNvPr id="44" name="矩形 25"/>
            <p:cNvSpPr>
              <a:spLocks noChangeArrowheads="1"/>
            </p:cNvSpPr>
            <p:nvPr/>
          </p:nvSpPr>
          <p:spPr bwMode="auto">
            <a:xfrm>
              <a:off x="2501457" y="4000791"/>
              <a:ext cx="2175218" cy="346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              ＋  </a:t>
              </a:r>
            </a:p>
          </p:txBody>
        </p:sp>
        <p:sp>
          <p:nvSpPr>
            <p:cNvPr id="45" name="矩形 3"/>
            <p:cNvSpPr>
              <a:spLocks noChangeArrowheads="1"/>
            </p:cNvSpPr>
            <p:nvPr/>
          </p:nvSpPr>
          <p:spPr bwMode="auto">
            <a:xfrm>
              <a:off x="3002460" y="3934555"/>
              <a:ext cx="1041219" cy="5011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27"/>
            <p:cNvSpPr>
              <a:spLocks noChangeArrowheads="1"/>
            </p:cNvSpPr>
            <p:nvPr/>
          </p:nvSpPr>
          <p:spPr bwMode="auto">
            <a:xfrm>
              <a:off x="4538893" y="3929793"/>
              <a:ext cx="1041219" cy="5011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6"/>
            <p:cNvSpPr>
              <a:spLocks noChangeArrowheads="1"/>
            </p:cNvSpPr>
            <p:nvPr/>
          </p:nvSpPr>
          <p:spPr bwMode="auto">
            <a:xfrm>
              <a:off x="2428790" y="4641719"/>
              <a:ext cx="500371" cy="346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</a:p>
          </p:txBody>
        </p:sp>
        <p:sp>
          <p:nvSpPr>
            <p:cNvPr id="48" name="矩形 30"/>
            <p:cNvSpPr>
              <a:spLocks noChangeArrowheads="1"/>
            </p:cNvSpPr>
            <p:nvPr/>
          </p:nvSpPr>
          <p:spPr bwMode="auto">
            <a:xfrm>
              <a:off x="3010396" y="4559475"/>
              <a:ext cx="1039631" cy="498745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7017360" y="2692542"/>
            <a:ext cx="350288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0.65×200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0.65×2  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7759959" y="3426552"/>
            <a:ext cx="699230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130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9340526" y="3411267"/>
            <a:ext cx="749300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1.3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7608840" y="4193675"/>
            <a:ext cx="955711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131.3</a:t>
            </a:r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587702" y="5542541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48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运用乘法的运算定律，可以使一些计算简便。</a:t>
            </a:r>
          </a:p>
        </p:txBody>
      </p:sp>
      <p:sp>
        <p:nvSpPr>
          <p:cNvPr id="30" name="任意多边形: 形状 29"/>
          <p:cNvSpPr/>
          <p:nvPr/>
        </p:nvSpPr>
        <p:spPr>
          <a:xfrm>
            <a:off x="5953444" y="3352800"/>
            <a:ext cx="889356" cy="1497015"/>
          </a:xfrm>
          <a:custGeom>
            <a:avLst/>
            <a:gdLst>
              <a:gd name="connsiteX0" fmla="*/ 630636 w 630636"/>
              <a:gd name="connsiteY0" fmla="*/ 0 h 1752600"/>
              <a:gd name="connsiteX1" fmla="*/ 97236 w 630636"/>
              <a:gd name="connsiteY1" fmla="*/ 714375 h 1752600"/>
              <a:gd name="connsiteX2" fmla="*/ 1986 w 630636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636" h="1752600">
                <a:moveTo>
                  <a:pt x="630636" y="0"/>
                </a:moveTo>
                <a:cubicBezTo>
                  <a:pt x="416323" y="211137"/>
                  <a:pt x="202011" y="422275"/>
                  <a:pt x="97236" y="714375"/>
                </a:cubicBezTo>
                <a:cubicBezTo>
                  <a:pt x="-7539" y="1006475"/>
                  <a:pt x="-2777" y="1379537"/>
                  <a:pt x="1986" y="17526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二、探究新知，加强应用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  <p:bldP spid="17" grpId="0"/>
      <p:bldP spid="35" grpId="0"/>
      <p:bldP spid="36" grpId="0"/>
      <p:bldP spid="37" grpId="0"/>
      <p:bldP spid="38" grpId="0" bldLvl="0"/>
      <p:bldP spid="39" grpId="0" bldLvl="0"/>
      <p:bldP spid="41" grpId="0"/>
      <p:bldP spid="42" grpId="0"/>
      <p:bldP spid="49" grpId="0"/>
      <p:bldP spid="51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60400" y="1127081"/>
            <a:ext cx="6477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根据运算定律填空。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P12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9749" name="组合 1"/>
          <p:cNvGrpSpPr/>
          <p:nvPr/>
        </p:nvGrpSpPr>
        <p:grpSpPr bwMode="auto">
          <a:xfrm>
            <a:off x="2369820" y="1883810"/>
            <a:ext cx="4337050" cy="668339"/>
            <a:chOff x="952592" y="1733572"/>
            <a:chExt cx="4337054" cy="501254"/>
          </a:xfrm>
        </p:grpSpPr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952592" y="1811074"/>
              <a:ext cx="3479803" cy="3462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4.2×1.69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              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25" name="矩形 3"/>
            <p:cNvSpPr>
              <a:spLocks noChangeArrowheads="1"/>
            </p:cNvSpPr>
            <p:nvPr/>
          </p:nvSpPr>
          <p:spPr bwMode="auto">
            <a:xfrm>
              <a:off x="2876644" y="1733572"/>
              <a:ext cx="1041401" cy="501254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3"/>
            <p:cNvSpPr>
              <a:spLocks noChangeArrowheads="1"/>
            </p:cNvSpPr>
            <p:nvPr/>
          </p:nvSpPr>
          <p:spPr bwMode="auto">
            <a:xfrm>
              <a:off x="4248245" y="1733572"/>
              <a:ext cx="1041401" cy="501254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9753" name="组合 4"/>
          <p:cNvGrpSpPr/>
          <p:nvPr/>
        </p:nvGrpSpPr>
        <p:grpSpPr bwMode="auto">
          <a:xfrm>
            <a:off x="2249172" y="2847212"/>
            <a:ext cx="8083550" cy="668338"/>
            <a:chOff x="914530" y="2457454"/>
            <a:chExt cx="8083368" cy="500627"/>
          </a:xfrm>
        </p:grpSpPr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914530" y="2526107"/>
              <a:ext cx="7562680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2.5×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0.77×0.4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  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              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27" name="矩形 3"/>
            <p:cNvSpPr>
              <a:spLocks noChangeArrowheads="1"/>
            </p:cNvSpPr>
            <p:nvPr/>
          </p:nvSpPr>
          <p:spPr bwMode="auto">
            <a:xfrm>
              <a:off x="4348895" y="2457454"/>
              <a:ext cx="1041377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3"/>
            <p:cNvSpPr>
              <a:spLocks noChangeArrowheads="1"/>
            </p:cNvSpPr>
            <p:nvPr/>
          </p:nvSpPr>
          <p:spPr bwMode="auto">
            <a:xfrm>
              <a:off x="6000729" y="2457454"/>
              <a:ext cx="1041377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3"/>
            <p:cNvSpPr>
              <a:spLocks noChangeArrowheads="1"/>
            </p:cNvSpPr>
            <p:nvPr/>
          </p:nvSpPr>
          <p:spPr bwMode="auto">
            <a:xfrm>
              <a:off x="7956521" y="2457454"/>
              <a:ext cx="1041377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9758" name="组合 7"/>
          <p:cNvGrpSpPr/>
          <p:nvPr/>
        </p:nvGrpSpPr>
        <p:grpSpPr bwMode="auto">
          <a:xfrm>
            <a:off x="2266317" y="3735455"/>
            <a:ext cx="8728706" cy="678816"/>
            <a:chOff x="849090" y="1809122"/>
            <a:chExt cx="8728608" cy="508476"/>
          </a:xfrm>
        </p:grpSpPr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849090" y="1900154"/>
              <a:ext cx="7562765" cy="3458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7.2×8.4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2.8×8.4=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          ＋                   ）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 </a:t>
              </a:r>
            </a:p>
          </p:txBody>
        </p:sp>
        <p:sp>
          <p:nvSpPr>
            <p:cNvPr id="31" name="矩形 3"/>
            <p:cNvSpPr>
              <a:spLocks noChangeArrowheads="1"/>
            </p:cNvSpPr>
            <p:nvPr/>
          </p:nvSpPr>
          <p:spPr bwMode="auto">
            <a:xfrm>
              <a:off x="4432353" y="1816971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3"/>
            <p:cNvSpPr>
              <a:spLocks noChangeArrowheads="1"/>
            </p:cNvSpPr>
            <p:nvPr/>
          </p:nvSpPr>
          <p:spPr bwMode="auto">
            <a:xfrm>
              <a:off x="6422104" y="1809122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"/>
            <p:cNvSpPr>
              <a:spLocks noChangeArrowheads="1"/>
            </p:cNvSpPr>
            <p:nvPr/>
          </p:nvSpPr>
          <p:spPr bwMode="auto">
            <a:xfrm>
              <a:off x="8536310" y="1816971"/>
              <a:ext cx="1041388" cy="500627"/>
            </a:xfrm>
            <a:prstGeom prst="rect">
              <a:avLst/>
            </a:prstGeom>
            <a:noFill/>
            <a:ln w="28575" algn="ctr">
              <a:solidFill>
                <a:srgbClr val="FF99CC"/>
              </a:solidFill>
              <a:round/>
            </a:ln>
          </p:spPr>
          <p:txBody>
            <a:bodyPr anchor="ctr"/>
            <a:lstStyle/>
            <a:p>
              <a:pPr eaLnBrk="0" hangingPunct="0">
                <a:lnSpc>
                  <a:spcPct val="12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422475" y="1950213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1.69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21418" y="1915563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21418" y="2901930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49852" y="2901930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18321" y="2938864"/>
            <a:ext cx="7841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0.77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34246" y="3824176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53760" y="3801858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167989" y="3824176"/>
            <a:ext cx="6126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89280" y="1248033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用简便方法计算下面各题。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P12 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985679" y="2096664"/>
            <a:ext cx="1614545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101×0.45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760412" y="2695208"/>
            <a:ext cx="304923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×0.45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760412" y="3240524"/>
            <a:ext cx="333296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100×0.45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1×0.45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760412" y="3785840"/>
            <a:ext cx="175881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</a:t>
            </a:r>
            <a:r>
              <a:rPr lang="zh-CN" altLang="en-US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0.45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760412" y="4331156"/>
            <a:ext cx="127150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45.45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260782" y="2108722"/>
            <a:ext cx="244329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0.034×0.5×0.6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260782" y="2695208"/>
            <a:ext cx="339067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0.034×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0.5×0.6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260782" y="3367840"/>
            <a:ext cx="201529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0.034×0.3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260782" y="4040472"/>
            <a:ext cx="144302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0.0102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566481" y="1154263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用简便方法计算下面各题。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P12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48120" y="1782346"/>
            <a:ext cx="1443024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2.73×99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859280" y="1754439"/>
            <a:ext cx="2358338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4.75×99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4.75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803570" y="2378949"/>
            <a:ext cx="287771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99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×4.75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89117" y="2929593"/>
            <a:ext cx="193033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100×4.75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89117" y="3480237"/>
            <a:ext cx="101502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475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77790" y="2397087"/>
            <a:ext cx="300595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2.73× 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100-1</a:t>
            </a: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77790" y="2917141"/>
            <a:ext cx="263245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100×2.73-2.73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77790" y="3480237"/>
            <a:ext cx="171713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273-2.73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377790" y="3941902"/>
            <a:ext cx="144302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270.27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三、巩固练习，技能提升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宽屏</PresentationFormat>
  <Paragraphs>222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33</cp:revision>
  <dcterms:created xsi:type="dcterms:W3CDTF">2020-06-25T13:11:00Z</dcterms:created>
  <dcterms:modified xsi:type="dcterms:W3CDTF">2023-01-16T20:43:39Z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950C5B8462314B09B32B1A6F75CA4B70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