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1" r:id="rId2"/>
    <p:sldId id="290" r:id="rId3"/>
    <p:sldId id="270" r:id="rId4"/>
    <p:sldId id="362" r:id="rId5"/>
    <p:sldId id="363" r:id="rId6"/>
    <p:sldId id="395" r:id="rId7"/>
    <p:sldId id="397" r:id="rId8"/>
    <p:sldId id="402" r:id="rId9"/>
    <p:sldId id="403" r:id="rId10"/>
    <p:sldId id="405" r:id="rId11"/>
    <p:sldId id="383" r:id="rId12"/>
    <p:sldId id="406" r:id="rId13"/>
    <p:sldId id="391" r:id="rId14"/>
    <p:sldId id="392" r:id="rId15"/>
    <p:sldId id="281" r:id="rId16"/>
    <p:sldId id="384" r:id="rId17"/>
    <p:sldId id="300" r:id="rId18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FFFF66"/>
    <a:srgbClr val="FF99FF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50265A7-AE55-48B1-9BBC-9D53385D179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97B2383-03A7-4F46-B903-8F3BF69B56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2383-03A7-4F46-B903-8F3BF69B560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2C403F5-0EB9-4151-936B-1A1581D0D03B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F9E1113-94B0-460A-954D-EA0A3D28F8D7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12FF1-C09C-40DF-828F-45915D5ECB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721C-0C17-471E-8F58-43E215CB6C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6E81-41E7-4B8B-B9C4-2587158D85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78724-3552-4292-8F4F-886C28DEF0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F3DE8-D49D-4BAF-ADA6-1D2FCD2755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01B44-F8A1-49DE-B6AF-20239C1C05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8F29D-C729-4B3F-9EB8-7D887F85DD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2E88-CE81-471A-8A88-E275B65DE2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AB084-4AD4-4C7D-AA88-3FC94434F5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2DAA-5F6E-4AF3-B15A-8A16534378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9E44-9C4E-4724-AD70-00F3275DBA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E9617B-4242-443F-8174-9E78C36E555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 smtClean="0"/>
              <a:t>1111111111111111111111111111111111111111111111111111111111111111</a:t>
            </a:r>
            <a:endParaRPr lang="zh-CN" altLang="en-US" dirty="0"/>
          </a:p>
        </p:txBody>
      </p:sp>
      <p:pic>
        <p:nvPicPr>
          <p:cNvPr id="4098" name="图片 24" descr="小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53534">
            <a:off x="7737476" y="5424489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5" descr="中间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50" y="5446713"/>
            <a:ext cx="912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5" y="1061061"/>
            <a:ext cx="8152248" cy="2165537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buFontTx/>
              <a:buNone/>
              <a:defRPr/>
            </a:pPr>
            <a:endParaRPr kumimoji="0" lang="ko-KR" altLang="en-US" sz="1800" smtClean="0">
              <a:solidFill>
                <a:srgbClr val="000000"/>
              </a:solidFill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476250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	Unit 3  Winter in Canada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5" name="TextBox 4"/>
          <p:cNvSpPr txBox="1">
            <a:spLocks noChangeArrowheads="1"/>
          </p:cNvSpPr>
          <p:nvPr/>
        </p:nvSpPr>
        <p:spPr bwMode="auto">
          <a:xfrm>
            <a:off x="3248818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年级上册 </a:t>
            </a:r>
          </a:p>
        </p:txBody>
      </p:sp>
      <p:pic>
        <p:nvPicPr>
          <p:cNvPr id="4106" name="图片 70" descr="蝴蝶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628291" y="3512347"/>
            <a:ext cx="10191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buFontTx/>
              <a:buNone/>
              <a:defRPr/>
            </a:pPr>
            <a:endParaRPr kumimoji="0" lang="ko-KR" altLang="en-US" sz="1800" smtClean="0">
              <a:solidFill>
                <a:srgbClr val="000000"/>
              </a:solidFill>
              <a:ea typeface="Malgun Gothic" panose="020B0503020000020004" pitchFamily="34" charset="-127"/>
            </a:endParaRPr>
          </a:p>
        </p:txBody>
      </p:sp>
      <p:pic>
        <p:nvPicPr>
          <p:cNvPr id="4108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991416"/>
            <a:ext cx="9144000" cy="7598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14 Snow! It's Winter!</a:t>
            </a:r>
            <a:endParaRPr lang="zh-CN" altLang="en-US" sz="3600" b="1" dirty="0"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62854" y="591899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文本框 17"/>
          <p:cNvSpPr txBox="1">
            <a:spLocks noChangeArrowheads="1"/>
          </p:cNvSpPr>
          <p:nvPr/>
        </p:nvSpPr>
        <p:spPr bwMode="auto">
          <a:xfrm>
            <a:off x="2824163" y="1357313"/>
            <a:ext cx="353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again /ə'gen/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再；又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73138" y="14763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14340" name="文本框 19"/>
          <p:cNvSpPr txBox="1">
            <a:spLocks noChangeArrowheads="1"/>
          </p:cNvSpPr>
          <p:nvPr/>
        </p:nvSpPr>
        <p:spPr bwMode="auto">
          <a:xfrm>
            <a:off x="1296988" y="1466850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4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342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1275" name="TextBox 8"/>
          <p:cNvSpPr txBox="1">
            <a:spLocks noChangeArrowheads="1"/>
          </p:cNvSpPr>
          <p:nvPr/>
        </p:nvSpPr>
        <p:spPr bwMode="auto">
          <a:xfrm>
            <a:off x="2295525" y="2163763"/>
            <a:ext cx="5997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Don’t play in the street again!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不要再在街道上玩耍了！</a:t>
            </a:r>
          </a:p>
        </p:txBody>
      </p:sp>
      <p:pic>
        <p:nvPicPr>
          <p:cNvPr id="1434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775" y="134937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矩形 2"/>
          <p:cNvSpPr>
            <a:spLocks noChangeArrowheads="1"/>
          </p:cNvSpPr>
          <p:nvPr/>
        </p:nvSpPr>
        <p:spPr bwMode="auto">
          <a:xfrm>
            <a:off x="1323975" y="2417763"/>
            <a:ext cx="1112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4346" name="矩形 3"/>
          <p:cNvSpPr>
            <a:spLocks noChangeArrowheads="1"/>
          </p:cNvSpPr>
          <p:nvPr/>
        </p:nvSpPr>
        <p:spPr bwMode="auto">
          <a:xfrm>
            <a:off x="1204913" y="3892550"/>
            <a:ext cx="2039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加法记忆法：</a:t>
            </a:r>
            <a:endParaRPr lang="zh-CN" altLang="en-US">
              <a:solidFill>
                <a:srgbClr val="3333FF"/>
              </a:solidFill>
              <a:ea typeface="黑体" panose="02010609060101010101" pitchFamily="49" charset="-122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976563" y="3760788"/>
            <a:ext cx="62198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 + gain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（获得；赢得）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= again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again and again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反复地；再三地     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once again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再一次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987350" y="145812"/>
            <a:ext cx="360367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4125" y="1166813"/>
            <a:ext cx="71628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987350" y="145812"/>
            <a:ext cx="360367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6386" name="Picture 2" descr="C:\Users\Administrator\Desktop\QQ截图2017073016043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9550" y="1504950"/>
            <a:ext cx="6619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28925" y="3622675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my hands</a:t>
            </a:r>
            <a:endParaRPr lang="zh-CN" altLang="en-US" sz="2400" b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05538" y="3414713"/>
            <a:ext cx="1701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eat bread and milk</a:t>
            </a:r>
            <a:endParaRPr lang="zh-CN" altLang="en-US" sz="2400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68625" y="4497388"/>
            <a:ext cx="193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’m doing my homework.</a:t>
            </a:r>
            <a:endParaRPr lang="zh-CN" altLang="en-US" sz="2400" b="1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32525" y="4497388"/>
            <a:ext cx="1792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’m going to fly a kite.</a:t>
            </a:r>
            <a:endParaRPr lang="zh-CN" altLang="en-US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57225" y="1119188"/>
            <a:ext cx="81534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一、单项选择。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Here are your clothes. Please________.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A. put it on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put them on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C. wear them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5219700" y="19796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2" name="组合 22"/>
          <p:cNvGrpSpPr/>
          <p:nvPr/>
        </p:nvGrpSpPr>
        <p:grpSpPr bwMode="auto">
          <a:xfrm>
            <a:off x="6513513" y="1125538"/>
            <a:ext cx="2432050" cy="368300"/>
            <a:chOff x="6895771" y="1125559"/>
            <a:chExt cx="2656393" cy="368279"/>
          </a:xfrm>
        </p:grpSpPr>
        <p:sp>
          <p:nvSpPr>
            <p:cNvPr id="22" name="矩形 21"/>
            <p:cNvSpPr/>
            <p:nvPr/>
          </p:nvSpPr>
          <p:spPr>
            <a:xfrm>
              <a:off x="6925247" y="1143020"/>
              <a:ext cx="2626917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7414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412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939800" y="3727450"/>
            <a:ext cx="7300913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4347" name="TextBox 2"/>
          <p:cNvSpPr txBox="1">
            <a:spLocks noChangeArrowheads="1"/>
          </p:cNvSpPr>
          <p:nvPr/>
        </p:nvSpPr>
        <p:spPr bwMode="auto">
          <a:xfrm>
            <a:off x="1711325" y="3700463"/>
            <a:ext cx="79009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put on(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穿上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强调穿的动作；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wear(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穿着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强调穿</a:t>
            </a:r>
            <a:endParaRPr lang="en-US" altLang="zh-CN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的状态。根据句意可知要让对方穿上他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她的衣</a:t>
            </a:r>
            <a:endParaRPr lang="en-US" altLang="zh-CN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服，所以要用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put on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，故排除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；又因为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clothes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是复数名词，要用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them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代替，故选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"/>
          <p:cNvSpPr txBox="1">
            <a:spLocks noChangeArrowheads="1"/>
          </p:cNvSpPr>
          <p:nvPr/>
        </p:nvSpPr>
        <p:spPr bwMode="auto">
          <a:xfrm>
            <a:off x="654050" y="1547813"/>
            <a:ext cx="8285163" cy="4081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163955" indent="-1163955"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 My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mum and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I________ going to the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zoo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marL="1163955" indent="-1163955"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A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is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am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are</a:t>
            </a:r>
          </a:p>
          <a:p>
            <a:pPr marL="1163955" indent="-1163955"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 It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’ s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________today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Let’ s make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 snowman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A. sunny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snowy         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rain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4. It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’ s very hot in the room. You can________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your coat, Jack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18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 A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put on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　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take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off                   C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wear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038350" y="3074988"/>
            <a:ext cx="42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371850" y="1763713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18"/>
          <p:cNvSpPr txBox="1">
            <a:spLocks noChangeArrowheads="1"/>
          </p:cNvSpPr>
          <p:nvPr/>
        </p:nvSpPr>
        <p:spPr bwMode="auto">
          <a:xfrm>
            <a:off x="3527425" y="52117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18438" name="组合 22"/>
          <p:cNvGrpSpPr/>
          <p:nvPr/>
        </p:nvGrpSpPr>
        <p:grpSpPr bwMode="auto">
          <a:xfrm>
            <a:off x="6513513" y="1125538"/>
            <a:ext cx="2432050" cy="368300"/>
            <a:chOff x="6895771" y="1125559"/>
            <a:chExt cx="2656393" cy="368279"/>
          </a:xfrm>
        </p:grpSpPr>
        <p:sp>
          <p:nvSpPr>
            <p:cNvPr id="24" name="矩形 23"/>
            <p:cNvSpPr/>
            <p:nvPr/>
          </p:nvSpPr>
          <p:spPr>
            <a:xfrm>
              <a:off x="6925247" y="1143020"/>
              <a:ext cx="2626917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8440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412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15372" name="TextBox 1"/>
          <p:cNvSpPr txBox="1">
            <a:spLocks noChangeArrowheads="1"/>
          </p:cNvSpPr>
          <p:nvPr/>
        </p:nvSpPr>
        <p:spPr bwMode="auto">
          <a:xfrm>
            <a:off x="5886450" y="4408488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53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15963" y="2044700"/>
            <a:ext cx="82565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二、根据汉语提示及句意填单词，补全句子。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Don’ t cry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（再；又）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 . It’s not useful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（有用 的）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019550" y="3333750"/>
            <a:ext cx="174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again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0" name="组合 22"/>
          <p:cNvGrpSpPr/>
          <p:nvPr/>
        </p:nvGrpSpPr>
        <p:grpSpPr bwMode="auto">
          <a:xfrm>
            <a:off x="6513513" y="1125538"/>
            <a:ext cx="2432050" cy="368300"/>
            <a:chOff x="6895771" y="1125559"/>
            <a:chExt cx="2656393" cy="368279"/>
          </a:xfrm>
        </p:grpSpPr>
        <p:sp>
          <p:nvSpPr>
            <p:cNvPr id="26" name="矩形 25"/>
            <p:cNvSpPr/>
            <p:nvPr/>
          </p:nvSpPr>
          <p:spPr>
            <a:xfrm>
              <a:off x="6925247" y="1143020"/>
              <a:ext cx="2626917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9462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412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09650" y="1271588"/>
            <a:ext cx="71310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033463" y="2884488"/>
            <a:ext cx="76374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again, snowy, glove </a:t>
            </a: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put on, take off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529080" indent="-1529080"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Jenny and Li Ming are going out to play with Danny.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253538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22530" name="Picture 39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0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2533" name="Picture 16" descr="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6" y="1329273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122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9313" y="1397000"/>
            <a:ext cx="31750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8300" y="2036763"/>
            <a:ext cx="41211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1636954" y="188344"/>
            <a:ext cx="747550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1.Put on your winter clothes</a:t>
            </a:r>
            <a:r>
              <a:rPr kumimoji="1" lang="zh-CN" altLang="en-US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！</a:t>
            </a:r>
          </a:p>
        </p:txBody>
      </p:sp>
      <p:pic>
        <p:nvPicPr>
          <p:cNvPr id="614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123950"/>
            <a:ext cx="73342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文本框 17"/>
          <p:cNvSpPr txBox="1">
            <a:spLocks noChangeArrowheads="1"/>
          </p:cNvSpPr>
          <p:nvPr/>
        </p:nvSpPr>
        <p:spPr bwMode="auto">
          <a:xfrm>
            <a:off x="2452688" y="1390650"/>
            <a:ext cx="5649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Jenny and Li Ming are going out to play with Danny.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詹妮和李明打算去外面和丹尼一起玩。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31825" y="14652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2" name="文本框 19"/>
          <p:cNvSpPr txBox="1">
            <a:spLocks noChangeArrowheads="1"/>
          </p:cNvSpPr>
          <p:nvPr/>
        </p:nvSpPr>
        <p:spPr bwMode="auto">
          <a:xfrm>
            <a:off x="1117600" y="1466850"/>
            <a:ext cx="1704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952500" y="2540000"/>
            <a:ext cx="73310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这是一个一般将来时的肯定句，其句型结构为“主语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be (am/is/are) +going to do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. +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其他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.”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，用来表达某人将要做某事。其中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“be going to...”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可以用来表示打算、准备做的事或即将发生的事。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am going to go to bed.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我将要上床睡觉。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5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7176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38" y="13573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Box 3"/>
          <p:cNvSpPr txBox="1">
            <a:spLocks noChangeArrowheads="1"/>
          </p:cNvSpPr>
          <p:nvPr/>
        </p:nvSpPr>
        <p:spPr bwMode="auto">
          <a:xfrm>
            <a:off x="1952625" y="5418138"/>
            <a:ext cx="6067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going to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后面接动词原形，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动词要根据主语的变化而变化。</a:t>
            </a:r>
          </a:p>
        </p:txBody>
      </p:sp>
      <p:grpSp>
        <p:nvGrpSpPr>
          <p:cNvPr id="7178" name="组合 1"/>
          <p:cNvGrpSpPr/>
          <p:nvPr/>
        </p:nvGrpSpPr>
        <p:grpSpPr bwMode="auto">
          <a:xfrm>
            <a:off x="446088" y="4718050"/>
            <a:ext cx="1649412" cy="1382713"/>
            <a:chOff x="704667" y="3180038"/>
            <a:chExt cx="1751188" cy="1356881"/>
          </a:xfrm>
        </p:grpSpPr>
        <p:pic>
          <p:nvPicPr>
            <p:cNvPr id="7179" name="图片 3" descr="泡泡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04667" y="3180038"/>
              <a:ext cx="1751188" cy="135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文本框 2"/>
            <p:cNvSpPr txBox="1">
              <a:spLocks noChangeArrowheads="1"/>
            </p:cNvSpPr>
            <p:nvPr/>
          </p:nvSpPr>
          <p:spPr bwMode="auto">
            <a:xfrm>
              <a:off x="1019184" y="3428818"/>
              <a:ext cx="1017900" cy="69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易错点</a:t>
              </a:r>
              <a:endParaRPr lang="en-US" alt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  <a:p>
              <a:pPr algn="ctr"/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提示</a:t>
              </a:r>
              <a:endParaRPr lang="en-US" alt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5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8196" name="组合 26"/>
          <p:cNvGrpSpPr/>
          <p:nvPr/>
        </p:nvGrpSpPr>
        <p:grpSpPr bwMode="auto">
          <a:xfrm>
            <a:off x="690563" y="1812925"/>
            <a:ext cx="1244600" cy="461963"/>
            <a:chOff x="1235491" y="4806950"/>
            <a:chExt cx="1243359" cy="462192"/>
          </a:xfrm>
        </p:grpSpPr>
        <p:sp>
          <p:nvSpPr>
            <p:cNvPr id="8197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8198" name="图片 29" descr="花盆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35491" y="4845747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758950" y="1765300"/>
            <a:ext cx="71453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—Are you going to _________ a book?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—Yes, we are.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 reads       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 read       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C. reading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06963" y="1836738"/>
            <a:ext cx="57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7" name="Picture 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87500" y="4465638"/>
            <a:ext cx="72485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514600" y="4457700"/>
            <a:ext cx="63611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going to do </a:t>
            </a:r>
            <a:r>
              <a:rPr lang="en-US" altLang="zh-CN" sz="2400" b="1" dirty="0" err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意为“将要做某事”，所以</a:t>
            </a:r>
            <a:endParaRPr lang="en-US" altLang="zh-CN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不定式符号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后跟动词原形，故选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文本框 17"/>
          <p:cNvSpPr txBox="1">
            <a:spLocks noChangeArrowheads="1"/>
          </p:cNvSpPr>
          <p:nvPr/>
        </p:nvSpPr>
        <p:spPr bwMode="auto">
          <a:xfrm>
            <a:off x="2770188" y="1360488"/>
            <a:ext cx="389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put on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穿上；戴上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73138" y="147637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10244" name="文本框 19"/>
          <p:cNvSpPr txBox="1">
            <a:spLocks noChangeArrowheads="1"/>
          </p:cNvSpPr>
          <p:nvPr/>
        </p:nvSpPr>
        <p:spPr bwMode="auto">
          <a:xfrm>
            <a:off x="1296988" y="1466850"/>
            <a:ext cx="143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246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1946275" y="2079625"/>
            <a:ext cx="5997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Please put on your sweater.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请穿上你的毛衣。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wear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 off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脱下（衣服）；摘掉</a:t>
            </a:r>
          </a:p>
        </p:txBody>
      </p:sp>
      <p:pic>
        <p:nvPicPr>
          <p:cNvPr id="10248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775" y="1349375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矩形 2"/>
          <p:cNvSpPr>
            <a:spLocks noChangeArrowheads="1"/>
          </p:cNvSpPr>
          <p:nvPr/>
        </p:nvSpPr>
        <p:spPr bwMode="auto">
          <a:xfrm>
            <a:off x="919163" y="2184400"/>
            <a:ext cx="1112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0250" name="矩形 3"/>
          <p:cNvSpPr>
            <a:spLocks noChangeArrowheads="1"/>
          </p:cNvSpPr>
          <p:nvPr/>
        </p:nvSpPr>
        <p:spPr bwMode="auto">
          <a:xfrm>
            <a:off x="592138" y="325120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同义词：</a:t>
            </a:r>
            <a:endParaRPr lang="zh-CN" altLang="en-US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0251" name="矩形 4"/>
          <p:cNvSpPr>
            <a:spLocks noChangeArrowheads="1"/>
          </p:cNvSpPr>
          <p:nvPr/>
        </p:nvSpPr>
        <p:spPr bwMode="auto">
          <a:xfrm>
            <a:off x="271463" y="3797300"/>
            <a:ext cx="173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对应短语：</a:t>
            </a:r>
            <a:endParaRPr lang="zh-CN" altLang="en-US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925513" y="43751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用法：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935163" y="4276725"/>
            <a:ext cx="72199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put on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是“动词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副词”构成的短语，如果名词作宾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语，名词既可以放在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put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on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的中间，也可以放在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on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的后面；但是如果代词作宾语，代词就必须放在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put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和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on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的中间。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267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1268" name="图片 29" descr="花盆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788" y="318293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4"/>
          <p:cNvSpPr txBox="1">
            <a:spLocks noChangeArrowheads="1"/>
          </p:cNvSpPr>
          <p:nvPr/>
        </p:nvSpPr>
        <p:spPr bwMode="auto">
          <a:xfrm>
            <a:off x="2247900" y="1376363"/>
            <a:ext cx="5691188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Please put on your shirt.</a:t>
            </a: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 Please put your shirt on.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请穿上你的衬衫。</a:t>
            </a: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This T-shirt is for you. Please put it on.</a:t>
            </a:r>
          </a:p>
          <a:p>
            <a:pPr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这是给你的 </a:t>
            </a:r>
            <a:r>
              <a:rPr lang="en-US" altLang="zh-CN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  </a:t>
            </a:r>
            <a:r>
              <a:rPr lang="zh-CN" altLang="en-US" sz="2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恤衫。请穿上它。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258888" y="3182938"/>
            <a:ext cx="283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b="1">
                <a:latin typeface="Times New Roman" panose="02020603050405020304" pitchFamily="18" charset="0"/>
                <a:ea typeface="黑体" panose="02010609060101010101" pitchFamily="49" charset="-122"/>
              </a:rPr>
              <a:t>辨析：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put on </a:t>
            </a:r>
            <a:r>
              <a:rPr lang="zh-CN" altLang="en-US" sz="2200" b="1">
                <a:latin typeface="Times New Roman" panose="02020603050405020304" pitchFamily="18" charset="0"/>
                <a:ea typeface="黑体" panose="02010609060101010101" pitchFamily="49" charset="-122"/>
              </a:rPr>
              <a:t>与 </a:t>
            </a:r>
            <a:r>
              <a:rPr lang="en-US" altLang="zh-CN" sz="2200" b="1">
                <a:latin typeface="Times New Roman" panose="02020603050405020304" pitchFamily="18" charset="0"/>
                <a:ea typeface="黑体" panose="02010609060101010101" pitchFamily="49" charset="-122"/>
              </a:rPr>
              <a:t>wear</a:t>
            </a:r>
            <a:endParaRPr lang="zh-CN" altLang="en-US" sz="2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1398588" y="3684588"/>
          <a:ext cx="7051675" cy="2697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7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00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zh-CN" sz="2200" b="1" dirty="0" smtClean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2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put</a:t>
                      </a:r>
                      <a:r>
                        <a:rPr lang="en-US" altLang="zh-CN" sz="2200" b="1" baseline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on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695" marB="456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穿 上</a:t>
                      </a:r>
                      <a:r>
                        <a:rPr lang="en-US" altLang="zh-CN" sz="22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zh-CN" altLang="en-US" sz="22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戴上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695" marB="456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侧重穿戴的动作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695" marB="456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 s cold today. Please put</a:t>
                      </a:r>
                      <a:r>
                        <a:rPr lang="en-US" altLang="zh-CN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on your coat.</a:t>
                      </a:r>
                      <a:r>
                        <a:rPr lang="zh-CN" altLang="en-US" sz="22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今天很冷。请穿上你的大衣。</a:t>
                      </a:r>
                      <a:endParaRPr lang="zh-CN" altLang="en-US" sz="22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1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2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wear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695" marB="456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2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穿</a:t>
                      </a:r>
                      <a:r>
                        <a:rPr lang="en-US" altLang="zh-CN" sz="22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zh-CN" altLang="en-US" sz="2200" b="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戴</a:t>
                      </a:r>
                      <a:endParaRPr lang="zh-CN" altLang="en-US" sz="2200" b="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695" marB="456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200" b="1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侧重穿戴的状态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695" marB="456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 wearing a coat today.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2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今天我穿着一件大衣。</a:t>
                      </a:r>
                      <a:endParaRPr lang="zh-CN" altLang="en-US" sz="2200" b="1" dirty="0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8" name="矩形 1"/>
          <p:cNvSpPr>
            <a:spLocks noChangeArrowheads="1"/>
          </p:cNvSpPr>
          <p:nvPr/>
        </p:nvSpPr>
        <p:spPr bwMode="auto">
          <a:xfrm>
            <a:off x="1266825" y="1409700"/>
            <a:ext cx="1036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530131" y="145812"/>
            <a:ext cx="515910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A cold, snowy day</a:t>
            </a:r>
            <a:endParaRPr kumimoji="1" lang="zh-CN" altLang="en-US" sz="40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168400"/>
            <a:ext cx="723423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17"/>
          <p:cNvSpPr txBox="1">
            <a:spLocks noChangeArrowheads="1"/>
          </p:cNvSpPr>
          <p:nvPr/>
        </p:nvSpPr>
        <p:spPr bwMode="auto">
          <a:xfrm>
            <a:off x="2824163" y="1781175"/>
            <a:ext cx="4046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 off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脱下（衣服）；摘掉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73138" y="190023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sz="2400">
              <a:solidFill>
                <a:prstClr val="black"/>
              </a:solidFill>
            </a:endParaRPr>
          </a:p>
        </p:txBody>
      </p:sp>
      <p:sp>
        <p:nvSpPr>
          <p:cNvPr id="13316" name="文本框 19"/>
          <p:cNvSpPr txBox="1">
            <a:spLocks noChangeArrowheads="1"/>
          </p:cNvSpPr>
          <p:nvPr/>
        </p:nvSpPr>
        <p:spPr bwMode="auto">
          <a:xfrm>
            <a:off x="1296988" y="1890713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3318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304" name="TextBox 8"/>
          <p:cNvSpPr txBox="1">
            <a:spLocks noChangeArrowheads="1"/>
          </p:cNvSpPr>
          <p:nvPr/>
        </p:nvSpPr>
        <p:spPr bwMode="auto">
          <a:xfrm>
            <a:off x="2338388" y="2727325"/>
            <a:ext cx="5997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hot today. Please take off your sweater.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今天很热。请脱掉你的毛衣。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put on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穿上；戴上</a:t>
            </a:r>
          </a:p>
        </p:txBody>
      </p:sp>
      <p:pic>
        <p:nvPicPr>
          <p:cNvPr id="1332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775" y="17732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矩形 2"/>
          <p:cNvSpPr>
            <a:spLocks noChangeArrowheads="1"/>
          </p:cNvSpPr>
          <p:nvPr/>
        </p:nvSpPr>
        <p:spPr bwMode="auto">
          <a:xfrm>
            <a:off x="1387475" y="2960688"/>
            <a:ext cx="1112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3322" name="矩形 3"/>
          <p:cNvSpPr>
            <a:spLocks noChangeArrowheads="1"/>
          </p:cNvSpPr>
          <p:nvPr/>
        </p:nvSpPr>
        <p:spPr bwMode="auto">
          <a:xfrm>
            <a:off x="1204913" y="4445000"/>
            <a:ext cx="173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反义词组：</a:t>
            </a:r>
            <a:endParaRPr lang="zh-CN" altLang="en-US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全屏显示(4:3)</PresentationFormat>
  <Paragraphs>114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Adobe 黑体 Std R</vt:lpstr>
      <vt:lpstr>Kozuka Gothic Pro H</vt:lpstr>
      <vt:lpstr>Malgun Gothic</vt:lpstr>
      <vt:lpstr>方正大黑简体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2023-01-16T20:43:49Z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A131D835D0284382A538453C9AFF119C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