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6" r:id="rId2"/>
    <p:sldId id="325" r:id="rId3"/>
    <p:sldId id="375" r:id="rId4"/>
    <p:sldId id="376" r:id="rId5"/>
    <p:sldId id="330" r:id="rId6"/>
    <p:sldId id="381" r:id="rId7"/>
    <p:sldId id="358" r:id="rId8"/>
    <p:sldId id="315" r:id="rId9"/>
    <p:sldId id="312" r:id="rId10"/>
    <p:sldId id="335" r:id="rId11"/>
    <p:sldId id="360" r:id="rId12"/>
    <p:sldId id="380" r:id="rId13"/>
    <p:sldId id="383" r:id="rId14"/>
    <p:sldId id="385" r:id="rId15"/>
    <p:sldId id="374" r:id="rId16"/>
    <p:sldId id="379" r:id="rId17"/>
    <p:sldId id="377" r:id="rId18"/>
    <p:sldId id="309" r:id="rId19"/>
    <p:sldId id="311" r:id="rId20"/>
    <p:sldId id="310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8FF"/>
    <a:srgbClr val="0000FF"/>
    <a:srgbClr val="F5F1ED"/>
    <a:srgbClr val="DAF0FA"/>
    <a:srgbClr val="FFFFFF"/>
    <a:srgbClr val="E9F6DC"/>
    <a:srgbClr val="006FE2"/>
    <a:srgbClr val="6F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20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EBED733-D3A0-45FA-997E-58F6D39D8B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291B1F9-D387-49BF-A253-549AE3E361C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5DD3673-B812-4F3C-89CA-1AF01B9173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B947ECD-1447-4386-98FC-05118033E0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BAFC0DF-69D7-4C52-B362-652F5CCC3B93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7D7B38E-B0F0-408D-9A07-97BF84641173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9411D22-84B1-498A-A986-ED4301DF38F9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CA2FDDE-5B6C-410A-A915-1CD27B3038B9}" type="slidenum">
              <a:rPr lang="zh-CN" altLang="en-US">
                <a:ea typeface="宋体" panose="02010600030101010101" pitchFamily="2" charset="-122"/>
              </a:rPr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90C50FD-9524-4E3B-BBED-57DACED83B9E}" type="slidenum">
              <a:rPr lang="zh-CN" altLang="en-US">
                <a:ea typeface="宋体" panose="02010600030101010101" pitchFamily="2" charset="-122"/>
              </a:rPr>
              <a:t>20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DEF594A-3581-48AE-B950-BD8AC557E3FB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FB384C2-99A8-4AC1-80D9-49C5C3F112C4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E095B44-6911-4666-9EDE-A789AD8CE635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7A0D840-D309-4B62-ADA1-0F8C04806BB6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0DD1FA3-7E1D-48C4-907D-F8BD32951C0E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5232B2B-A751-4A1D-9EB7-54FC261C5B62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0820E9F-2F99-4A5E-B3C1-E3F2F243E0B4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F40980F-B69D-4E6B-B73C-D563E4D492A1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ABC4FC9-1BF1-45D5-BD6F-E696C92B31F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3CFC91E-B135-4A99-B71A-905F129DC1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/>
          <p:nvPr userDrawn="1"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i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head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head_128k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ear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ear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Lesson15__Let&#8217;s__sing&#35838;&#25991;&#21160;&#30011;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Lesson15Justtalk&#35838;&#25991;&#24405;&#38899;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Lesson15Justtalk&#35838;&#25991;&#24405;&#38899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&#21477;2_128k.mp3" TargetMode="External"/><Relationship Id="rId7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&#21477;1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&#21477;3_128k.mp3" TargetMode="External"/><Relationship Id="rId11" Type="http://schemas.openxmlformats.org/officeDocument/2006/relationships/image" Target="../media/image19.png"/><Relationship Id="rId5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&#21477;3_128k.mp3" TargetMode="External"/><Relationship Id="rId10" Type="http://schemas.openxmlformats.org/officeDocument/2006/relationships/image" Target="../media/image16.png"/><Relationship Id="rId4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5%20&#25945;&#23398;&#35838;&#20214;\&#21477;2_128k.mp3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 bwMode="auto">
          <a:xfrm>
            <a:off x="401365" y="2322513"/>
            <a:ext cx="836295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Unit3 Look at my nose.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4"/>
          <p:cNvSpPr txBox="1"/>
          <p:nvPr/>
        </p:nvSpPr>
        <p:spPr>
          <a:xfrm>
            <a:off x="1516423" y="836712"/>
            <a:ext cx="6120680" cy="12128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CN" altLang="en-US" sz="3200" dirty="0" smtClean="0"/>
              <a:t>人教精通版三年级上册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760076" y="5253583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54100" y="4891088"/>
            <a:ext cx="7070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Look at my head. It’s ___.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797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92725" y="1844675"/>
            <a:ext cx="2774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head </a:t>
            </a:r>
            <a:endParaRPr kumimoji="1" lang="zh-CN" altLang="en-US" sz="8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791325" y="4891088"/>
            <a:ext cx="977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big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33800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87488" y="1268413"/>
            <a:ext cx="28416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ead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3195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1341438"/>
            <a:ext cx="28082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5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08625" y="1804988"/>
            <a:ext cx="22590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88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ear </a:t>
            </a:r>
            <a:endParaRPr kumimoji="1" lang="zh-CN" altLang="en-US" sz="88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ea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24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11250" y="4891088"/>
            <a:ext cx="7037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Look at my ear. It’s ____.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30963" y="4891088"/>
            <a:ext cx="1492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small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931863"/>
            <a:ext cx="47529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 rot="20147594">
            <a:off x="4392613" y="2636838"/>
            <a:ext cx="715962" cy="1166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 rot="-291007">
            <a:off x="111125" y="1250950"/>
            <a:ext cx="3651250" cy="2098675"/>
            <a:chOff x="-120197" y="1218668"/>
            <a:chExt cx="4148674" cy="2281770"/>
          </a:xfrm>
        </p:grpSpPr>
        <p:pic>
          <p:nvPicPr>
            <p:cNvPr id="37896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20197" y="1218668"/>
              <a:ext cx="4148674" cy="228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 rot="1202891">
              <a:off x="-53202" y="2054049"/>
              <a:ext cx="3814059" cy="635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What’s missing?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316663" y="4005263"/>
            <a:ext cx="2386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nose </a:t>
            </a:r>
            <a:endParaRPr kumimoji="1" lang="zh-CN" altLang="en-US" sz="72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636588"/>
            <a:ext cx="37449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 rot="21321413">
            <a:off x="2693988" y="839788"/>
            <a:ext cx="3084512" cy="1420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 bwMode="auto">
          <a:xfrm rot="-291007">
            <a:off x="82550" y="2716213"/>
            <a:ext cx="3651250" cy="2098675"/>
            <a:chOff x="-120197" y="1218668"/>
            <a:chExt cx="4148674" cy="2281770"/>
          </a:xfrm>
        </p:grpSpPr>
        <p:pic>
          <p:nvPicPr>
            <p:cNvPr id="39944" name="图片 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20197" y="1218668"/>
              <a:ext cx="4148674" cy="228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 rot="1202891">
              <a:off x="-53202" y="2054049"/>
              <a:ext cx="3814059" cy="635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What’s missing?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94450" y="4149725"/>
            <a:ext cx="2073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ear </a:t>
            </a:r>
            <a:endParaRPr kumimoji="1" lang="zh-CN" altLang="en-US" sz="8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160463"/>
            <a:ext cx="38877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 rot="21321413">
            <a:off x="3294063" y="3484563"/>
            <a:ext cx="785812" cy="538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 bwMode="auto">
          <a:xfrm rot="-291007">
            <a:off x="82550" y="3482975"/>
            <a:ext cx="3651250" cy="2100263"/>
            <a:chOff x="-120197" y="1218668"/>
            <a:chExt cx="4148674" cy="2281770"/>
          </a:xfrm>
        </p:grpSpPr>
        <p:pic>
          <p:nvPicPr>
            <p:cNvPr id="40968" name="图片 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20197" y="1218668"/>
              <a:ext cx="4148674" cy="228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 rot="1202891">
              <a:off x="-53202" y="2054049"/>
              <a:ext cx="3814059" cy="635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What’s missing?</a:t>
              </a:r>
              <a:endPara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05513" y="4541838"/>
            <a:ext cx="2870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mouth </a:t>
            </a:r>
            <a:endParaRPr kumimoji="1" lang="zh-CN" altLang="en-US" sz="66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4520" y="1180682"/>
            <a:ext cx="35317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Listen and do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3013" name="组合 4"/>
          <p:cNvGrpSpPr/>
          <p:nvPr/>
        </p:nvGrpSpPr>
        <p:grpSpPr bwMode="auto">
          <a:xfrm>
            <a:off x="971550" y="1052513"/>
            <a:ext cx="2251075" cy="923925"/>
            <a:chOff x="749294" y="1052736"/>
            <a:chExt cx="2251087" cy="923910"/>
          </a:xfrm>
        </p:grpSpPr>
        <p:sp>
          <p:nvSpPr>
            <p:cNvPr id="6" name="椭圆 5"/>
            <p:cNvSpPr/>
            <p:nvPr/>
          </p:nvSpPr>
          <p:spPr>
            <a:xfrm>
              <a:off x="749294" y="1052736"/>
              <a:ext cx="2251087" cy="9239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019" name="矩形 6"/>
            <p:cNvSpPr>
              <a:spLocks noChangeArrowheads="1"/>
            </p:cNvSpPr>
            <p:nvPr/>
          </p:nvSpPr>
          <p:spPr bwMode="auto">
            <a:xfrm>
              <a:off x="831304" y="1191526"/>
              <a:ext cx="2133459" cy="64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Pair-work</a:t>
              </a:r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内容占位符 6"/>
          <p:cNvSpPr txBox="1"/>
          <p:nvPr/>
        </p:nvSpPr>
        <p:spPr bwMode="auto">
          <a:xfrm>
            <a:off x="2411413" y="4941888"/>
            <a:ext cx="3960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 algn="just" eaLnBrk="1" hangingPunct="1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lang="en-US" altLang="zh-CN" sz="4400">
                <a:solidFill>
                  <a:srgbClr val="3333FF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Touch your…</a:t>
            </a:r>
            <a:endParaRPr lang="zh-CN" altLang="en-US" sz="4400">
              <a:solidFill>
                <a:srgbClr val="3333FF"/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2" name="Picture 10" descr="2Q==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2349500"/>
            <a:ext cx="230505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touch-your-nose-2826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38513" y="2493963"/>
            <a:ext cx="2520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Imagen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3775" y="2600325"/>
            <a:ext cx="217011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角圆角矩形 6"/>
          <p:cNvSpPr/>
          <p:nvPr/>
        </p:nvSpPr>
        <p:spPr>
          <a:xfrm>
            <a:off x="539552" y="1809692"/>
            <a:ext cx="8064896" cy="3621284"/>
          </a:xfrm>
          <a:prstGeom prst="round2DiagRect">
            <a:avLst/>
          </a:prstGeom>
          <a:solidFill>
            <a:srgbClr val="F5F1ED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1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58788" y="765175"/>
            <a:ext cx="2386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27138" y="923925"/>
            <a:ext cx="10064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8025" y="1895475"/>
            <a:ext cx="7813675" cy="3452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活动时间：</a:t>
            </a:r>
            <a:r>
              <a:rPr lang="en-US" altLang="zh-CN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en-US" altLang="zh-CN" sz="28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活动内容：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用眼罩把两个学生的眼睛蒙起来，教师或其他同学发指令：</a:t>
            </a:r>
            <a:r>
              <a:rPr lang="en-US" altLang="zh-CN" sz="2800" kern="1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Draw a face. Draw two ears… 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让蒙着眼睛的学生在黑板上画，然后评价谁画得最好。</a:t>
            </a:r>
            <a:endParaRPr lang="en-US" altLang="zh-CN" sz="28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1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展示方式：</a:t>
            </a:r>
            <a:r>
              <a:rPr lang="zh-CN" altLang="en-US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学生两人一组，到讲台上展示。</a:t>
            </a:r>
            <a:endParaRPr lang="en-US" altLang="zh-CN" sz="28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506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01963" y="947738"/>
            <a:ext cx="18272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kern="1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蒙眼画画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067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650" y="4640263"/>
            <a:ext cx="1263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17190" y="550421"/>
            <a:ext cx="36808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Look and match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7107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51663" y="2851150"/>
            <a:ext cx="126841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2775" y="1147763"/>
            <a:ext cx="12573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0438" y="1127125"/>
            <a:ext cx="1247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4725" y="4581525"/>
            <a:ext cx="126523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60438" y="2873375"/>
            <a:ext cx="1244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02450" y="4576763"/>
            <a:ext cx="1270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3" name="组合 23"/>
          <p:cNvGrpSpPr/>
          <p:nvPr/>
        </p:nvGrpSpPr>
        <p:grpSpPr bwMode="auto">
          <a:xfrm>
            <a:off x="3527425" y="1249363"/>
            <a:ext cx="2055813" cy="666750"/>
            <a:chOff x="3527505" y="1138185"/>
            <a:chExt cx="2088231" cy="878268"/>
          </a:xfrm>
        </p:grpSpPr>
        <p:sp>
          <p:nvSpPr>
            <p:cNvPr id="23" name="椭圆 22"/>
            <p:cNvSpPr/>
            <p:nvPr/>
          </p:nvSpPr>
          <p:spPr>
            <a:xfrm>
              <a:off x="3527505" y="1228102"/>
              <a:ext cx="2088231" cy="78835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4078991" y="1138185"/>
              <a:ext cx="1032021" cy="646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ear </a:t>
              </a:r>
              <a:endParaRPr kumimoji="1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4" name="组合 28"/>
          <p:cNvGrpSpPr/>
          <p:nvPr/>
        </p:nvGrpSpPr>
        <p:grpSpPr bwMode="auto">
          <a:xfrm>
            <a:off x="3527425" y="2084388"/>
            <a:ext cx="2055813" cy="647700"/>
            <a:chOff x="3527505" y="2267179"/>
            <a:chExt cx="2088231" cy="850857"/>
          </a:xfrm>
        </p:grpSpPr>
        <p:sp>
          <p:nvSpPr>
            <p:cNvPr id="25" name="椭圆 24"/>
            <p:cNvSpPr/>
            <p:nvPr/>
          </p:nvSpPr>
          <p:spPr>
            <a:xfrm>
              <a:off x="3527505" y="2329742"/>
              <a:ext cx="2088231" cy="7882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3803249" y="2267179"/>
              <a:ext cx="1649621" cy="64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mouth </a:t>
              </a:r>
              <a:endParaRPr kumimoji="1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5" name="组合 26"/>
          <p:cNvGrpSpPr/>
          <p:nvPr/>
        </p:nvGrpSpPr>
        <p:grpSpPr bwMode="auto">
          <a:xfrm>
            <a:off x="3527425" y="2852738"/>
            <a:ext cx="2055813" cy="677862"/>
            <a:chOff x="3527505" y="3350442"/>
            <a:chExt cx="2088231" cy="891615"/>
          </a:xfrm>
        </p:grpSpPr>
        <p:sp>
          <p:nvSpPr>
            <p:cNvPr id="26" name="椭圆 25"/>
            <p:cNvSpPr/>
            <p:nvPr/>
          </p:nvSpPr>
          <p:spPr>
            <a:xfrm>
              <a:off x="3527505" y="3454847"/>
              <a:ext cx="2088231" cy="7872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4104792" y="3350442"/>
              <a:ext cx="1069110" cy="64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eye </a:t>
              </a:r>
              <a:endParaRPr kumimoji="1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6" name="组合 29"/>
          <p:cNvGrpSpPr/>
          <p:nvPr/>
        </p:nvGrpSpPr>
        <p:grpSpPr bwMode="auto">
          <a:xfrm>
            <a:off x="3524250" y="3673475"/>
            <a:ext cx="2055813" cy="619125"/>
            <a:chOff x="3524972" y="4506788"/>
            <a:chExt cx="2088231" cy="814094"/>
          </a:xfrm>
        </p:grpSpPr>
        <p:sp>
          <p:nvSpPr>
            <p:cNvPr id="28" name="椭圆 27"/>
            <p:cNvSpPr/>
            <p:nvPr/>
          </p:nvSpPr>
          <p:spPr>
            <a:xfrm>
              <a:off x="3524972" y="4533925"/>
              <a:ext cx="2088231" cy="78695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3970031" y="4506788"/>
              <a:ext cx="1348078" cy="64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head </a:t>
              </a:r>
              <a:endParaRPr kumimoji="1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7" name="组合 31"/>
          <p:cNvGrpSpPr/>
          <p:nvPr/>
        </p:nvGrpSpPr>
        <p:grpSpPr bwMode="auto">
          <a:xfrm>
            <a:off x="3524250" y="4457700"/>
            <a:ext cx="2055813" cy="627063"/>
            <a:chOff x="3524972" y="5110344"/>
            <a:chExt cx="2088231" cy="824588"/>
          </a:xfrm>
        </p:grpSpPr>
        <p:sp>
          <p:nvSpPr>
            <p:cNvPr id="31" name="椭圆 30"/>
            <p:cNvSpPr/>
            <p:nvPr/>
          </p:nvSpPr>
          <p:spPr>
            <a:xfrm>
              <a:off x="3524972" y="5147920"/>
              <a:ext cx="2088231" cy="78701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3970031" y="5110344"/>
              <a:ext cx="1281964" cy="64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face </a:t>
              </a:r>
              <a:endParaRPr kumimoji="1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7118" name="组合 33"/>
          <p:cNvGrpSpPr/>
          <p:nvPr/>
        </p:nvGrpSpPr>
        <p:grpSpPr bwMode="auto">
          <a:xfrm>
            <a:off x="3524250" y="5245100"/>
            <a:ext cx="2055813" cy="631825"/>
            <a:chOff x="3524972" y="6027409"/>
            <a:chExt cx="2088231" cy="830591"/>
          </a:xfrm>
        </p:grpSpPr>
        <p:sp>
          <p:nvSpPr>
            <p:cNvPr id="33" name="椭圆 32"/>
            <p:cNvSpPr/>
            <p:nvPr/>
          </p:nvSpPr>
          <p:spPr>
            <a:xfrm>
              <a:off x="3524972" y="6071235"/>
              <a:ext cx="2088231" cy="786765"/>
            </a:xfrm>
            <a:prstGeom prst="ellipse">
              <a:avLst/>
            </a:prstGeom>
            <a:solidFill>
              <a:srgbClr val="F5F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923268" y="6027409"/>
              <a:ext cx="1285188" cy="646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nose </a:t>
              </a:r>
              <a:endParaRPr kumimoji="1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5467350" y="1741488"/>
            <a:ext cx="1741488" cy="32083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380038" y="2616200"/>
            <a:ext cx="1784350" cy="9604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2136775" y="3444875"/>
            <a:ext cx="1698625" cy="144145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endCxn id="28" idx="2"/>
          </p:cNvCxnSpPr>
          <p:nvPr/>
        </p:nvCxnSpPr>
        <p:spPr>
          <a:xfrm>
            <a:off x="2116138" y="3371850"/>
            <a:ext cx="1408112" cy="6223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962150" y="2189163"/>
            <a:ext cx="1743075" cy="32099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5418138" y="2189163"/>
            <a:ext cx="1633537" cy="24511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5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文本框 7"/>
          <p:cNvSpPr txBox="1">
            <a:spLocks noChangeArrowheads="1"/>
          </p:cNvSpPr>
          <p:nvPr/>
        </p:nvSpPr>
        <p:spPr bwMode="auto">
          <a:xfrm>
            <a:off x="1092200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Consolidation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757863" y="4797425"/>
            <a:ext cx="97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ear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566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9158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矩形 8"/>
          <p:cNvSpPr>
            <a:spLocks noChangeArrowheads="1"/>
          </p:cNvSpPr>
          <p:nvPr/>
        </p:nvSpPr>
        <p:spPr bwMode="auto">
          <a:xfrm>
            <a:off x="1751013" y="1619250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本课学习的身体部位类的单词有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9160" name="Text Box 2"/>
          <p:cNvSpPr txBox="1">
            <a:spLocks noChangeArrowheads="1"/>
          </p:cNvSpPr>
          <p:nvPr/>
        </p:nvSpPr>
        <p:spPr bwMode="auto">
          <a:xfrm>
            <a:off x="2195513" y="4805363"/>
            <a:ext cx="1325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head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27650" y="4868863"/>
            <a:ext cx="184150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944688" y="4868863"/>
            <a:ext cx="186055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9163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60563" y="2433638"/>
            <a:ext cx="189071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5900" y="2505075"/>
            <a:ext cx="186848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6050" y="18478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196975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05" name="矩形 8"/>
          <p:cNvSpPr>
            <a:spLocks noChangeArrowheads="1"/>
          </p:cNvSpPr>
          <p:nvPr/>
        </p:nvSpPr>
        <p:spPr bwMode="auto">
          <a:xfrm>
            <a:off x="1979613" y="1882775"/>
            <a:ext cx="55530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如何问候别人并做相关回答呢？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08213" y="2709863"/>
            <a:ext cx="58562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—Hello! How are you?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08213" y="3505200"/>
            <a:ext cx="38623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—Good! And you?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00275" y="4310063"/>
            <a:ext cx="40814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—I’m fine. thanks!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0113" y="1127125"/>
            <a:ext cx="6403989" cy="48221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483" name="标题 1"/>
          <p:cNvSpPr txBox="1"/>
          <p:nvPr/>
        </p:nvSpPr>
        <p:spPr bwMode="auto">
          <a:xfrm>
            <a:off x="34925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484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4727575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5"/>
          <p:cNvSpPr txBox="1">
            <a:spLocks noChangeArrowheads="1"/>
          </p:cNvSpPr>
          <p:nvPr/>
        </p:nvSpPr>
        <p:spPr bwMode="auto">
          <a:xfrm>
            <a:off x="1155700" y="109538"/>
            <a:ext cx="1446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4"/>
          <p:cNvSpPr>
            <a:spLocks noGrp="1"/>
          </p:cNvSpPr>
          <p:nvPr>
            <p:ph type="title"/>
          </p:nvPr>
        </p:nvSpPr>
        <p:spPr bwMode="auto">
          <a:xfrm>
            <a:off x="669925" y="332656"/>
            <a:ext cx="7772400" cy="8421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00075" y="1644650"/>
            <a:ext cx="8032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学唱“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Hello! How are you?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”这首歌曲，并唱给你的父母听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Lesson16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91680" y="26765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073400" y="39687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3419475" y="396875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81213" y="4628870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900301" y="4628870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13038" y="4628870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268413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223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1252538" y="109538"/>
            <a:ext cx="1195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2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1813" y="2176463"/>
            <a:ext cx="14573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14900" y="2235200"/>
            <a:ext cx="1473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4863" y="2217738"/>
            <a:ext cx="16097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33700" y="2301875"/>
            <a:ext cx="14097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829272" y="1082932"/>
            <a:ext cx="33425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I say you do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2537" name="组合 23"/>
          <p:cNvGrpSpPr/>
          <p:nvPr/>
        </p:nvGrpSpPr>
        <p:grpSpPr bwMode="auto">
          <a:xfrm>
            <a:off x="1022350" y="4221163"/>
            <a:ext cx="7005638" cy="1008062"/>
            <a:chOff x="1021656" y="4437112"/>
            <a:chExt cx="7006727" cy="1008112"/>
          </a:xfrm>
        </p:grpSpPr>
        <p:sp>
          <p:nvSpPr>
            <p:cNvPr id="14" name="云形标注 13"/>
            <p:cNvSpPr/>
            <p:nvPr/>
          </p:nvSpPr>
          <p:spPr>
            <a:xfrm>
              <a:off x="1021656" y="4437112"/>
              <a:ext cx="7006727" cy="1008112"/>
            </a:xfrm>
            <a:prstGeom prst="cloudCallout">
              <a:avLst>
                <a:gd name="adj1" fmla="val 37801"/>
                <a:gd name="adj2" fmla="val 6379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44" name="矩形 15"/>
            <p:cNvSpPr>
              <a:spLocks noChangeArrowheads="1"/>
            </p:cNvSpPr>
            <p:nvPr/>
          </p:nvSpPr>
          <p:spPr bwMode="auto">
            <a:xfrm>
              <a:off x="1722866" y="4640778"/>
              <a:ext cx="572945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</a:rPr>
                <a:t>Face, face, touch your face…</a:t>
              </a:r>
              <a:endParaRPr lang="zh-CN" altLang="en-US" sz="1200" dirty="0"/>
            </a:p>
          </p:txBody>
        </p:sp>
      </p:grpSp>
      <p:pic>
        <p:nvPicPr>
          <p:cNvPr id="22538" name="图片 1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56438" y="5229225"/>
            <a:ext cx="1187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组合 13"/>
          <p:cNvGrpSpPr/>
          <p:nvPr/>
        </p:nvGrpSpPr>
        <p:grpSpPr bwMode="auto">
          <a:xfrm>
            <a:off x="842963" y="992188"/>
            <a:ext cx="1806575" cy="860425"/>
            <a:chOff x="749295" y="1052736"/>
            <a:chExt cx="1806087" cy="860529"/>
          </a:xfrm>
        </p:grpSpPr>
        <p:sp>
          <p:nvSpPr>
            <p:cNvPr id="18" name="椭圆 17"/>
            <p:cNvSpPr/>
            <p:nvPr/>
          </p:nvSpPr>
          <p:spPr>
            <a:xfrm>
              <a:off x="749295" y="1052736"/>
              <a:ext cx="1806087" cy="8605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42" name="矩形 12"/>
            <p:cNvSpPr>
              <a:spLocks noChangeArrowheads="1"/>
            </p:cNvSpPr>
            <p:nvPr/>
          </p:nvSpPr>
          <p:spPr bwMode="auto">
            <a:xfrm>
              <a:off x="937496" y="1162728"/>
              <a:ext cx="1441110" cy="64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Game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540" name="标题 1"/>
          <p:cNvSpPr txBox="1"/>
          <p:nvPr/>
        </p:nvSpPr>
        <p:spPr bwMode="auto">
          <a:xfrm>
            <a:off x="3563938" y="406400"/>
            <a:ext cx="25923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Play a game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7"/>
          <p:cNvGrpSpPr/>
          <p:nvPr/>
        </p:nvGrpSpPr>
        <p:grpSpPr bwMode="auto">
          <a:xfrm>
            <a:off x="1476375" y="1747838"/>
            <a:ext cx="2308225" cy="3894137"/>
            <a:chOff x="1193999" y="11396"/>
            <a:chExt cx="3498267" cy="5906834"/>
          </a:xfrm>
        </p:grpSpPr>
        <p:grpSp>
          <p:nvGrpSpPr>
            <p:cNvPr id="23563" name="组合 5"/>
            <p:cNvGrpSpPr/>
            <p:nvPr/>
          </p:nvGrpSpPr>
          <p:grpSpPr bwMode="auto">
            <a:xfrm>
              <a:off x="1193999" y="11396"/>
              <a:ext cx="3306564" cy="5906834"/>
              <a:chOff x="2847281" y="844746"/>
              <a:chExt cx="3306564" cy="5906834"/>
            </a:xfrm>
          </p:grpSpPr>
          <p:pic>
            <p:nvPicPr>
              <p:cNvPr id="23565" name="图片 3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847281" y="1718948"/>
                <a:ext cx="3306564" cy="5032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6" name="图片 4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467372" y="844746"/>
                <a:ext cx="1584176" cy="939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 rot="821409">
              <a:off x="4405957" y="3286282"/>
              <a:ext cx="286309" cy="431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3555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2025" y="3265488"/>
            <a:ext cx="30400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5"/>
          <p:cNvSpPr txBox="1">
            <a:spLocks noChangeArrowheads="1"/>
          </p:cNvSpPr>
          <p:nvPr/>
        </p:nvSpPr>
        <p:spPr bwMode="auto">
          <a:xfrm>
            <a:off x="1252538" y="109538"/>
            <a:ext cx="1195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8" name="标题 1"/>
          <p:cNvSpPr txBox="1"/>
          <p:nvPr/>
        </p:nvSpPr>
        <p:spPr bwMode="auto">
          <a:xfrm>
            <a:off x="37084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Role-play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973388" y="4349750"/>
            <a:ext cx="1958975" cy="885825"/>
          </a:xfrm>
          <a:prstGeom prst="wedgeRoundRectCallout">
            <a:avLst>
              <a:gd name="adj1" fmla="val -56700"/>
              <a:gd name="adj2" fmla="val -85960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 at my face!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50825" y="1039813"/>
            <a:ext cx="3609975" cy="735012"/>
          </a:xfrm>
          <a:prstGeom prst="wedgeRoundRectCallout">
            <a:avLst>
              <a:gd name="adj1" fmla="val -5801"/>
              <a:gd name="adj2" fmla="val 89297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Hello! How are you?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559550" y="2144713"/>
            <a:ext cx="2333625" cy="887412"/>
          </a:xfrm>
          <a:prstGeom prst="wedgeRoundRectCallout">
            <a:avLst>
              <a:gd name="adj1" fmla="val -30792"/>
              <a:gd name="adj2" fmla="val 79564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Fine, thank you.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748088" y="2687638"/>
            <a:ext cx="2224087" cy="920750"/>
          </a:xfrm>
          <a:prstGeom prst="wedgeRoundRectCallout">
            <a:avLst>
              <a:gd name="adj1" fmla="val 23787"/>
              <a:gd name="adj2" fmla="val 81684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he has a big face.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13" y="1158875"/>
            <a:ext cx="9132887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9525"/>
            <a:ext cx="9144000" cy="1474788"/>
          </a:xfrm>
          <a:prstGeom prst="rect">
            <a:avLst/>
          </a:prstGeom>
          <a:solidFill>
            <a:srgbClr val="9A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2850" y="1804988"/>
            <a:ext cx="22320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1008063" y="757238"/>
            <a:ext cx="5603875" cy="2565400"/>
            <a:chOff x="971600" y="770187"/>
            <a:chExt cx="6192688" cy="3059229"/>
          </a:xfrm>
        </p:grpSpPr>
        <p:sp>
          <p:nvSpPr>
            <p:cNvPr id="11" name="椭圆形标注 10"/>
            <p:cNvSpPr/>
            <p:nvPr/>
          </p:nvSpPr>
          <p:spPr>
            <a:xfrm>
              <a:off x="971600" y="770187"/>
              <a:ext cx="6192688" cy="3059229"/>
            </a:xfrm>
            <a:prstGeom prst="wedgeEllipseCallout">
              <a:avLst>
                <a:gd name="adj1" fmla="val 49735"/>
                <a:gd name="adj2" fmla="val 46741"/>
              </a:avLst>
            </a:prstGeom>
            <a:solidFill>
              <a:schemeClr val="bg2"/>
            </a:solidFill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5" name="矩形 2"/>
            <p:cNvSpPr>
              <a:spLocks noChangeArrowheads="1"/>
            </p:cNvSpPr>
            <p:nvPr/>
          </p:nvSpPr>
          <p:spPr bwMode="auto">
            <a:xfrm>
              <a:off x="1262605" y="1910287"/>
              <a:ext cx="5553877" cy="84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Hello! How are you?</a:t>
              </a:r>
            </a:p>
          </p:txBody>
        </p:sp>
      </p:grpSp>
      <p:pic>
        <p:nvPicPr>
          <p:cNvPr id="2458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91" y="284398"/>
            <a:ext cx="6876193" cy="612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3684588" y="836613"/>
            <a:ext cx="3744912" cy="1079500"/>
          </a:xfrm>
          <a:prstGeom prst="wedgeEllipseCallout">
            <a:avLst>
              <a:gd name="adj1" fmla="val 3405"/>
              <a:gd name="adj2" fmla="val 63598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Hello! How are you?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223838" y="3133725"/>
            <a:ext cx="3460750" cy="1079500"/>
          </a:xfrm>
          <a:prstGeom prst="wedgeEllipseCallout">
            <a:avLst>
              <a:gd name="adj1" fmla="val 23961"/>
              <a:gd name="adj2" fmla="val -60640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Fine, thank you. And you?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5364163" y="3933825"/>
            <a:ext cx="3467100" cy="1079500"/>
          </a:xfrm>
          <a:prstGeom prst="wedgeEllipseCallout">
            <a:avLst>
              <a:gd name="adj1" fmla="val -31852"/>
              <a:gd name="adj2" fmla="val -60639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I’m fine, too.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663" y="238125"/>
            <a:ext cx="67691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3568700" y="368300"/>
            <a:ext cx="33067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7"/>
          <p:cNvSpPr>
            <a:spLocks noChangeArrowheads="1"/>
          </p:cNvSpPr>
          <p:nvPr/>
        </p:nvSpPr>
        <p:spPr bwMode="auto">
          <a:xfrm>
            <a:off x="2424113" y="882650"/>
            <a:ext cx="4303712" cy="60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猜一猜他们都说了什么呢？</a:t>
            </a:r>
          </a:p>
        </p:txBody>
      </p:sp>
      <p:pic>
        <p:nvPicPr>
          <p:cNvPr id="2" name="Lesson15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图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624" y="147999"/>
            <a:ext cx="6768752" cy="628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00113" y="4275138"/>
            <a:ext cx="2017712" cy="935037"/>
          </a:xfrm>
          <a:prstGeom prst="wedgeRoundRectCallout">
            <a:avLst>
              <a:gd name="adj1" fmla="val 62248"/>
              <a:gd name="adj2" fmla="val -15766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I’m fine. Thanks!</a:t>
            </a:r>
            <a:endParaRPr lang="zh-CN" altLang="en-US" sz="1600" b="1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827088" y="2278063"/>
            <a:ext cx="2952750" cy="1071562"/>
          </a:xfrm>
          <a:prstGeom prst="wedgeRoundRectCallout">
            <a:avLst>
              <a:gd name="adj1" fmla="val 37971"/>
              <a:gd name="adj2" fmla="val 75671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Hello, Li Yan! How are you?</a:t>
            </a:r>
            <a:endParaRPr lang="zh-CN" altLang="en-US" sz="1600" b="1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084888" y="2709863"/>
            <a:ext cx="2241550" cy="1035050"/>
          </a:xfrm>
          <a:prstGeom prst="wedgeRoundRectCallout">
            <a:avLst>
              <a:gd name="adj1" fmla="val -62271"/>
              <a:gd name="adj2" fmla="val 46109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Good! And you?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520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955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437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176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176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17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西装商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西装商人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西装商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装商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装商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411</Words>
  <Application>Microsoft Office PowerPoint</Application>
  <PresentationFormat>全屏显示(4:3)</PresentationFormat>
  <Paragraphs>102</Paragraphs>
  <Slides>20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2023-01-16T20:43:54Z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91E071663DE446FF9C060906632C3C95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