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  <p:sldId id="300" r:id="rId17"/>
    <p:sldId id="301" r:id="rId18"/>
    <p:sldId id="302" r:id="rId19"/>
    <p:sldId id="303" r:id="rId20"/>
  </p:sldIdLst>
  <p:sldSz cx="9144000" cy="51847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92E8-291E-4C23-807F-ED325B73B4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045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8006-E1D2-4520-BAF1-41189EFDC0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"/>
            <a:ext cx="8229600" cy="86412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5" y="958944"/>
            <a:ext cx="4208463" cy="391978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4713" y="958944"/>
            <a:ext cx="4208462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84713" y="2976446"/>
            <a:ext cx="4208462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855" y="958944"/>
            <a:ext cx="4208463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4713" y="958944"/>
            <a:ext cx="4208462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23855" y="2976446"/>
            <a:ext cx="4208463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84713" y="2976446"/>
            <a:ext cx="4208462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521"/>
            <a:ext cx="2895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ctrTitle"/>
          </p:nvPr>
        </p:nvSpPr>
        <p:spPr>
          <a:xfrm>
            <a:off x="3491880" y="2448371"/>
            <a:ext cx="1922462" cy="385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七年级上册</a:t>
            </a:r>
          </a:p>
        </p:txBody>
      </p:sp>
      <p:sp>
        <p:nvSpPr>
          <p:cNvPr id="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24236"/>
            <a:ext cx="9144000" cy="576064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3.3.1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去括号解一元一次方程</a:t>
            </a:r>
          </a:p>
        </p:txBody>
      </p:sp>
      <p:sp>
        <p:nvSpPr>
          <p:cNvPr id="4" name="矩形 3"/>
          <p:cNvSpPr/>
          <p:nvPr/>
        </p:nvSpPr>
        <p:spPr>
          <a:xfrm>
            <a:off x="8884" y="4176563"/>
            <a:ext cx="913511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27788" y="1008211"/>
            <a:ext cx="2664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解一元一次方程的步骤：</a:t>
            </a: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3674266" y="1706922"/>
            <a:ext cx="1933245" cy="2124198"/>
            <a:chOff x="3903" y="893"/>
            <a:chExt cx="2957" cy="5187"/>
          </a:xfrm>
        </p:grpSpPr>
        <p:sp>
          <p:nvSpPr>
            <p:cNvPr id="10258" name="Text Box 5"/>
            <p:cNvSpPr txBox="1">
              <a:spLocks noChangeArrowheads="1"/>
            </p:cNvSpPr>
            <p:nvPr/>
          </p:nvSpPr>
          <p:spPr bwMode="auto">
            <a:xfrm>
              <a:off x="3903" y="2033"/>
              <a:ext cx="1930" cy="90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移项</a:t>
              </a:r>
            </a:p>
          </p:txBody>
        </p:sp>
        <p:sp>
          <p:nvSpPr>
            <p:cNvPr id="10259" name="Text Box 6"/>
            <p:cNvSpPr txBox="1">
              <a:spLocks noChangeArrowheads="1"/>
            </p:cNvSpPr>
            <p:nvPr/>
          </p:nvSpPr>
          <p:spPr bwMode="auto">
            <a:xfrm>
              <a:off x="3912" y="3323"/>
              <a:ext cx="2220" cy="90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合并同类项</a:t>
              </a:r>
            </a:p>
          </p:txBody>
        </p:sp>
        <p:sp>
          <p:nvSpPr>
            <p:cNvPr id="10260" name="Text Box 7"/>
            <p:cNvSpPr txBox="1">
              <a:spLocks noChangeArrowheads="1"/>
            </p:cNvSpPr>
            <p:nvPr/>
          </p:nvSpPr>
          <p:spPr bwMode="auto">
            <a:xfrm>
              <a:off x="3903" y="4768"/>
              <a:ext cx="2135" cy="90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系数化为</a:t>
              </a:r>
              <a:r>
                <a:rPr lang="en-US" altLang="zh-CN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6860" y="5400"/>
              <a:ext cx="0" cy="68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AutoShape 9"/>
            <p:cNvSpPr>
              <a:spLocks noChangeArrowheads="1"/>
            </p:cNvSpPr>
            <p:nvPr/>
          </p:nvSpPr>
          <p:spPr bwMode="auto">
            <a:xfrm>
              <a:off x="4509" y="2674"/>
              <a:ext cx="116" cy="928"/>
            </a:xfrm>
            <a:prstGeom prst="downArrow">
              <a:avLst>
                <a:gd name="adj1" fmla="val 50000"/>
                <a:gd name="adj2" fmla="val 3484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263" name="AutoShape 10"/>
            <p:cNvSpPr>
              <a:spLocks noChangeArrowheads="1"/>
            </p:cNvSpPr>
            <p:nvPr/>
          </p:nvSpPr>
          <p:spPr bwMode="auto">
            <a:xfrm>
              <a:off x="4509" y="4019"/>
              <a:ext cx="195" cy="963"/>
            </a:xfrm>
            <a:prstGeom prst="downArrow">
              <a:avLst>
                <a:gd name="adj1" fmla="val 50000"/>
                <a:gd name="adj2" fmla="val 399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264" name="Text Box 12"/>
            <p:cNvSpPr txBox="1">
              <a:spLocks noChangeArrowheads="1"/>
            </p:cNvSpPr>
            <p:nvPr/>
          </p:nvSpPr>
          <p:spPr bwMode="auto">
            <a:xfrm>
              <a:off x="3912" y="893"/>
              <a:ext cx="1474" cy="90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去括号</a:t>
              </a:r>
            </a:p>
          </p:txBody>
        </p:sp>
        <p:sp>
          <p:nvSpPr>
            <p:cNvPr id="10265" name="AutoShape 13"/>
            <p:cNvSpPr>
              <a:spLocks noChangeArrowheads="1"/>
            </p:cNvSpPr>
            <p:nvPr/>
          </p:nvSpPr>
          <p:spPr bwMode="auto">
            <a:xfrm>
              <a:off x="4492" y="1418"/>
              <a:ext cx="133" cy="937"/>
            </a:xfrm>
            <a:prstGeom prst="downArrow">
              <a:avLst>
                <a:gd name="adj1" fmla="val 50000"/>
                <a:gd name="adj2" fmla="val 3484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30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1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33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7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9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74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7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2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43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38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2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55192" y="1008211"/>
            <a:ext cx="7452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★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去括号、移项、合并同类项、系数为化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，要注意的几个问题：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3771" y="2993769"/>
            <a:ext cx="82807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合并同类项时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只是把同类项的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系数相加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所得项的系数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，字母部分不变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3769" y="3718879"/>
            <a:ext cx="64874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系数化为</a:t>
            </a:r>
            <a:r>
              <a:rPr lang="en-US" altLang="zh-CN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，要方程两边同时除以未知数前面的系数。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06195" y="2322586"/>
            <a:ext cx="5832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移项要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变号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90915" y="1679475"/>
            <a:ext cx="6624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dirty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去括号要注意括号外的正、负符号。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8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11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55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52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25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0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1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2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3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4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5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6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21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16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  <p:bldP spid="5125" grpId="0" autoUpdateAnimBg="0"/>
      <p:bldP spid="51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4"/>
          <p:cNvSpPr txBox="1">
            <a:spLocks noChangeArrowheads="1"/>
          </p:cNvSpPr>
          <p:nvPr/>
        </p:nvSpPr>
        <p:spPr bwMode="auto">
          <a:xfrm>
            <a:off x="1619254" y="915990"/>
            <a:ext cx="58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做一做下面的题目，看谁做得又快又准确。 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9" y="123825"/>
            <a:ext cx="2179361" cy="515640"/>
            <a:chOff x="279260" y="218396"/>
            <a:chExt cx="2178763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639" y="272355"/>
              <a:ext cx="1415384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分层教学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0179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04466" y="1567955"/>
            <a:ext cx="1081087" cy="320675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6952647" y="1490663"/>
            <a:ext cx="1150937" cy="31908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923928" y="1728291"/>
            <a:ext cx="36004" cy="331236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11998" y="21812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某工厂加强节能措施，去年下半年与上半年相比，月平均用电量减少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度，全年用电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万度，这个工厂去年上半年每月平均用电多少度？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94592" y="2448401"/>
            <a:ext cx="20730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解下列方程：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97385" y="3199809"/>
            <a:ext cx="2722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3x-7(x-1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)=3-2(x+3)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 noChangeAspect="1"/>
          </p:cNvGrpSpPr>
          <p:nvPr/>
        </p:nvGrpSpPr>
        <p:grpSpPr bwMode="auto">
          <a:xfrm>
            <a:off x="3117850" y="2446340"/>
            <a:ext cx="801688" cy="1785937"/>
            <a:chOff x="4899026" y="401638"/>
            <a:chExt cx="1754188" cy="3908425"/>
          </a:xfrm>
        </p:grpSpPr>
        <p:sp>
          <p:nvSpPr>
            <p:cNvPr id="3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0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20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>
            <a:grpSpLocks noChangeAspect="1"/>
          </p:cNvGrpSpPr>
          <p:nvPr/>
        </p:nvGrpSpPr>
        <p:grpSpPr bwMode="auto">
          <a:xfrm>
            <a:off x="6750050" y="2441575"/>
            <a:ext cx="852488" cy="1785938"/>
            <a:chOff x="-5286125" y="1394461"/>
            <a:chExt cx="1277983" cy="2680062"/>
          </a:xfrm>
        </p:grpSpPr>
        <p:sp>
          <p:nvSpPr>
            <p:cNvPr id="28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2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6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7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44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51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>
            <a:grpSpLocks noChangeAspect="1"/>
          </p:cNvGrpSpPr>
          <p:nvPr/>
        </p:nvGrpSpPr>
        <p:grpSpPr bwMode="auto">
          <a:xfrm>
            <a:off x="1271588" y="2411415"/>
            <a:ext cx="912812" cy="1785937"/>
            <a:chOff x="2581275" y="350838"/>
            <a:chExt cx="1997075" cy="3911600"/>
          </a:xfrm>
        </p:grpSpPr>
        <p:sp>
          <p:nvSpPr>
            <p:cNvPr id="64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68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87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90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 bwMode="auto">
          <a:xfrm>
            <a:off x="4852988" y="2401888"/>
            <a:ext cx="963612" cy="1812925"/>
            <a:chOff x="8874579" y="340547"/>
            <a:chExt cx="1339497" cy="2522491"/>
          </a:xfrm>
        </p:grpSpPr>
        <p:grpSp>
          <p:nvGrpSpPr>
            <p:cNvPr id="96" name="组合 95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4000"/>
              <a:chOff x="9736138" y="161925"/>
              <a:chExt cx="2235201" cy="4144963"/>
            </a:xfrm>
          </p:grpSpPr>
          <p:sp>
            <p:nvSpPr>
              <p:cNvPr id="99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10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1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7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4763" y="892176"/>
            <a:ext cx="9175750" cy="64770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135" name="矩形 134"/>
          <p:cNvSpPr>
            <a:spLocks noChangeArrowheads="1"/>
          </p:cNvSpPr>
          <p:nvPr/>
        </p:nvSpPr>
        <p:spPr bwMode="auto">
          <a:xfrm>
            <a:off x="3368814" y="98425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争先恐后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矩形 135"/>
          <p:cNvSpPr>
            <a:spLocks noChangeArrowheads="1"/>
          </p:cNvSpPr>
          <p:nvPr/>
        </p:nvSpPr>
        <p:spPr bwMode="auto">
          <a:xfrm>
            <a:off x="1354212" y="19240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7" name="矩形 137"/>
          <p:cNvSpPr>
            <a:spLocks noChangeArrowheads="1"/>
          </p:cNvSpPr>
          <p:nvPr/>
        </p:nvSpPr>
        <p:spPr bwMode="auto">
          <a:xfrm>
            <a:off x="3127451" y="2001840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8"/>
          <p:cNvSpPr>
            <a:spLocks noChangeArrowheads="1"/>
          </p:cNvSpPr>
          <p:nvPr/>
        </p:nvSpPr>
        <p:spPr bwMode="auto">
          <a:xfrm>
            <a:off x="5046737" y="20383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9"/>
          <p:cNvSpPr>
            <a:spLocks noChangeArrowheads="1"/>
          </p:cNvSpPr>
          <p:nvPr/>
        </p:nvSpPr>
        <p:spPr bwMode="auto">
          <a:xfrm>
            <a:off x="6802512" y="1965327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grpSp>
        <p:nvGrpSpPr>
          <p:cNvPr id="140" name="组合 5"/>
          <p:cNvGrpSpPr/>
          <p:nvPr/>
        </p:nvGrpSpPr>
        <p:grpSpPr bwMode="auto">
          <a:xfrm>
            <a:off x="310563" y="123827"/>
            <a:ext cx="2677261" cy="884972"/>
            <a:chOff x="481817" y="218396"/>
            <a:chExt cx="2676525" cy="884715"/>
          </a:xfrm>
        </p:grpSpPr>
        <p:sp>
          <p:nvSpPr>
            <p:cNvPr id="141" name="TextBox 140"/>
            <p:cNvSpPr txBox="1"/>
            <p:nvPr/>
          </p:nvSpPr>
          <p:spPr bwMode="auto">
            <a:xfrm>
              <a:off x="1075179" y="272355"/>
              <a:ext cx="2083163" cy="830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小组展示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81817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0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410" y="3921632"/>
            <a:ext cx="8559070" cy="830997"/>
          </a:xfrm>
          <a:prstGeom prst="rect">
            <a:avLst/>
          </a:prstGeom>
          <a:noFill/>
          <a:ln w="15875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归纳：</a:t>
            </a: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⑴括号前是“+”号，把括号和它前面的“+”号去掉，括号里各项都不变符号</a:t>
            </a:r>
            <a:r>
              <a:rPr lang="zh-CN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⑵括号前是“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”号，把括号和它前面的“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”号去掉，括号里各项都改变符号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直接连接符 9"/>
          <p:cNvCxnSpPr/>
          <p:nvPr/>
        </p:nvCxnSpPr>
        <p:spPr>
          <a:xfrm flipH="1">
            <a:off x="4374967" y="720179"/>
            <a:ext cx="23042" cy="260310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6940" y="1008211"/>
            <a:ext cx="38347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解：去括号，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:3x-7x+7=3-2x-6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49103" y="1544270"/>
            <a:ext cx="165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移项，得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155117" y="1544270"/>
            <a:ext cx="19848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3x-7x+2x=3-6-7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56943" y="2191970"/>
            <a:ext cx="1800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合并同类项，得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068654" y="2191970"/>
            <a:ext cx="1075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-2x=-10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29965" y="2839670"/>
            <a:ext cx="2808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系数化成１，得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174324" y="2839670"/>
            <a:ext cx="17733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x=5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421750" y="720181"/>
            <a:ext cx="447073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解：设上半年每月平均用电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度，则下半年每月平均用电（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x-2000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）度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上半年共用电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度，下半年共用电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x-2000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）度。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题意列方程得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x-2000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150000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解得：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x=13500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211960" y="3342294"/>
            <a:ext cx="47947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这个工厂去年上半年每月平均用电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13500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826967" y="1026228"/>
            <a:ext cx="7057405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667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化简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(x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x)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(x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的结果等于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)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A.3x-3        B.x-1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C.3x-1        </a:t>
            </a:r>
            <a:r>
              <a:rPr lang="en-US" altLang="zh-CN" sz="1800" u="none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D.x-3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800" u="none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解方程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3-(x+6)=-5(x-1)</a:t>
            </a:r>
            <a:r>
              <a:rPr lang="zh-CN" altLang="en-US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时，去括号正确的是</a:t>
            </a: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)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A.3-x+6=-5x+5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B.3-x-6=-5x+5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C.3-x+6=-5x-5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D.3-x-6=-5x+1</a:t>
            </a:r>
            <a:endParaRPr lang="en-US" altLang="zh-CN" sz="1800" u="non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800" u="non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5362700" y="1109101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 smtClean="0">
                <a:solidFill>
                  <a:srgbClr val="FF0000"/>
                </a:solidFill>
              </a:rPr>
              <a:t>C</a:t>
            </a:r>
            <a:endParaRPr lang="en-US" altLang="zh-CN" sz="1800" i="1" u="none" dirty="0">
              <a:solidFill>
                <a:srgbClr val="FF0000"/>
              </a:solidFill>
            </a:endParaRPr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5830752" y="2388137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 smtClean="0">
                <a:solidFill>
                  <a:srgbClr val="FF0000"/>
                </a:solidFill>
              </a:rPr>
              <a:t>B</a:t>
            </a:r>
            <a:endParaRPr lang="en-US" altLang="zh-CN" sz="1800" i="1" u="none" dirty="0">
              <a:solidFill>
                <a:srgbClr val="FF0000"/>
              </a:solidFill>
            </a:endParaRPr>
          </a:p>
        </p:txBody>
      </p:sp>
      <p:grpSp>
        <p:nvGrpSpPr>
          <p:cNvPr id="9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3" name="Group 43"/>
          <p:cNvGrpSpPr/>
          <p:nvPr/>
        </p:nvGrpSpPr>
        <p:grpSpPr bwMode="auto">
          <a:xfrm>
            <a:off x="539378" y="1219385"/>
            <a:ext cx="7993062" cy="2249138"/>
            <a:chOff x="113" y="1016"/>
            <a:chExt cx="5035" cy="1874"/>
          </a:xfrm>
        </p:grpSpPr>
        <p:sp>
          <p:nvSpPr>
            <p:cNvPr id="3085" name="Rectangle 24"/>
            <p:cNvSpPr>
              <a:spLocks noChangeArrowheads="1"/>
            </p:cNvSpPr>
            <p:nvPr/>
          </p:nvSpPr>
          <p:spPr bwMode="auto">
            <a:xfrm>
              <a:off x="113" y="1016"/>
              <a:ext cx="5035" cy="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indent="266700" eaLnBrk="0" hangingPunct="0"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panose="020B0604020202020204" pitchFamily="34" charset="0"/>
                  <a:ea typeface="楷体" panose="02010609060101010101" pitchFamily="49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．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如果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2(x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3)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的值与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3(1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x)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的值互为相反数，那么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____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．</a:t>
              </a:r>
            </a:p>
            <a:p>
              <a:pPr>
                <a:lnSpc>
                  <a:spcPct val="150000"/>
                </a:lnSpc>
              </a:pPr>
              <a:endPara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．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为有理数，现规定一种新的运算：      ＝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ad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1800" u="none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bc</a:t>
              </a:r>
              <a:r>
                <a:rPr lang="zh-CN" altLang="en-US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那么               ＝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时，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1800" u="none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____.</a:t>
              </a:r>
            </a:p>
          </p:txBody>
        </p:sp>
        <p:graphicFrame>
          <p:nvGraphicFramePr>
            <p:cNvPr id="3074" name="Object 25"/>
            <p:cNvGraphicFramePr>
              <a:graphicFrameLocks noChangeAspect="1"/>
            </p:cNvGraphicFramePr>
            <p:nvPr/>
          </p:nvGraphicFramePr>
          <p:xfrm>
            <a:off x="3759" y="1669"/>
            <a:ext cx="47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3" imgW="254000" imgH="457200" progId="Equation.DSMT4">
                    <p:embed/>
                  </p:oleObj>
                </mc:Choice>
                <mc:Fallback>
                  <p:oleObj name="Equation" r:id="rId3" imgW="254000" imgH="457200" progId="Equation.DSMT4">
                    <p:embed/>
                    <p:pic>
                      <p:nvPicPr>
                        <p:cNvPr id="0" name="图片 6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669"/>
                          <a:ext cx="471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1"/>
            <p:cNvGraphicFramePr>
              <a:graphicFrameLocks noChangeAspect="1"/>
            </p:cNvGraphicFramePr>
            <p:nvPr/>
          </p:nvGraphicFramePr>
          <p:xfrm>
            <a:off x="589" y="2400"/>
            <a:ext cx="681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5" imgW="635000" imgH="457200" progId="Equation.DSMT4">
                    <p:embed/>
                  </p:oleObj>
                </mc:Choice>
                <mc:Fallback>
                  <p:oleObj name="Equation" r:id="rId5" imgW="635000" imgH="457200" progId="Equation.DSMT4">
                    <p:embed/>
                    <p:pic>
                      <p:nvPicPr>
                        <p:cNvPr id="0" name="图片 6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" y="2400"/>
                          <a:ext cx="681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6769" name="Rectangle 33"/>
          <p:cNvSpPr>
            <a:spLocks noChangeArrowheads="1"/>
          </p:cNvSpPr>
          <p:nvPr/>
        </p:nvSpPr>
        <p:spPr bwMode="auto">
          <a:xfrm>
            <a:off x="3644626" y="300772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6770" name="Rectangle 34"/>
          <p:cNvSpPr>
            <a:spLocks noChangeArrowheads="1"/>
          </p:cNvSpPr>
          <p:nvPr/>
        </p:nvSpPr>
        <p:spPr bwMode="auto">
          <a:xfrm>
            <a:off x="6516165" y="1296243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</a:rPr>
              <a:t>9</a:t>
            </a:r>
          </a:p>
        </p:txBody>
      </p:sp>
      <p:grpSp>
        <p:nvGrpSpPr>
          <p:cNvPr id="14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1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学以致用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64"/>
          <p:cNvSpPr txBox="1">
            <a:spLocks noChangeArrowheads="1"/>
          </p:cNvSpPr>
          <p:nvPr/>
        </p:nvSpPr>
        <p:spPr bwMode="auto">
          <a:xfrm>
            <a:off x="1584329" y="771527"/>
            <a:ext cx="5940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分组探讨学习，看哪个组做得又快又准确。 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635375" y="1358902"/>
            <a:ext cx="0" cy="3300413"/>
          </a:xfrm>
          <a:prstGeom prst="line">
            <a:avLst/>
          </a:prstGeom>
          <a:noFill/>
          <a:ln w="12700">
            <a:solidFill>
              <a:schemeClr val="bg2">
                <a:lumMod val="1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268126" y="2282422"/>
            <a:ext cx="3259758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为何值时，式子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3(x-2)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4(x+3)-4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707904" y="1978416"/>
            <a:ext cx="51840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今年“六一”儿童节，张红用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元钱购买了甲、乙两种礼物，甲礼物每件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元，乙礼物每件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元，其中甲礼物比乙礼物少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件，问甲、乙两种礼物各买了多少件？．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>
            <p:custDataLst>
              <p:tags r:id="rId1"/>
            </p:custDataLst>
          </p:nvPr>
        </p:nvSpPr>
        <p:spPr>
          <a:xfrm>
            <a:off x="744684" y="1358902"/>
            <a:ext cx="657225" cy="32067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7063064" y="1331912"/>
            <a:ext cx="657225" cy="319087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6"/>
            <a:ext cx="2179360" cy="515640"/>
            <a:chOff x="279260" y="218396"/>
            <a:chExt cx="2178730" cy="5151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627" y="272324"/>
              <a:ext cx="1415363" cy="46126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572000" y="915990"/>
            <a:ext cx="0" cy="374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471716" y="1519061"/>
            <a:ext cx="4028276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解：根据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题意，得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3(x-2)=4(x+3)-4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括号，得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3x-6=4x+12-4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，移项，得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3x-4x=12-4+6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同类项，得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-x=14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化为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x=-14.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答：当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x=-14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式子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3(x-2)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4(x+3)-4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4572000" y="1747586"/>
            <a:ext cx="446449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解：设张红购买甲礼物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购买乙礼物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(x+1)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题意，得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1.2x+0.8(x+1)=8.8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解得，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x+1=5.</a:t>
            </a:r>
          </a:p>
          <a:p>
            <a:pPr>
              <a:lnSpc>
                <a:spcPct val="15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答：甲种礼物买了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件，乙种礼物买了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endParaRPr lang="en-US" altLang="zh-CN" sz="1800" u="non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/>
          </p:cNvSpPr>
          <p:nvPr>
            <p:ph idx="1"/>
          </p:nvPr>
        </p:nvSpPr>
        <p:spPr>
          <a:xfrm>
            <a:off x="594862" y="1080221"/>
            <a:ext cx="6605935" cy="909751"/>
          </a:xfrm>
          <a:ln>
            <a:miter/>
          </a:ln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１、解一元一次方程的步骤：</a:t>
            </a:r>
          </a:p>
          <a:p>
            <a:pPr marL="0" indent="0"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同类项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化为１</a:t>
            </a:r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endParaRPr lang="zh-CN" altLang="en-US" sz="1800" noProof="1">
              <a:solidFill>
                <a:srgbClr val="0803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014711" y="1826030"/>
            <a:ext cx="544513" cy="14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</a:t>
            </a:r>
            <a:r>
              <a:rPr lang="en-US" altLang="zh-CN" sz="800" b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科</a:t>
            </a:r>
            <a:r>
              <a:rPr lang="en-US" altLang="zh-CN" sz="800" b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网</a:t>
            </a: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右箭头 1"/>
          <p:cNvSpPr>
            <a:spLocks noChangeArrowheads="1"/>
          </p:cNvSpPr>
          <p:nvPr/>
        </p:nvSpPr>
        <p:spPr bwMode="auto">
          <a:xfrm>
            <a:off x="1300006" y="1612418"/>
            <a:ext cx="493858" cy="249637"/>
          </a:xfrm>
          <a:prstGeom prst="right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7" name="右箭头 2"/>
          <p:cNvSpPr>
            <a:spLocks noChangeArrowheads="1"/>
          </p:cNvSpPr>
          <p:nvPr/>
        </p:nvSpPr>
        <p:spPr bwMode="auto">
          <a:xfrm>
            <a:off x="3892298" y="1612417"/>
            <a:ext cx="521067" cy="249636"/>
          </a:xfrm>
          <a:prstGeom prst="rightArrow">
            <a:avLst>
              <a:gd name="adj1" fmla="val 50000"/>
              <a:gd name="adj2" fmla="val 50114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8" name="右箭头 3"/>
          <p:cNvSpPr>
            <a:spLocks noChangeArrowheads="1"/>
          </p:cNvSpPr>
          <p:nvPr/>
        </p:nvSpPr>
        <p:spPr bwMode="auto">
          <a:xfrm>
            <a:off x="2308122" y="1612419"/>
            <a:ext cx="468325" cy="249635"/>
          </a:xfrm>
          <a:prstGeom prst="rightArrow">
            <a:avLst>
              <a:gd name="adj1" fmla="val 50000"/>
              <a:gd name="adj2" fmla="val 50114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9" name="文本框 4"/>
          <p:cNvSpPr txBox="1">
            <a:spLocks noChangeArrowheads="1"/>
          </p:cNvSpPr>
          <p:nvPr/>
        </p:nvSpPr>
        <p:spPr bwMode="auto">
          <a:xfrm>
            <a:off x="447344" y="2694601"/>
            <a:ext cx="4619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（１）去括号法则（顺口溜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0" name="文本框 5"/>
          <p:cNvSpPr txBox="1">
            <a:spLocks noChangeArrowheads="1"/>
          </p:cNvSpPr>
          <p:nvPr/>
        </p:nvSpPr>
        <p:spPr bwMode="auto">
          <a:xfrm>
            <a:off x="1136318" y="3096443"/>
            <a:ext cx="32416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去括号，看符号；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，不变号；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，全变号。</a:t>
            </a:r>
          </a:p>
        </p:txBody>
      </p:sp>
      <p:sp>
        <p:nvSpPr>
          <p:cNvPr id="15371" name="文本框 6"/>
          <p:cNvSpPr txBox="1">
            <a:spLocks noChangeArrowheads="1"/>
          </p:cNvSpPr>
          <p:nvPr/>
        </p:nvSpPr>
        <p:spPr bwMode="auto">
          <a:xfrm>
            <a:off x="4248465" y="2710842"/>
            <a:ext cx="387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（２）括号前有因数时，不要漏乘</a:t>
            </a:r>
          </a:p>
        </p:txBody>
      </p:sp>
      <p:sp>
        <p:nvSpPr>
          <p:cNvPr id="15372" name="文本框 7"/>
          <p:cNvSpPr txBox="1">
            <a:spLocks noChangeArrowheads="1"/>
          </p:cNvSpPr>
          <p:nvPr/>
        </p:nvSpPr>
        <p:spPr bwMode="auto">
          <a:xfrm>
            <a:off x="4559250" y="3303175"/>
            <a:ext cx="3613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如：２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(x-3)= 2x-6</a:t>
            </a:r>
          </a:p>
        </p:txBody>
      </p:sp>
      <p:grpSp>
        <p:nvGrpSpPr>
          <p:cNvPr id="15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008" cy="515490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1042725" y="272355"/>
              <a:ext cx="1415543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594859" y="2183847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２、需要注意的是：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  <p:bldP spid="1537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 flipH="1">
            <a:off x="516261" y="1819474"/>
            <a:ext cx="2544874" cy="691303"/>
          </a:xfrm>
          <a:prstGeom prst="wedgeRoundRectCallout">
            <a:avLst>
              <a:gd name="adj1" fmla="val 9769"/>
              <a:gd name="adj2" fmla="val 76667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小彬，我能猜出你心里想的数。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 flipH="1">
            <a:off x="3271266" y="2665012"/>
            <a:ext cx="2380854" cy="739957"/>
          </a:xfrm>
          <a:prstGeom prst="wedgeRoundRectCallout">
            <a:avLst>
              <a:gd name="adj1" fmla="val 75468"/>
              <a:gd name="adj2" fmla="val -2611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想的数减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乘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2,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再加</a:t>
            </a:r>
            <a:r>
              <a:rPr lang="zh-CN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９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，得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数是多少？</a:t>
            </a:r>
          </a:p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20" name="Group 5"/>
          <p:cNvGrpSpPr/>
          <p:nvPr/>
        </p:nvGrpSpPr>
        <p:grpSpPr bwMode="auto">
          <a:xfrm>
            <a:off x="5540996" y="841077"/>
            <a:ext cx="2409825" cy="2733814"/>
            <a:chOff x="-366" y="260"/>
            <a:chExt cx="1656" cy="2419"/>
          </a:xfrm>
        </p:grpSpPr>
        <p:sp>
          <p:nvSpPr>
            <p:cNvPr id="9221" name="Text Box 10"/>
            <p:cNvSpPr txBox="1">
              <a:spLocks noChangeArrowheads="1"/>
            </p:cNvSpPr>
            <p:nvPr/>
          </p:nvSpPr>
          <p:spPr bwMode="auto">
            <a:xfrm>
              <a:off x="528" y="2352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小彬</a:t>
              </a:r>
            </a:p>
          </p:txBody>
        </p:sp>
        <p:sp>
          <p:nvSpPr>
            <p:cNvPr id="9222" name="AutoShape 11"/>
            <p:cNvSpPr>
              <a:spLocks noChangeArrowheads="1"/>
            </p:cNvSpPr>
            <p:nvPr/>
          </p:nvSpPr>
          <p:spPr bwMode="auto">
            <a:xfrm>
              <a:off x="-366" y="260"/>
              <a:ext cx="1656" cy="1056"/>
            </a:xfrm>
            <a:prstGeom prst="cloudCallout">
              <a:avLst>
                <a:gd name="adj1" fmla="val 23829"/>
                <a:gd name="adj2" fmla="val 64565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他怎么知道的我心里所想的数呢？</a:t>
              </a:r>
            </a:p>
          </p:txBody>
        </p:sp>
        <p:pic>
          <p:nvPicPr>
            <p:cNvPr id="9223" name="Picture 12" descr="katong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1440"/>
              <a:ext cx="823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4" name="Picture 13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6298" y="2678705"/>
            <a:ext cx="1028700" cy="8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683530" y="3757289"/>
            <a:ext cx="8212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如果设小彬心里想的数为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，那么“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减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再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再加９，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，所以得到方程：</a:t>
            </a:r>
            <a:r>
              <a:rPr lang="zh-CN" altLang="en-US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</a:t>
            </a:r>
            <a:r>
              <a:rPr lang="en-US" altLang="zh-CN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2382221" y="4218954"/>
            <a:ext cx="15354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2(x-5)+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９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6930581" y="3810922"/>
            <a:ext cx="16689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2(x-5)+9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=A</a:t>
            </a:r>
          </a:p>
        </p:txBody>
      </p:sp>
      <p:pic>
        <p:nvPicPr>
          <p:cNvPr id="9231" name="图片 1" descr="5X)P{U}~]S[618TSOBS1LJ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639652"/>
            <a:ext cx="1382514" cy="17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情境引入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  <p:bldP spid="5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79616" y="1656283"/>
            <a:ext cx="705678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这个方程与我们前面解过的方程就是多了个括号，那么这类有括号的方程如何解呢？这就是我们这节课要讲的内容</a:t>
            </a:r>
            <a:r>
              <a:rPr lang="zh-CN" altLang="en-US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去括号。</a:t>
            </a:r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情境引入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39977" y="1098514"/>
            <a:ext cx="5643563" cy="5207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63786" y="2088331"/>
            <a:ext cx="5643562" cy="7858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71103" y="2242356"/>
            <a:ext cx="367295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54202" y="1078683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54223" y="2220602"/>
            <a:ext cx="642938" cy="642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1826756" y="1174198"/>
            <a:ext cx="5214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掌握去括号解一元一次方程的方法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97165" y="2044033"/>
            <a:ext cx="5214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能熟练求解一元一次方程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数字系数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，能判别方程解的合理性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87602" y="3306763"/>
            <a:ext cx="5643563" cy="7858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8" name="圆角矩形 17"/>
          <p:cNvSpPr/>
          <p:nvPr>
            <p:custDataLst>
              <p:tags r:id="rId4"/>
            </p:custDataLst>
          </p:nvPr>
        </p:nvSpPr>
        <p:spPr bwMode="auto">
          <a:xfrm>
            <a:off x="1154202" y="3378205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873939" y="3262471"/>
            <a:ext cx="51435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能够找出实际问题中的已知数和未知数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分析它们之间的数量关系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列出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539552" y="828191"/>
            <a:ext cx="80648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：阅读课本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93-95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页并学习，掌握下列知识要点。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" name="组合 5"/>
          <p:cNvGrpSpPr/>
          <p:nvPr/>
        </p:nvGrpSpPr>
        <p:grpSpPr bwMode="auto">
          <a:xfrm>
            <a:off x="250276" y="123825"/>
            <a:ext cx="2147869" cy="515640"/>
            <a:chOff x="279260" y="218396"/>
            <a:chExt cx="2239136" cy="515490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465" y="272355"/>
              <a:ext cx="1475931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自主学习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95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592387"/>
            <a:ext cx="960826" cy="50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5508108" y="1990189"/>
            <a:ext cx="26262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、怎样运用去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的方法解一元一次方程？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、去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时注意的问题？</a:t>
            </a:r>
            <a:endParaRPr lang="zh-CN" altLang="en-US" b="1" dirty="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596" y="1989509"/>
            <a:ext cx="4037420" cy="214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1583668" y="684175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10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313792" y="1178186"/>
            <a:ext cx="781286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．对于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5(3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2x)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12(5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2x)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，下列去括号正确的是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．解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方程－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2(x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，去括号结果正确的是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</a:t>
            </a: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6918899" y="1259378"/>
            <a:ext cx="420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6192180" y="3425125"/>
            <a:ext cx="360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2" name="Rectangle 100"/>
              <p:cNvSpPr>
                <a:spLocks noChangeArrowheads="1"/>
              </p:cNvSpPr>
              <p:nvPr/>
            </p:nvSpPr>
            <p:spPr bwMode="auto">
              <a:xfrm>
                <a:off x="250825" y="1569424"/>
                <a:ext cx="8497888" cy="2514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indent="2667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．方程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2(x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2)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3(4x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1)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9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的解是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0.8            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1.6           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．当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____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时，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与式子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的差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．当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k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____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时，单项式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2x</a:t>
                </a:r>
                <a:r>
                  <a:rPr lang="en-US" altLang="zh-CN" sz="1800" u="none" baseline="30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3(4k</a:t>
                </a:r>
                <a:r>
                  <a:rPr lang="zh-CN" altLang="en-US" sz="1800" u="none" baseline="30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1800" u="none" baseline="30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1)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</a:t>
                </a:r>
                <a:r>
                  <a:rPr lang="en-US" altLang="zh-CN" sz="1800" u="none" baseline="30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xy</a:t>
                </a:r>
                <a:r>
                  <a:rPr lang="en-US" altLang="zh-CN" sz="1800" u="none" baseline="30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的和仍是单项式．</a:t>
                </a:r>
              </a:p>
            </p:txBody>
          </p:sp>
        </mc:Choice>
        <mc:Fallback xmlns="">
          <p:sp>
            <p:nvSpPr>
              <p:cNvPr id="1032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569424"/>
                <a:ext cx="8497888" cy="2514343"/>
              </a:xfrm>
              <a:prstGeom prst="rect">
                <a:avLst/>
              </a:prstGeom>
              <a:blipFill rotWithShape="1">
                <a:blip r:embed="rId3"/>
                <a:stretch>
                  <a:fillRect t="-13" r="4" b="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70138" y="1842276"/>
          <a:ext cx="114300" cy="13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114300" imgH="177800" progId="Equation.DSMT4">
                  <p:embed/>
                </p:oleObj>
              </mc:Choice>
              <mc:Fallback>
                <p:oleObj name="Equation" r:id="rId4" imgW="114300" imgH="177800" progId="Equation.DSMT4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842276"/>
                        <a:ext cx="114300" cy="134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85" name="Rectangle 101"/>
          <p:cNvSpPr>
            <a:spLocks noChangeArrowheads="1"/>
          </p:cNvSpPr>
          <p:nvPr/>
        </p:nvSpPr>
        <p:spPr bwMode="auto">
          <a:xfrm>
            <a:off x="4499769" y="1581741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000" i="1" u="none" dirty="0"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11599" y="3464637"/>
                <a:ext cx="38183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599" y="3464637"/>
                <a:ext cx="381836" cy="612732"/>
              </a:xfrm>
              <a:prstGeom prst="rect">
                <a:avLst/>
              </a:prstGeom>
              <a:blipFill rotWithShape="1">
                <a:blip r:embed="rId6"/>
                <a:stretch>
                  <a:fillRect l="-78" t="-13" r="131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49887" y="2809317"/>
                <a:ext cx="510075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15</m:t>
                          </m:r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887" y="2809317"/>
                <a:ext cx="510075" cy="616515"/>
              </a:xfrm>
              <a:prstGeom prst="rect">
                <a:avLst/>
              </a:prstGeom>
              <a:blipFill rotWithShape="1">
                <a:blip r:embed="rId7"/>
                <a:stretch>
                  <a:fillRect l="-36" t="-12" r="69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1550281" y="792187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19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5" grpId="0"/>
      <p:bldP spid="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62880" y="792187"/>
            <a:ext cx="8229600" cy="338596"/>
          </a:xfrm>
        </p:spPr>
        <p:txBody>
          <a:bodyPr>
            <a:normAutofit lnSpcReduction="10000"/>
          </a:bodyPr>
          <a:lstStyle/>
          <a:p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你还记得分配律吗？用字母怎样表示？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7001" y="1476265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一个数同两个数的和相乘，等于把这个数分别同这两个数相乘，再把积相加．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a(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b+c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)=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ab+ac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53684" y="2664397"/>
            <a:ext cx="475138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x+8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3x+4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7y-5)</a:t>
            </a:r>
          </a:p>
          <a:p>
            <a:pPr eaLnBrk="1" hangingPunct="1">
              <a:spcBef>
                <a:spcPct val="500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969639" y="3060795"/>
            <a:ext cx="16557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2x+16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969639" y="3484136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-9x-12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969453" y="3953567"/>
            <a:ext cx="1511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-7y+5</a:t>
            </a:r>
          </a:p>
        </p:txBody>
      </p:sp>
      <p:sp>
        <p:nvSpPr>
          <p:cNvPr id="9225" name="PubOvalCallout"/>
          <p:cNvSpPr>
            <a:spLocks noEditPoints="1" noChangeArrowheads="1"/>
          </p:cNvSpPr>
          <p:nvPr/>
        </p:nvSpPr>
        <p:spPr bwMode="auto">
          <a:xfrm>
            <a:off x="4014087" y="3106990"/>
            <a:ext cx="1908175" cy="517277"/>
          </a:xfrm>
          <a:custGeom>
            <a:avLst/>
            <a:gdLst>
              <a:gd name="T0" fmla="*/ 324363097 w 21600"/>
              <a:gd name="T1" fmla="*/ 0 h 21600"/>
              <a:gd name="T2" fmla="*/ 0 w 21600"/>
              <a:gd name="T3" fmla="*/ 32530250 h 21600"/>
              <a:gd name="T4" fmla="*/ 0 w 21600"/>
              <a:gd name="T5" fmla="*/ 86693842 h 21600"/>
              <a:gd name="T6" fmla="*/ 324363097 w 21600"/>
              <a:gd name="T7" fmla="*/ 65060500 h 21600"/>
              <a:gd name="T8" fmla="*/ 648726021 w 21600"/>
              <a:gd name="T9" fmla="*/ 32530250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注意符号</a:t>
            </a:r>
          </a:p>
        </p:txBody>
      </p:sp>
      <p:sp>
        <p:nvSpPr>
          <p:cNvPr id="9226" name="PubOvalCallout"/>
          <p:cNvSpPr>
            <a:spLocks noEditPoints="1" noChangeArrowheads="1"/>
          </p:cNvSpPr>
          <p:nvPr/>
        </p:nvSpPr>
        <p:spPr bwMode="auto">
          <a:xfrm>
            <a:off x="4014083" y="3718853"/>
            <a:ext cx="1836204" cy="469431"/>
          </a:xfrm>
          <a:custGeom>
            <a:avLst/>
            <a:gdLst>
              <a:gd name="T0" fmla="*/ 337141836 w 21600"/>
              <a:gd name="T1" fmla="*/ 0 h 21600"/>
              <a:gd name="T2" fmla="*/ 0 w 21600"/>
              <a:gd name="T3" fmla="*/ 15239713 h 21600"/>
              <a:gd name="T4" fmla="*/ 0 w 21600"/>
              <a:gd name="T5" fmla="*/ 40614185 h 21600"/>
              <a:gd name="T6" fmla="*/ 337141836 w 21600"/>
              <a:gd name="T7" fmla="*/ 30479425 h 21600"/>
              <a:gd name="T8" fmla="*/ 674283672 w 21600"/>
              <a:gd name="T9" fmla="*/ 15239713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注意符号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16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0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57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9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0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5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6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26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1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nimBg="1" autoUpdateAnimBg="0"/>
      <p:bldP spid="92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7"/>
          <p:cNvSpPr txBox="1">
            <a:spLocks noChangeArrowheads="1"/>
          </p:cNvSpPr>
          <p:nvPr/>
        </p:nvSpPr>
        <p:spPr bwMode="auto">
          <a:xfrm>
            <a:off x="656808" y="1094717"/>
            <a:ext cx="2871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解方程：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2(x-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５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)+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=A</a:t>
            </a:r>
          </a:p>
        </p:txBody>
      </p:sp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4882449" y="1009954"/>
            <a:ext cx="297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复习去括号法则：</a:t>
            </a:r>
          </a:p>
          <a:p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（顺口溜）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60351" y="1957089"/>
            <a:ext cx="253598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去括号，看符号；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，不变号；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，全变号。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96402" y="1711456"/>
            <a:ext cx="2545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解：去括号，得：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98080" y="2080788"/>
            <a:ext cx="23538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２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x  -10 +9 = A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498077" y="2430420"/>
            <a:ext cx="1439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移项，得：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74979" y="2430420"/>
            <a:ext cx="1788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2x =A+10 -9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6406" y="2885605"/>
            <a:ext cx="20113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合并合类项，得：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674979" y="2885605"/>
            <a:ext cx="14289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2x =A+1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85203" y="3311685"/>
            <a:ext cx="20225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系数化为１，得：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2674979" y="3279283"/>
            <a:ext cx="2049462" cy="502002"/>
            <a:chOff x="4478" y="8557"/>
            <a:chExt cx="3226" cy="1045"/>
          </a:xfrm>
        </p:grpSpPr>
        <p:sp>
          <p:nvSpPr>
            <p:cNvPr id="10252" name="文本框 9"/>
            <p:cNvSpPr txBox="1">
              <a:spLocks noChangeArrowheads="1"/>
            </p:cNvSpPr>
            <p:nvPr/>
          </p:nvSpPr>
          <p:spPr bwMode="auto">
            <a:xfrm>
              <a:off x="4478" y="8688"/>
              <a:ext cx="3226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x=</a:t>
              </a:r>
            </a:p>
          </p:txBody>
        </p:sp>
        <p:graphicFrame>
          <p:nvGraphicFramePr>
            <p:cNvPr id="10253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147" y="8557"/>
            <a:ext cx="944" cy="10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r:id="rId3" imgW="356870" imgH="395605" progId="Equation.KSEE3">
                    <p:embed/>
                  </p:oleObj>
                </mc:Choice>
                <mc:Fallback>
                  <p:oleObj r:id="rId3" imgW="356870" imgH="395605" progId="Equation.KSEE3">
                    <p:embed/>
                    <p:pic>
                      <p:nvPicPr>
                        <p:cNvPr id="0" name="图片 5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7" y="8557"/>
                          <a:ext cx="944" cy="10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4" name="右箭头 12"/>
          <p:cNvSpPr>
            <a:spLocks noChangeArrowheads="1"/>
          </p:cNvSpPr>
          <p:nvPr/>
        </p:nvSpPr>
        <p:spPr bwMode="auto">
          <a:xfrm>
            <a:off x="4067870" y="1094718"/>
            <a:ext cx="792162" cy="184666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30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1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33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7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9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74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7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2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43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38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2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自定义</PresentationFormat>
  <Paragraphs>175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楷体</vt:lpstr>
      <vt:lpstr>宋体</vt:lpstr>
      <vt:lpstr>微软雅黑</vt:lpstr>
      <vt:lpstr>Arial</vt:lpstr>
      <vt:lpstr>Calibri</vt:lpstr>
      <vt:lpstr>Cambria Math</vt:lpstr>
      <vt:lpstr>Symbol</vt:lpstr>
      <vt:lpstr>Times New Roman</vt:lpstr>
      <vt:lpstr>WWW.2PPT.COM
</vt:lpstr>
      <vt:lpstr>Equation</vt:lpstr>
      <vt:lpstr>Equation.KSEE3</vt:lpstr>
      <vt:lpstr>七年级上册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641625E2125843338379C5704979BE92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