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479" r:id="rId3"/>
    <p:sldId id="410" r:id="rId4"/>
    <p:sldId id="857" r:id="rId5"/>
    <p:sldId id="859" r:id="rId6"/>
    <p:sldId id="861" r:id="rId7"/>
    <p:sldId id="862" r:id="rId8"/>
    <p:sldId id="863" r:id="rId9"/>
    <p:sldId id="864" r:id="rId10"/>
    <p:sldId id="865" r:id="rId11"/>
    <p:sldId id="866" r:id="rId12"/>
    <p:sldId id="867" r:id="rId13"/>
    <p:sldId id="868" r:id="rId14"/>
    <p:sldId id="869" r:id="rId15"/>
    <p:sldId id="870" r:id="rId16"/>
    <p:sldId id="871" r:id="rId17"/>
    <p:sldId id="635" r:id="rId18"/>
    <p:sldId id="319" r:id="rId19"/>
    <p:sldId id="359" r:id="rId20"/>
    <p:sldId id="872" r:id="rId21"/>
    <p:sldId id="258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等线" panose="02010600030101010101" pitchFamily="2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语文园地（四）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4.5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0960" y="3429000"/>
            <a:ext cx="9949953" cy="1815266"/>
          </a:xfrm>
          <a:prstGeom prst="snip2DiagRect">
            <a:avLst/>
          </a:prstGeom>
          <a:noFill/>
          <a:ln w="57150">
            <a:solidFill>
              <a:srgbClr val="2AB48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意思是：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人不讲信用便无法立于天地间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引申义为无法立足于社会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无法得到别人的认可。这句话说明了诚实守信不但是一个人处世之根本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也是一个国家安民治国之道。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30960" y="1705610"/>
            <a:ext cx="4362450" cy="1143635"/>
            <a:chOff x="4804" y="1892"/>
            <a:chExt cx="6870" cy="1801"/>
          </a:xfrm>
        </p:grpSpPr>
        <p:sp>
          <p:nvSpPr>
            <p:cNvPr id="7" name="文本框 6"/>
            <p:cNvSpPr txBox="1"/>
            <p:nvPr/>
          </p:nvSpPr>
          <p:spPr>
            <a:xfrm>
              <a:off x="4804" y="2871"/>
              <a:ext cx="687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失信不立。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——《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左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传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》  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548" y="1892"/>
              <a:ext cx="199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zhuàn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" y="3738245"/>
            <a:ext cx="9919335" cy="2447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2180" y="2919095"/>
            <a:ext cx="10936605" cy="3164560"/>
          </a:xfrm>
          <a:prstGeom prst="round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意思是：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做小事情讲信用，就能够建立起很大的信用！大诚信是从日常生活的一点一滴体现出来的。在诚信问题上，我们绝不能抱侥幸心理，“勿以恶小而为之，勿以善小而不为”。我们只有把每件事情做好了，使诚信成了习惯、成了日常行为准则，这就是所谓的“小信成则大信立”。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5930" y="1971040"/>
            <a:ext cx="5574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小信成寡大信立。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韩非子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74616" y="1886502"/>
            <a:ext cx="5921681" cy="626110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人而无信，不知其可也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孔子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49869" y="2929807"/>
            <a:ext cx="4302495" cy="626110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诚信为人之本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鲁迅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74616" y="3854367"/>
            <a:ext cx="9173002" cy="798195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若有人兮天一方，忠为衣兮信为裳。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卢照龄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49869" y="5115477"/>
            <a:ext cx="5371465" cy="624205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言不信者，行不果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墨子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5860" y="2377026"/>
            <a:ext cx="9856636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手影戏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是一种独特的艺术形式，它的表演全部靠手部动作投影的改变，幻化形成各种不同的形象（影像），而不靠任何另外的附加东西去修饰它。在外国人眼中，手影艺术是一门神秘而纯净的艺术。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24963" y="1643956"/>
            <a:ext cx="3552944" cy="442674"/>
          </a:xfrm>
          <a:prstGeom prst="roundRect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独自：自己一个人；单独地。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43307" y="2262846"/>
            <a:ext cx="3325535" cy="477500"/>
          </a:xfrm>
          <a:prstGeom prst="snip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霸道：强横不讲理；蛮横。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24963" y="2916562"/>
            <a:ext cx="4705320" cy="477500"/>
          </a:xfrm>
          <a:prstGeom prst="snip2DiagRect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厉害：难以对付或忍受；剧烈；凶猛。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43307" y="3570278"/>
            <a:ext cx="2301399" cy="477500"/>
          </a:xfrm>
          <a:prstGeom prst="snip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吵架：剧烈争吵。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4963" y="4223994"/>
            <a:ext cx="3122918" cy="477500"/>
          </a:xfrm>
          <a:prstGeom prst="snip2DiagRect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和好：恢复和睦的感情。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43307" y="4877710"/>
            <a:ext cx="3586976" cy="477500"/>
          </a:xfrm>
          <a:prstGeom prst="snip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偎依：亲热地靠着；紧挨着。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24963" y="5531426"/>
            <a:ext cx="2565321" cy="477500"/>
          </a:xfrm>
          <a:prstGeom prst="snip2DiagRect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亲热：亲密而热情。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20850" y="2501596"/>
            <a:ext cx="606287" cy="2308324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词语理解</a:t>
            </a:r>
          </a:p>
        </p:txBody>
      </p:sp>
      <p:sp>
        <p:nvSpPr>
          <p:cNvPr id="5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1286" y="4065408"/>
            <a:ext cx="8889428" cy="1571695"/>
          </a:xfrm>
          <a:prstGeom prst="snip2DiagRect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2-11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自然段：写宁宁和一个陌生的男孩玩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      手影戏的过程。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51286" y="1942603"/>
            <a:ext cx="8706623" cy="1626383"/>
          </a:xfrm>
          <a:prstGeom prst="snip2DiagRect">
            <a:avLst/>
          </a:prstGeom>
          <a:noFill/>
          <a:ln w="38100">
            <a:solidFill>
              <a:srgbClr val="2AB48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自然段：写宁宁在街灯下等妈妈，独自玩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                起了手影戏。 </a:t>
            </a:r>
          </a:p>
        </p:txBody>
      </p:sp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2562" y="2292819"/>
            <a:ext cx="92868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整体感知：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本文讲的是宁宁一边等妈妈，一边和一个陌生的男孩在街灯下做手影戏，手影动物之间由互相攻击到友好相处，表现了少年儿童的淳朴、善良。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34031" y="1612766"/>
            <a:ext cx="10523938" cy="4328207"/>
          </a:xfrm>
          <a:prstGeom prst="roundRect">
            <a:avLst/>
          </a:prstGeom>
          <a:noFill/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同学们，这节课我们学习了识字加油站，从平时玩过的玩具里也学到了不少生字，学习汉字的机会无处不在啊。还积累了表示心情的词语，用“一会儿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一会儿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会儿”说话。同时，练习了书写三包围和全包围的汉字。还有写看图写话的时候，我们先要看懂图上画的内容，想象图画中没有画出来的内容，用什么时间、什么人（物）做了什么事的句式来写画的内容。我们还学习了关于诚信的三句名言，明白了做任何事情都要诚信为先的道理。希望同学们在以后的时间里，多积累和运用。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953052" y="1695671"/>
            <a:ext cx="10808335" cy="37326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一、按课文内容填空。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</a:t>
            </a: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他双手一屈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，在灯泡前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，墙壁上马上映出一个黑影来：走路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，尖嘴巴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，这是一只在找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的小鸡崽。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　　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54264" y="355219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9610" y="355219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一照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3574" y="4881466"/>
            <a:ext cx="1710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一顿一顿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48344" y="4881466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一张一合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90595" y="4881466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鸡妈妈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351915" y="2399665"/>
            <a:ext cx="9514840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二、请用“一会儿……一会儿……一会儿……”说一句话。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3476" y="3078866"/>
            <a:ext cx="5570756" cy="1693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放假了，我一会儿帮妈妈扫地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一会儿抹桌子，一会儿又去洗碗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787525" y="2067974"/>
            <a:ext cx="2031365" cy="1105535"/>
            <a:chOff x="7894" y="3101"/>
            <a:chExt cx="3199" cy="1741"/>
          </a:xfrm>
        </p:grpSpPr>
        <p:sp>
          <p:nvSpPr>
            <p:cNvPr id="100" name="文本框 99"/>
            <p:cNvSpPr txBox="1"/>
            <p:nvPr/>
          </p:nvSpPr>
          <p:spPr>
            <a:xfrm>
              <a:off x="8107" y="4020"/>
              <a:ext cx="298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陀   螺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894" y="3101"/>
              <a:ext cx="28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tuó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luó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78730" y="2067974"/>
            <a:ext cx="894080" cy="1105535"/>
            <a:chOff x="12295" y="1615"/>
            <a:chExt cx="1408" cy="1741"/>
          </a:xfrm>
        </p:grpSpPr>
        <p:sp>
          <p:nvSpPr>
            <p:cNvPr id="15" name="文本框 14"/>
            <p:cNvSpPr txBox="1"/>
            <p:nvPr/>
          </p:nvSpPr>
          <p:spPr>
            <a:xfrm>
              <a:off x="12295" y="1615"/>
              <a:ext cx="133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jiàn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295" y="2534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毽子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78775" y="2067974"/>
            <a:ext cx="2864485" cy="1105535"/>
            <a:chOff x="12655" y="2585"/>
            <a:chExt cx="4511" cy="1741"/>
          </a:xfrm>
        </p:grpSpPr>
        <p:sp>
          <p:nvSpPr>
            <p:cNvPr id="28" name="文本框 27"/>
            <p:cNvSpPr txBox="1"/>
            <p:nvPr/>
          </p:nvSpPr>
          <p:spPr>
            <a:xfrm>
              <a:off x="13417" y="2585"/>
              <a:ext cx="374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dǎo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wēnɡ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655" y="3504"/>
              <a:ext cx="410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不倒    翁</a:t>
              </a:r>
            </a:p>
          </p:txBody>
        </p:sp>
      </p:grp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042795" y="3311256"/>
            <a:ext cx="2234565" cy="1167130"/>
            <a:chOff x="5600" y="4185"/>
            <a:chExt cx="3113" cy="1838"/>
          </a:xfrm>
        </p:grpSpPr>
        <p:sp>
          <p:nvSpPr>
            <p:cNvPr id="60" name="文本框 59"/>
            <p:cNvSpPr txBox="1"/>
            <p:nvPr/>
          </p:nvSpPr>
          <p:spPr>
            <a:xfrm>
              <a:off x="5600" y="5201"/>
              <a:ext cx="288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玩具枪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363" y="4185"/>
              <a:ext cx="235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qiānɡ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696200" y="3311256"/>
            <a:ext cx="1490345" cy="1167130"/>
            <a:chOff x="9297" y="6738"/>
            <a:chExt cx="2347" cy="1838"/>
          </a:xfrm>
        </p:grpSpPr>
        <p:sp>
          <p:nvSpPr>
            <p:cNvPr id="63" name="文本框 62"/>
            <p:cNvSpPr txBox="1"/>
            <p:nvPr/>
          </p:nvSpPr>
          <p:spPr>
            <a:xfrm>
              <a:off x="9297" y="6738"/>
              <a:ext cx="1846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xiànɡ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9676" y="7754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橡皮泥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946900" y="4627563"/>
            <a:ext cx="3235960" cy="1267460"/>
            <a:chOff x="5234" y="2891"/>
            <a:chExt cx="5096" cy="1996"/>
          </a:xfrm>
        </p:grpSpPr>
        <p:sp>
          <p:nvSpPr>
            <p:cNvPr id="66" name="文本框 65"/>
            <p:cNvSpPr txBox="1"/>
            <p:nvPr/>
          </p:nvSpPr>
          <p:spPr>
            <a:xfrm>
              <a:off x="5234" y="4065"/>
              <a:ext cx="509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遥  控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坦  克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791" y="2891"/>
              <a:ext cx="357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kònɡ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tǎn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974215" y="5373053"/>
            <a:ext cx="2008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溜溜球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2621" y="1500091"/>
            <a:ext cx="754189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语文园地四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识字加油站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玩具中识字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字词句运用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表示心理活动的词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生气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难过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高兴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一会儿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一会儿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一会儿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看图写话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按时间的先后顺序写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书写提示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三包围和全包围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日积月累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讲诚信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我爱阅读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手影戏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4.5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482725" y="2507283"/>
            <a:ext cx="731075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形容生气：愤怒、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720225" y="250728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勃然大怒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96665" y="250728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恼怒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403731" y="250728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怒发冲冠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036719" y="250728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怒目圆睁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600198" y="250728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瞪眼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561648" y="1350062"/>
            <a:ext cx="3826724" cy="963606"/>
            <a:chOff x="1090" y="881"/>
            <a:chExt cx="8427" cy="2122"/>
          </a:xfrm>
        </p:grpSpPr>
        <p:pic>
          <p:nvPicPr>
            <p:cNvPr id="60" name="图片 59" descr="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881"/>
              <a:ext cx="8427" cy="2122"/>
            </a:xfrm>
            <a:prstGeom prst="rect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2838" y="1774"/>
              <a:ext cx="6220" cy="88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把你积累的词语写下来。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482725" y="3196636"/>
            <a:ext cx="35966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形容高兴：兴高采烈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822258" y="31966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欢天喜地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096357" y="31966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喜气洋洋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370457" y="31966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喜笑颜开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299982" y="319663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快乐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5061120" y="319663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兴奋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482725" y="3885990"/>
            <a:ext cx="28809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形容难过：悲伤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873738" y="38859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哀伤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60604" y="38859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悲泣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647470" y="38859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悲痛欲绝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047297" y="38859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心如刀绞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447123" y="38859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愁眉苦脸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8385" y="1506666"/>
            <a:ext cx="10138410" cy="967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夏天的天气是变幻莫测的，一会儿晴天，一会儿阴天，一会儿瓢泼大雨，真是变化无穷啊!</a:t>
            </a:r>
          </a:p>
        </p:txBody>
      </p:sp>
      <p:sp>
        <p:nvSpPr>
          <p:cNvPr id="4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48385" y="2454705"/>
            <a:ext cx="10138410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看图，想一想：小虫子、蚂蚁和蝴蝶用鸡蛋壳做了哪些事情？它们有什么有趣的经历？把它们这一天的经历写下来吧！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rcRect l="58048" t="46334"/>
          <a:stretch>
            <a:fillRect/>
          </a:stretch>
        </p:blipFill>
        <p:spPr>
          <a:xfrm>
            <a:off x="8956040" y="3785058"/>
            <a:ext cx="2230755" cy="1905635"/>
          </a:xfrm>
          <a:prstGeom prst="ellipse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rcRect l="11248" t="49982" r="45976" b="1753"/>
          <a:stretch>
            <a:fillRect/>
          </a:stretch>
        </p:blipFill>
        <p:spPr>
          <a:xfrm>
            <a:off x="6455621" y="3784105"/>
            <a:ext cx="2103120" cy="1907540"/>
          </a:xfrm>
          <a:prstGeom prst="ellipse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rcRect l="60472" t="-572" r="792" b="54131"/>
          <a:stretch>
            <a:fillRect/>
          </a:stretch>
        </p:blipFill>
        <p:spPr>
          <a:xfrm>
            <a:off x="3539278" y="3800298"/>
            <a:ext cx="2519045" cy="1875155"/>
          </a:xfrm>
          <a:prstGeom prst="ellipse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rcRect r="47592" b="54596"/>
          <a:stretch>
            <a:fillRect/>
          </a:stretch>
        </p:blipFill>
        <p:spPr>
          <a:xfrm>
            <a:off x="745434" y="3737750"/>
            <a:ext cx="2396545" cy="200025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9478" y="1577782"/>
            <a:ext cx="6260465" cy="485239"/>
          </a:xfrm>
          <a:prstGeom prst="hexagon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用自己的话说说每幅图的意思。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7398" y="2308398"/>
            <a:ext cx="10202904" cy="859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第一幅图：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小虫子、蚂蚁和蝴蝶一起来到草地上。它们用鸡蛋壳和一块木板做了一个跷跷板，蚂蚁和小虫子在上面玩得很开心。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7400" y="3289852"/>
            <a:ext cx="10202904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第二幅图：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它们又用鸡蛋壳做成热气球的筐，蚂蚁和小虫子坐在鸡蛋壳做的筐里，和蝴蝶一起飞上了天空。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177399" y="5036356"/>
            <a:ext cx="10202902" cy="505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第四幅图：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它们三个躺在鸡蛋壳里，盖上一片叶子安稳地睡着了。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177399" y="4379028"/>
            <a:ext cx="10202903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第三幅图：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忽然下起了大雨，蝴蝶、小虫子和蚂蚁一起钻进鸡蛋壳里避雨。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193" y="1578008"/>
            <a:ext cx="10889615" cy="505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早上，过了一会儿，到了下午，天黑了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等词语将这些图片连续起来写一段话。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5800" y="2233350"/>
            <a:ext cx="10820400" cy="3810000"/>
            <a:chOff x="1882" y="2604"/>
            <a:chExt cx="17040" cy="6000"/>
          </a:xfrm>
        </p:grpSpPr>
        <p:pic>
          <p:nvPicPr>
            <p:cNvPr id="7" name="图片 6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2" y="2604"/>
              <a:ext cx="17040" cy="6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138" y="4060"/>
              <a:ext cx="16784" cy="4344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早上，小虫子、蚂蚁和蝴蝶一起来到草地上。它们用鸡蛋壳和一块木板做了一个跷跷板，蚂蚁和小虫子在上面玩得很开心。过了一会儿，它们又用鸡蛋壳做成热气球的筐，蚂蚁和小虫子坐在鸡蛋壳做的筐里，和蝴蝶一起飞上了天空。到了下午，忽然下起了大雨，蝴蝶、小虫子和蚂蚁一起钻进鸡蛋壳里避雨。天黑了，它们三个躺在鸡蛋壳里，盖上一片叶子安稳地睡着了。</a:t>
              </a:r>
            </a:p>
          </p:txBody>
        </p:sp>
      </p:grpSp>
      <p:sp>
        <p:nvSpPr>
          <p:cNvPr id="4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942" y="1921483"/>
            <a:ext cx="3698240" cy="970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942" y="3302442"/>
            <a:ext cx="3689985" cy="962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-622" b="105"/>
          <a:stretch>
            <a:fillRect/>
          </a:stretch>
        </p:blipFill>
        <p:spPr>
          <a:xfrm>
            <a:off x="1546942" y="4709465"/>
            <a:ext cx="3697605" cy="991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08426" y="4692623"/>
            <a:ext cx="5398135" cy="1025554"/>
          </a:xfrm>
          <a:prstGeom prst="snip2DiagRect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三包围的字，包围部分与被包围部分的大小要写得协调。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08427" y="2152582"/>
            <a:ext cx="5398135" cy="508082"/>
          </a:xfrm>
          <a:prstGeom prst="wedgeRoundRectCallout">
            <a:avLst>
              <a:gd name="adj1" fmla="val -62052"/>
              <a:gd name="adj2" fmla="val 39650"/>
              <a:gd name="adj3" fmla="val 16667"/>
            </a:avLst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先写一横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再写里面的“儿”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最后写竖折。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08427" y="3308394"/>
            <a:ext cx="5398135" cy="950757"/>
          </a:xfrm>
          <a:prstGeom prst="wedgeRoundRectCallout">
            <a:avLst>
              <a:gd name="adj1" fmla="val -62386"/>
              <a:gd name="adj2" fmla="val -7175"/>
              <a:gd name="adj3" fmla="val 16667"/>
            </a:avLst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先写外面的一横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再写里面的竖折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接着写里面的一横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最后写外面的竖折。 </a:t>
            </a:r>
          </a:p>
        </p:txBody>
      </p:sp>
      <p:sp>
        <p:nvSpPr>
          <p:cNvPr id="4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821273"/>
            <a:ext cx="3506420" cy="9201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3314802"/>
            <a:ext cx="3495675" cy="920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4838811"/>
            <a:ext cx="3495675" cy="9385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38825" y="1811567"/>
            <a:ext cx="4714875" cy="973174"/>
          </a:xfrm>
          <a:prstGeom prst="wedgeRoundRectCallout">
            <a:avLst>
              <a:gd name="adj1" fmla="val -62836"/>
              <a:gd name="adj2" fmla="val -4388"/>
              <a:gd name="adj3" fmla="val 16667"/>
            </a:avLst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团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先写竖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再写横折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将里面的“才”写完后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再写最后一横。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38824" y="4072268"/>
            <a:ext cx="4714875" cy="1705073"/>
          </a:xfrm>
          <a:prstGeom prst="snip2DiagRect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全包围的字要“先里头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后封口”，书写时要把国字框写得方正，框内部分的大小要合适。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1864" y="2139371"/>
            <a:ext cx="4990465" cy="1043940"/>
            <a:chOff x="2936" y="1779"/>
            <a:chExt cx="7859" cy="1644"/>
          </a:xfrm>
        </p:grpSpPr>
        <p:sp>
          <p:nvSpPr>
            <p:cNvPr id="4" name="文本框 3"/>
            <p:cNvSpPr txBox="1"/>
            <p:nvPr/>
          </p:nvSpPr>
          <p:spPr>
            <a:xfrm>
              <a:off x="2936" y="2601"/>
              <a:ext cx="785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轻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诺  必  寡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信。——《老子》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7" y="1779"/>
              <a:ext cx="319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nuò bì guǎ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41864" y="3705281"/>
            <a:ext cx="9530936" cy="1745250"/>
          </a:xfrm>
          <a:prstGeom prst="round2DiagRect">
            <a:avLst>
              <a:gd name="adj1" fmla="val 5783"/>
              <a:gd name="adj2" fmla="val 0"/>
            </a:avLst>
          </a:prstGeom>
          <a:noFill/>
          <a:ln w="57150">
            <a:solidFill>
              <a:srgbClr val="2AB48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意思是：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轻易许诺必定很少守信用。这句话教育我们不要轻易许诺，只要许了诺就要认真践行，不要失去了信义。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宽屏</PresentationFormat>
  <Paragraphs>145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思源黑体 CN Light</vt:lpstr>
      <vt:lpstr>思源黑体 CN Bold</vt:lpstr>
      <vt:lpstr>微软雅黑</vt:lpstr>
      <vt:lpstr>Arial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2021-05-08T01:04:34Z</dcterms:created>
  <dcterms:modified xsi:type="dcterms:W3CDTF">2023-01-13T20:44:47Z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AAA7EBEA60054BED9E9C13498BF5C7FF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