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364" r:id="rId4"/>
    <p:sldId id="365" r:id="rId5"/>
    <p:sldId id="319" r:id="rId6"/>
    <p:sldId id="357" r:id="rId7"/>
    <p:sldId id="366" r:id="rId8"/>
    <p:sldId id="274" r:id="rId9"/>
    <p:sldId id="280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7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5B57-5AC4-4397-ACD1-B4479901D33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65845-560D-4A65-BE6B-5C7B322134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9A73-A86F-48FF-8B1F-DBB426569B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7E45-C3F4-46B4-BB07-8990C30BE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liuhaixin\Desktop\tc1yywkbf708w02-Don't%20eat%20in%20class.%20Section%20B&#21477;&#27861;&#35821;&#27861;.mp3" TargetMode="External"/><Relationship Id="rId1" Type="http://schemas.microsoft.com/office/2007/relationships/media" Target="file:///C:\Users\liuhaixin\Desktop\tc1yywkbf708w02-Don't%20eat%20in%20class.%20Section%20B&#21477;&#27861;&#35821;&#27861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2233" y="987019"/>
            <a:ext cx="9133169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Don't eat in class. 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en-US" altLang="zh-CN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2233" y="3795888"/>
            <a:ext cx="914623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/>
          <p:cNvSpPr txBox="1"/>
          <p:nvPr/>
        </p:nvSpPr>
        <p:spPr>
          <a:xfrm>
            <a:off x="1209675" y="1323977"/>
            <a:ext cx="682117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accent1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1.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Dear Dr. Know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亲爱的知心博士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医生；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2.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 many / too much / much too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；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3.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leave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某物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某地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把某物留在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落在某地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4.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 / also / either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；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5.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 know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how you feel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（宾语从句）；</a:t>
            </a:r>
            <a:endParaRPr lang="zh-CN" altLang="en-US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6. They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make rules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 help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us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965315" y="2553336"/>
            <a:ext cx="1065530" cy="1330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63930" y="887732"/>
            <a:ext cx="7367270" cy="314134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222375" y="1483361"/>
            <a:ext cx="7758430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Dear Dr. Know,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There are too many rules!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After breakfast, my mom always says, “Don't leave the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dirty dishes in the kitchen!”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At school, we have more rules --- don't be noisy, don't eat in class, ...</a:t>
            </a:r>
          </a:p>
          <a:p>
            <a:pPr fontAlgn="auto">
              <a:lnSpc>
                <a:spcPct val="150000"/>
              </a:lnSpc>
            </a:pPr>
            <a:endParaRPr 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50319" y="1896745"/>
            <a:ext cx="73513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At 6:00 a.m., my mom says, “Get up now and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make your bed!”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50315" y="2719705"/>
            <a:ext cx="715264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After that, I run to school because I can't be  late.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58358" y="887730"/>
            <a:ext cx="1172845" cy="1052830"/>
          </a:xfrm>
          <a:prstGeom prst="rect">
            <a:avLst/>
          </a:prstGeom>
        </p:spPr>
      </p:pic>
      <p:pic>
        <p:nvPicPr>
          <p:cNvPr id="2" name="tc1yywkbf708w02-Don't eat in class. Section B句法语法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79644" y="417068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36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4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5475" y="933452"/>
            <a:ext cx="7997190" cy="289496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63600" y="765811"/>
            <a:ext cx="7758430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endParaRPr 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My dad says I can't play basketball after school because I must do my homework.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 can play only on weekends.                                                     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                      Rules, rules, rules!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It's terrible!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Molly Brown, New York</a:t>
            </a:r>
          </a:p>
          <a:p>
            <a:pPr fontAlgn="auto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88388" y="1694180"/>
            <a:ext cx="319234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After dinner,  I can't relax either.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3604" y="1596390"/>
            <a:ext cx="808037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                       I must read a book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before I can watch TV.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04515" y="2122170"/>
            <a:ext cx="358944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But I have to go to bed before 10:00.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85646" y="2532380"/>
            <a:ext cx="261488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What can I do, Dr. Know?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93305" y="2684782"/>
            <a:ext cx="1229360" cy="1143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0394" y="933450"/>
            <a:ext cx="8272145" cy="320421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63600" y="765810"/>
            <a:ext cx="775843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endParaRPr 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1210" y="1040130"/>
            <a:ext cx="2153154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Dear Molly,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know how you feel.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88289" y="1451612"/>
            <a:ext cx="5849037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People always tell us, “Don't do this!” or “You can't do that!”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9620" y="1922782"/>
            <a:ext cx="2529282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But think about it, Molly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138805" y="1918337"/>
            <a:ext cx="3525324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There are a lot of things you can do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2484" y="1913890"/>
            <a:ext cx="806005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                     You can play basketball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on weekends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092326" y="2325371"/>
            <a:ext cx="3981218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You can watch TV after you read a book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93115" y="2325370"/>
            <a:ext cx="805942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            Parents and schools are sometimes strict, but remember, they make rules to help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us.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303011" y="2736851"/>
            <a:ext cx="2455288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We have to follow them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91210" y="3121025"/>
            <a:ext cx="1229824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Good luck!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Dr. Know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03014" y="3468370"/>
            <a:ext cx="1557655" cy="1192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20875" y="1488442"/>
            <a:ext cx="5516880" cy="119951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048510" y="1631950"/>
            <a:ext cx="504698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Dear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Dr.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Know,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There are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 many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rules!</a:t>
            </a:r>
            <a:endParaRPr lang="en-US" altLang="zh-CN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57400" y="480695"/>
            <a:ext cx="574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doctor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（博士、医生）的缩写形式，冠于姓氏前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Dear Dr. Know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亲爱的知心博士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医生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0219" y="1643380"/>
            <a:ext cx="1251585" cy="16598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40890" y="2760345"/>
            <a:ext cx="62661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too many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复数可数名词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太多的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......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too many rules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 much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不可数名词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太多的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 much money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much too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形容词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副词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太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much too tired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64059" y="1845945"/>
            <a:ext cx="5683885" cy="120523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48205" y="1924685"/>
            <a:ext cx="574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Don't </a:t>
            </a:r>
            <a:r>
              <a:rPr lang="en-US" altLang="zh-CN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leave</a:t>
            </a:r>
            <a:r>
              <a:rPr lang="en-US" altLang="zh-CN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the dirty dishes in the kitchen!</a:t>
            </a:r>
            <a:endParaRPr lang="en-US" altLang="zh-CN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After dinner, I can't relax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either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5939" y="1774190"/>
            <a:ext cx="1251585" cy="16598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179324" y="387350"/>
            <a:ext cx="6646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leave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留下、剩下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leave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某物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某地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把某物留在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落在某地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07565" y="1408430"/>
            <a:ext cx="354456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Please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leave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the book on your desk.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07565" y="3100705"/>
            <a:ext cx="3441968" cy="13388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either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也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用于否定句句末 </a:t>
            </a:r>
          </a:p>
          <a:p>
            <a:pPr algn="l"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 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也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用于肯定句句末 </a:t>
            </a:r>
          </a:p>
          <a:p>
            <a:pPr algn="l"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also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用于句中，系后实前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79390" y="3100706"/>
            <a:ext cx="187429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 can't sing,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either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38726" y="3512186"/>
            <a:ext cx="1781257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 like apples,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07050" y="3933191"/>
            <a:ext cx="1960858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 am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also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 teacher.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64059" y="1845945"/>
            <a:ext cx="5683885" cy="120523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48205" y="1924685"/>
            <a:ext cx="574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 know how you feel.</a:t>
            </a:r>
            <a:endParaRPr lang="en-US" altLang="zh-CN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They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make rules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to help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us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5939" y="1774190"/>
            <a:ext cx="1251585" cy="16598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179324" y="746125"/>
            <a:ext cx="6646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 know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宾语从句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宾语从句语序：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主语在前、谓语在后（陈述语序）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07568" y="3172460"/>
            <a:ext cx="5121915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make rules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制定规则 </a:t>
            </a:r>
          </a:p>
          <a:p>
            <a:pPr algn="l"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 help us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为了帮助我们（动词不定式表示目的）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04494" y="2033270"/>
            <a:ext cx="1296035" cy="360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786509" y="2447291"/>
            <a:ext cx="1022985" cy="360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8873" y="111622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5875" y="1661795"/>
            <a:ext cx="7047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I don't like bananas _________.</a:t>
            </a:r>
          </a:p>
          <a:p>
            <a:pPr fontAlgn="auto">
              <a:lnSpc>
                <a:spcPct val="150000"/>
              </a:lnSpc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我也不喜欢香蕉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I ________ my jacket in the classroom.</a:t>
            </a:r>
            <a:endParaRPr 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我把我的夹克落在了教室里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96009" y="1805940"/>
            <a:ext cx="209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either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948815" y="2605405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left</a:t>
            </a:r>
            <a:endParaRPr lang="en-US" altLang="zh-CN" dirty="0">
              <a:solidFill>
                <a:srgbClr val="FF0000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6" name="图片 5" descr="师生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97905" y="1805940"/>
            <a:ext cx="2235200" cy="15316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07326" y="64543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单项选择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5210" y="1738631"/>
            <a:ext cx="7271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)1. This shirt is ________ large for me. Could you show me another one?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A. too much           B. much too           C. too many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)2. ---________run in the hallways. ---Sorry.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A. Please                 B. Do                   C. Don’t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57605" y="1854836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 </a:t>
            </a:r>
          </a:p>
        </p:txBody>
      </p:sp>
      <p:sp>
        <p:nvSpPr>
          <p:cNvPr id="4" name="单圆角矩形 3"/>
          <p:cNvSpPr/>
          <p:nvPr/>
        </p:nvSpPr>
        <p:spPr>
          <a:xfrm>
            <a:off x="980440" y="1595121"/>
            <a:ext cx="7489190" cy="2170430"/>
          </a:xfrm>
          <a:prstGeom prst="snip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凸带形 6"/>
          <p:cNvSpPr/>
          <p:nvPr/>
        </p:nvSpPr>
        <p:spPr>
          <a:xfrm>
            <a:off x="2025015" y="575310"/>
            <a:ext cx="5076190" cy="701040"/>
          </a:xfrm>
          <a:prstGeom prst="ribbon2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65860" y="2710817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全屏显示(16:9)</PresentationFormat>
  <Paragraphs>78</Paragraphs>
  <Slides>10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2016-08-19T01:09:00Z</dcterms:created>
  <dcterms:modified xsi:type="dcterms:W3CDTF">2023-01-16T20:44:10Z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3BAB55F3D7414FE6A45CBB201234F1CF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